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6"/>
  </p:notesMasterIdLst>
  <p:handoutMasterIdLst>
    <p:handoutMasterId r:id="rId47"/>
  </p:handoutMasterIdLst>
  <p:sldIdLst>
    <p:sldId id="503" r:id="rId3"/>
    <p:sldId id="505" r:id="rId4"/>
    <p:sldId id="536" r:id="rId5"/>
    <p:sldId id="539" r:id="rId6"/>
    <p:sldId id="545" r:id="rId7"/>
    <p:sldId id="553" r:id="rId8"/>
    <p:sldId id="584" r:id="rId9"/>
    <p:sldId id="585" r:id="rId10"/>
    <p:sldId id="586" r:id="rId11"/>
    <p:sldId id="563" r:id="rId12"/>
    <p:sldId id="583" r:id="rId13"/>
    <p:sldId id="596" r:id="rId14"/>
    <p:sldId id="597" r:id="rId15"/>
    <p:sldId id="598" r:id="rId16"/>
    <p:sldId id="594" r:id="rId17"/>
    <p:sldId id="595" r:id="rId18"/>
    <p:sldId id="587" r:id="rId19"/>
    <p:sldId id="588" r:id="rId20"/>
    <p:sldId id="589" r:id="rId21"/>
    <p:sldId id="591" r:id="rId22"/>
    <p:sldId id="592" r:id="rId23"/>
    <p:sldId id="593" r:id="rId24"/>
    <p:sldId id="564" r:id="rId25"/>
    <p:sldId id="565" r:id="rId26"/>
    <p:sldId id="566" r:id="rId27"/>
    <p:sldId id="568" r:id="rId28"/>
    <p:sldId id="569" r:id="rId29"/>
    <p:sldId id="570" r:id="rId30"/>
    <p:sldId id="571" r:id="rId31"/>
    <p:sldId id="579" r:id="rId32"/>
    <p:sldId id="582" r:id="rId33"/>
    <p:sldId id="580" r:id="rId34"/>
    <p:sldId id="581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99" r:id="rId43"/>
    <p:sldId id="439" r:id="rId44"/>
    <p:sldId id="42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84517" autoAdjust="0"/>
  </p:normalViewPr>
  <p:slideViewPr>
    <p:cSldViewPr snapToGrid="0">
      <p:cViewPr varScale="1">
        <p:scale>
          <a:sx n="78" d="100"/>
          <a:sy n="78" d="100"/>
        </p:scale>
        <p:origin x="42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3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000" smtClean="0"/>
              <a:t>© Accenture 2005  All Rights Reserved</a:t>
            </a:r>
          </a:p>
          <a:p>
            <a:r>
              <a:rPr lang="en-US" sz="1000" smtClean="0"/>
              <a:t>Course Code #Z16325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/>
              <a:t>  </a:t>
            </a:r>
            <a:fld id="{E5E6EAD8-8047-4B41-A8DF-838D7DA3E644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smtClean="0">
                <a:latin typeface="Times New Roman" panose="02020603050405020304" pitchFamily="18" charset="0"/>
              </a:rPr>
              <a:t>ATS Application Programming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smtClean="0">
                <a:latin typeface="Times New Roman" panose="02020603050405020304" pitchFamily="18" charset="0"/>
              </a:rPr>
              <a:t>5.2 Collection Framework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sz="1400" b="1" dirty="0" smtClean="0"/>
              <a:t>Notes: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A list cares about the index.  The one thing that List has that non-lists don’t have is a set of methods related to the index.  All three List implementations are ordered by index position – a position that you determine either by setting an object at a specific index or by adding it without specifying position, in which case the object is added to the end. 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Transition:</a:t>
            </a:r>
          </a:p>
          <a:p>
            <a:pPr marL="228600" indent="-228600"/>
            <a:endParaRPr lang="en-US" dirty="0" smtClean="0"/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  Click </a:t>
            </a:r>
            <a:r>
              <a:rPr lang="en-US" dirty="0" err="1" smtClean="0"/>
              <a:t>ArrayList</a:t>
            </a:r>
            <a:r>
              <a:rPr lang="en-US" dirty="0" smtClean="0"/>
              <a:t> to view the sample solution.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  Click Vector to view the sample solution.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  Click Linked List to view the sample solution.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  Click the Red Area to go back to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49841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60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000" smtClean="0"/>
              <a:t>© Accenture 2005  All Rights Reserved</a:t>
            </a:r>
          </a:p>
          <a:p>
            <a:r>
              <a:rPr lang="en-US" sz="1000" smtClean="0"/>
              <a:t>Course Code #Z16325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/>
              <a:t>  </a:t>
            </a:r>
            <a:fld id="{4DA2BE40-281D-4BF7-89EB-8D5E37A99A4D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smtClean="0">
                <a:latin typeface="Times New Roman" panose="02020603050405020304" pitchFamily="18" charset="0"/>
              </a:rPr>
              <a:t>ATS Application Programming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smtClean="0">
                <a:latin typeface="Times New Roman" panose="02020603050405020304" pitchFamily="18" charset="0"/>
              </a:rPr>
              <a:t>5.2 Collection Framework</a:t>
            </a: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sz="1400" b="1" smtClean="0"/>
              <a:t>Notes:</a:t>
            </a:r>
            <a:endParaRPr lang="en-US" smtClean="0"/>
          </a:p>
          <a:p>
            <a:pPr marL="228600" indent="-228600"/>
            <a:endParaRPr lang="en-US" smtClean="0"/>
          </a:p>
          <a:p>
            <a:pPr marL="228600" indent="-228600"/>
            <a:r>
              <a:rPr lang="en-US" smtClean="0"/>
              <a:t>A Set cares about uniqueness – it doesn’t allow duplicates.  Your good friend the equals( ) method determines whether two objects are identical (in which case only one can be in the se).  The three Set implementations are described in the following sections.</a:t>
            </a:r>
          </a:p>
          <a:p>
            <a:pPr marL="228600" indent="-228600"/>
            <a:endParaRPr lang="en-US" smtClean="0"/>
          </a:p>
          <a:p>
            <a:pPr marL="228600" indent="-228600"/>
            <a:r>
              <a:rPr lang="en-US" b="1" smtClean="0"/>
              <a:t>Transition:</a:t>
            </a:r>
          </a:p>
          <a:p>
            <a:pPr marL="228600" indent="-228600">
              <a:buFontTx/>
              <a:buAutoNum type="arabicPeriod"/>
            </a:pPr>
            <a:r>
              <a:rPr lang="en-US" smtClean="0"/>
              <a:t>  Click on the HashSet to view the sample solution.</a:t>
            </a:r>
          </a:p>
          <a:p>
            <a:pPr marL="228600" indent="-228600">
              <a:buFontTx/>
              <a:buAutoNum type="arabicPeriod"/>
            </a:pPr>
            <a:r>
              <a:rPr lang="en-US" smtClean="0"/>
              <a:t>  Click on the LinkedHashSet to view the sample solution.</a:t>
            </a:r>
          </a:p>
          <a:p>
            <a:pPr marL="228600" indent="-228600">
              <a:buFontTx/>
              <a:buAutoNum type="arabicPeriod"/>
            </a:pPr>
            <a:r>
              <a:rPr lang="en-US" smtClean="0"/>
              <a:t>  Click on the TreeSet to view the sample solution.</a:t>
            </a:r>
          </a:p>
          <a:p>
            <a:pPr marL="228600" indent="-228600">
              <a:buFontTx/>
              <a:buAutoNum type="arabicPeriod"/>
            </a:pPr>
            <a:r>
              <a:rPr lang="en-US" smtClean="0"/>
              <a:t>  Click the Green Area to go back to the previous slide.</a:t>
            </a:r>
          </a:p>
          <a:p>
            <a:pPr marL="228600" indent="-228600">
              <a:buFontTx/>
              <a:buAutoNum type="arabicPeriod"/>
            </a:pPr>
            <a:endParaRPr lang="en-US" smtClean="0"/>
          </a:p>
          <a:p>
            <a:pPr marL="228600" indent="-228600"/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399444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53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000" smtClean="0"/>
              <a:t>© Accenture 2005  All Rights Reserved</a:t>
            </a:r>
          </a:p>
          <a:p>
            <a:r>
              <a:rPr lang="en-US" sz="1000" smtClean="0"/>
              <a:t>Course Code #Z16325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/>
              <a:t>  </a:t>
            </a:r>
            <a:fld id="{12EBA37A-4E3D-4606-A0C3-6E0481225764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smtClean="0">
                <a:latin typeface="Times New Roman" panose="02020603050405020304" pitchFamily="18" charset="0"/>
              </a:rPr>
              <a:t>ATS Application Programming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smtClean="0">
                <a:latin typeface="Times New Roman" panose="02020603050405020304" pitchFamily="18" charset="0"/>
              </a:rPr>
              <a:t>5.2 Collection Framework</a:t>
            </a: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sz="1400" b="1" smtClean="0"/>
              <a:t>Notes:</a:t>
            </a:r>
          </a:p>
          <a:p>
            <a:pPr marL="228600" indent="-228600"/>
            <a:endParaRPr lang="en-US" b="1" smtClean="0"/>
          </a:p>
          <a:p>
            <a:pPr marL="228600" indent="-228600"/>
            <a:r>
              <a:rPr lang="en-US" smtClean="0"/>
              <a:t>A Map cares about unique identifiers.  You </a:t>
            </a:r>
            <a:r>
              <a:rPr lang="en-US" i="1" smtClean="0"/>
              <a:t>map </a:t>
            </a:r>
            <a:r>
              <a:rPr lang="en-US" smtClean="0"/>
              <a:t>a unique </a:t>
            </a:r>
            <a:r>
              <a:rPr lang="en-US" i="1" smtClean="0"/>
              <a:t>key </a:t>
            </a:r>
            <a:r>
              <a:rPr lang="en-US" smtClean="0"/>
              <a:t>(the ID) to a specific </a:t>
            </a:r>
            <a:r>
              <a:rPr lang="en-US" i="1" smtClean="0"/>
              <a:t>value,</a:t>
            </a:r>
            <a:r>
              <a:rPr lang="en-US" smtClean="0"/>
              <a:t> where both the </a:t>
            </a:r>
            <a:r>
              <a:rPr lang="en-US" i="1" smtClean="0"/>
              <a:t>key</a:t>
            </a:r>
            <a:r>
              <a:rPr lang="en-US" smtClean="0"/>
              <a:t> and the </a:t>
            </a:r>
            <a:r>
              <a:rPr lang="en-US" i="1" smtClean="0"/>
              <a:t>values</a:t>
            </a:r>
            <a:r>
              <a:rPr lang="en-US" smtClean="0"/>
              <a:t> are of course </a:t>
            </a:r>
            <a:r>
              <a:rPr lang="en-US" i="1" smtClean="0"/>
              <a:t>objects</a:t>
            </a:r>
            <a:r>
              <a:rPr lang="en-US" smtClean="0"/>
              <a:t>.  You’re probably quite familiar with Maps since many languages support data structures that use </a:t>
            </a:r>
            <a:r>
              <a:rPr lang="en-US" i="1" smtClean="0"/>
              <a:t>key/value</a:t>
            </a:r>
            <a:r>
              <a:rPr lang="en-US" smtClean="0"/>
              <a:t> or </a:t>
            </a:r>
            <a:r>
              <a:rPr lang="en-US" i="1" smtClean="0"/>
              <a:t>name/value </a:t>
            </a:r>
            <a:r>
              <a:rPr lang="en-US" smtClean="0"/>
              <a:t>pair.  </a:t>
            </a:r>
            <a:r>
              <a:rPr lang="en-US" i="1" smtClean="0"/>
              <a:t>Where </a:t>
            </a:r>
            <a:r>
              <a:rPr lang="en-US" smtClean="0"/>
              <a:t>the keys land in the Map is based on the key’s hashcode, so, like HashSet, the more efficient your hashCode( ) implementation, the better access performance you’ll get.  The Map implementations let you do things like search for a value based on the key, as for a collection of just the values, or ask for a collection of just the keys.</a:t>
            </a:r>
          </a:p>
          <a:p>
            <a:pPr marL="228600" indent="-228600"/>
            <a:endParaRPr lang="en-US" smtClean="0"/>
          </a:p>
          <a:p>
            <a:pPr marL="228600" indent="-228600"/>
            <a:r>
              <a:rPr lang="en-US" b="1" smtClean="0"/>
              <a:t>Transition:</a:t>
            </a:r>
          </a:p>
          <a:p>
            <a:pPr marL="228600" indent="-228600">
              <a:buFontTx/>
              <a:buAutoNum type="arabicPeriod"/>
            </a:pPr>
            <a:r>
              <a:rPr lang="en-US" smtClean="0"/>
              <a:t>  Click on the HashMap to view the sample solution.</a:t>
            </a:r>
          </a:p>
          <a:p>
            <a:pPr marL="228600" indent="-228600">
              <a:buFontTx/>
              <a:buAutoNum type="arabicPeriod"/>
            </a:pPr>
            <a:r>
              <a:rPr lang="en-US" smtClean="0"/>
              <a:t>  Click on the Hashtable to view the sample solution.</a:t>
            </a:r>
          </a:p>
          <a:p>
            <a:pPr marL="228600" indent="-228600">
              <a:buFontTx/>
              <a:buAutoNum type="arabicPeriod"/>
            </a:pPr>
            <a:r>
              <a:rPr lang="en-US" smtClean="0"/>
              <a:t>  Click on the LinkedHashMap to view the sample solution.</a:t>
            </a:r>
          </a:p>
          <a:p>
            <a:pPr marL="228600" indent="-228600">
              <a:buFontTx/>
              <a:buAutoNum type="arabicPeriod"/>
            </a:pPr>
            <a:r>
              <a:rPr lang="en-US" smtClean="0"/>
              <a:t>  Click on the TreeMap to view the sample solution.</a:t>
            </a:r>
          </a:p>
          <a:p>
            <a:pPr marL="228600" indent="-228600">
              <a:buFontTx/>
              <a:buAutoNum type="arabicPeriod"/>
            </a:pPr>
            <a:r>
              <a:rPr lang="en-US" smtClean="0"/>
              <a:t>  Click the Blue Area to go back to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800320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97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sometimes called a container — is simply an object that groups multiple elements into a single unit. Collections are used to store, retrieve, manipulate, and communicate aggregate data. Typically, they represent data items that form a natural group, such as a poker hand (a collection of cards), a mail folder (a collection of letters), or a telephone directory (a mapping of names to phone numbers). If you have used the Java programming language — or just about any other programming language — you are already familiar with collections.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sometimes called a container — is simply an object that groups multiple elements into a single unit. Collections are used to store, retrieve, manipulate, and communicate aggregate data. Typically, they represent data items that form a natural group, such as a poker hand (a collection of cards), a mail folder (a collection of letters), or a telephone directory (a mapping of names to phone numbers). If you have used the Java programming language — or just about any other programming language — you are already familiar with collections.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sometimes called a container — is simply an object that groups multiple elements into a single unit. Collections are used to store, retrieve, manipulate, and communicate aggregate data. Typically, they represent data items that form a natural group, such as a poker hand (a collection of cards), a mail folder (a collection of letters), or a telephone directory (a mapping of names to phone numbers). If you have used the Java programming language — or just about any other programming language — you are already familiar with collections.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sometimes called a container — is simply an object that groups multiple elements into a single unit. Collections are used to store, retrieve, manipulate, and communicate aggregate data. Typically, they represent data items that form a natural group, such as a poker hand (a collection of cards), a mail folder (a collection of letters), or a telephone directory (a mapping of names to phone numbers). If you have used the Java programming language — or just about any other programming language — you are already familiar with collections.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sometimes called a container — is simply an object that groups multiple elements into a single unit. Collections are used to store, retrieve, manipulate, and communicate aggregate data. Typically, they represent data items that form a natural group, such as a poker hand (a collection of cards), a mail folder (a collection of letters), or a telephone directory (a mapping of names to phone numbers). If you have used the Java programming language — or just about any other programming language — you are already familiar with collections.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Java supplies several types of </a:t>
            </a:r>
            <a:r>
              <a:rPr lang="en-US" altLang="en-US" sz="24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Collection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Set</a:t>
            </a:r>
            <a:r>
              <a:rPr lang="en-US" altLang="en-US" sz="2000" dirty="0" smtClean="0"/>
              <a:t>: cannot contain duplicate elements, order is not important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SortedSet</a:t>
            </a:r>
            <a:r>
              <a:rPr lang="en-US" altLang="en-US" sz="2000" dirty="0" smtClean="0"/>
              <a:t>: like a </a:t>
            </a:r>
            <a:r>
              <a:rPr lang="en-US" altLang="en-US" sz="20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Set</a:t>
            </a:r>
            <a:r>
              <a:rPr lang="en-US" altLang="en-US" sz="2000" dirty="0" smtClean="0"/>
              <a:t>, but order is important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List</a:t>
            </a:r>
            <a:r>
              <a:rPr lang="en-US" altLang="en-US" sz="2000" dirty="0" smtClean="0"/>
              <a:t>: may contain duplicate elements, order is important</a:t>
            </a:r>
          </a:p>
          <a:p>
            <a:pPr eaLnBrk="1" hangingPunct="1"/>
            <a:r>
              <a:rPr lang="en-US" altLang="en-US" sz="2400" dirty="0" smtClean="0"/>
              <a:t>Java also supplies some “collection-like” things: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Map</a:t>
            </a:r>
            <a:r>
              <a:rPr lang="en-US" altLang="en-US" sz="2000" dirty="0" smtClean="0"/>
              <a:t>: a “dictionary” that associates </a:t>
            </a:r>
            <a:r>
              <a:rPr lang="en-US" altLang="en-US" sz="2000" i="1" dirty="0" smtClean="0"/>
              <a:t>keys</a:t>
            </a:r>
            <a:r>
              <a:rPr lang="en-US" altLang="en-US" sz="2000" dirty="0" smtClean="0"/>
              <a:t> with values, order is not important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SortedMap</a:t>
            </a:r>
            <a:r>
              <a:rPr lang="en-US" altLang="en-US" sz="2000" dirty="0" smtClean="0"/>
              <a:t>: like a </a:t>
            </a:r>
            <a:r>
              <a:rPr lang="en-US" altLang="en-US" sz="20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Map</a:t>
            </a:r>
            <a:r>
              <a:rPr lang="en-US" altLang="en-US" sz="2000" dirty="0" smtClean="0"/>
              <a:t>, but order is important</a:t>
            </a:r>
          </a:p>
          <a:p>
            <a:pPr eaLnBrk="1" hangingPunct="1"/>
            <a:r>
              <a:rPr lang="en-US" altLang="en-US" sz="2400" dirty="0" smtClean="0"/>
              <a:t>While you can get all the details from the Java API, you are expected to learn (i.e. </a:t>
            </a:r>
            <a:r>
              <a:rPr lang="en-US" altLang="en-US" sz="2400" i="1" dirty="0" smtClean="0"/>
              <a:t>memorize</a:t>
            </a:r>
            <a:r>
              <a:rPr lang="en-US" altLang="en-US" sz="2400" dirty="0" smtClean="0"/>
              <a:t>):</a:t>
            </a:r>
          </a:p>
          <a:p>
            <a:pPr lvl="1" eaLnBrk="1" hangingPunct="1"/>
            <a:r>
              <a:rPr lang="en-US" altLang="en-US" sz="2000" dirty="0" smtClean="0"/>
              <a:t>The signatures of the “most important” methods in each interface</a:t>
            </a:r>
          </a:p>
          <a:p>
            <a:pPr lvl="1" eaLnBrk="1" hangingPunct="1"/>
            <a:r>
              <a:rPr lang="en-US" altLang="en-US" sz="2000" dirty="0" smtClean="0"/>
              <a:t>The most important implementations of each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4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Java supplies several types of </a:t>
            </a:r>
            <a:r>
              <a:rPr lang="en-US" altLang="en-US" sz="24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Collection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Set</a:t>
            </a:r>
            <a:r>
              <a:rPr lang="en-US" altLang="en-US" sz="2000" dirty="0" smtClean="0"/>
              <a:t>: cannot contain duplicate elements, order is not important</a:t>
            </a:r>
          </a:p>
          <a:p>
            <a:pPr lvl="1" eaLnBrk="1" hangingPunct="1"/>
            <a:r>
              <a:rPr lang="en-US" altLang="en-US" sz="2000" dirty="0" err="1" smtClean="0">
                <a:solidFill>
                  <a:schemeClr val="accent2"/>
                </a:solidFill>
                <a:latin typeface="Verdana" panose="020B0604030504040204" pitchFamily="34" charset="0"/>
              </a:rPr>
              <a:t>SortedSet</a:t>
            </a:r>
            <a:r>
              <a:rPr lang="en-US" altLang="en-US" sz="2000" dirty="0" smtClean="0"/>
              <a:t>: like a </a:t>
            </a:r>
            <a:r>
              <a:rPr lang="en-US" altLang="en-US" sz="20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Set</a:t>
            </a:r>
            <a:r>
              <a:rPr lang="en-US" altLang="en-US" sz="2000" dirty="0" smtClean="0"/>
              <a:t>, but order is important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List</a:t>
            </a:r>
            <a:r>
              <a:rPr lang="en-US" altLang="en-US" sz="2000" dirty="0" smtClean="0"/>
              <a:t>: may contain duplicate elements, order is important</a:t>
            </a:r>
          </a:p>
          <a:p>
            <a:pPr eaLnBrk="1" hangingPunct="1"/>
            <a:r>
              <a:rPr lang="en-US" altLang="en-US" sz="2400" dirty="0" smtClean="0"/>
              <a:t>Java also supplies some “collection-like” things: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Map</a:t>
            </a:r>
            <a:r>
              <a:rPr lang="en-US" altLang="en-US" sz="2000" dirty="0" smtClean="0"/>
              <a:t>: a “dictionary” that associates </a:t>
            </a:r>
            <a:r>
              <a:rPr lang="en-US" altLang="en-US" sz="2000" i="1" dirty="0" smtClean="0"/>
              <a:t>keys</a:t>
            </a:r>
            <a:r>
              <a:rPr lang="en-US" altLang="en-US" sz="2000" dirty="0" smtClean="0"/>
              <a:t> with values, order is not important</a:t>
            </a:r>
          </a:p>
          <a:p>
            <a:pPr lvl="1" eaLnBrk="1" hangingPunct="1"/>
            <a:r>
              <a:rPr lang="en-US" altLang="en-US" sz="2000" dirty="0" err="1" smtClean="0">
                <a:solidFill>
                  <a:schemeClr val="accent2"/>
                </a:solidFill>
                <a:latin typeface="Verdana" panose="020B0604030504040204" pitchFamily="34" charset="0"/>
              </a:rPr>
              <a:t>SortedMap</a:t>
            </a:r>
            <a:r>
              <a:rPr lang="en-US" altLang="en-US" sz="2000" dirty="0" smtClean="0"/>
              <a:t>: like a </a:t>
            </a:r>
            <a:r>
              <a:rPr lang="en-US" altLang="en-US" sz="2000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Map</a:t>
            </a:r>
            <a:r>
              <a:rPr lang="en-US" altLang="en-US" sz="2000" dirty="0" smtClean="0"/>
              <a:t>, but order is important</a:t>
            </a:r>
          </a:p>
          <a:p>
            <a:pPr eaLnBrk="1" hangingPunct="1"/>
            <a:r>
              <a:rPr lang="en-US" altLang="en-US" sz="2400" dirty="0" smtClean="0"/>
              <a:t>While you can get all the details from the Java API, you are expected to learn (i.e. </a:t>
            </a:r>
            <a:r>
              <a:rPr lang="en-US" altLang="en-US" sz="2400" i="1" dirty="0" smtClean="0"/>
              <a:t>memorize</a:t>
            </a:r>
            <a:r>
              <a:rPr lang="en-US" altLang="en-US" sz="2400" dirty="0" smtClean="0"/>
              <a:t>):</a:t>
            </a:r>
          </a:p>
          <a:p>
            <a:pPr lvl="1" eaLnBrk="1" hangingPunct="1"/>
            <a:r>
              <a:rPr lang="en-US" altLang="en-US" sz="2000" dirty="0" smtClean="0"/>
              <a:t>The signatures of the “most important” methods in each interface</a:t>
            </a:r>
          </a:p>
          <a:p>
            <a:pPr lvl="1" eaLnBrk="1" hangingPunct="1"/>
            <a:r>
              <a:rPr lang="en-US" altLang="en-US" sz="2000" dirty="0" smtClean="0"/>
              <a:t>The most important implementations of each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0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967FC-E1D2-4867-87AE-D02DC13284D3}" type="datetimeFigureOut">
              <a:rPr lang="en-US"/>
              <a:pPr/>
              <a:t>03-May-16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EDEC48-31AC-4AB0-BFD7-E2377EEE80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pPr/>
              <a:t>03-May-16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pPr/>
              <a:t>03-May-16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pPr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pPr/>
              <a:t>03-May-16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8.xml"/><Relationship Id="rId5" Type="http://schemas.openxmlformats.org/officeDocument/2006/relationships/slide" Target="slide24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35.xml"/><Relationship Id="rId5" Type="http://schemas.openxmlformats.org/officeDocument/2006/relationships/slide" Target="slide36.xml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9.xml"/><Relationship Id="rId5" Type="http://schemas.openxmlformats.org/officeDocument/2006/relationships/slide" Target="slide26.xml"/><Relationship Id="rId4" Type="http://schemas.openxmlformats.org/officeDocument/2006/relationships/slide" Target="slide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pple.com/library/ios/documentation/Swift/Conceptual/Swift_Programming_Language/CollectionTypes.html" TargetMode="External"/><Relationship Id="rId3" Type="http://schemas.openxmlformats.org/officeDocument/2006/relationships/hyperlink" Target="http://tutorials.jenkov.com/java-collections/index.html" TargetMode="External"/><Relationship Id="rId7" Type="http://schemas.openxmlformats.org/officeDocument/2006/relationships/hyperlink" Target="http://www.javaperspective.com/collection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hackersstudy.tistory.com/26" TargetMode="External"/><Relationship Id="rId5" Type="http://schemas.openxmlformats.org/officeDocument/2006/relationships/hyperlink" Target="http://www.javamadesoeasy.com/2015/04/arraylist-in-java.html" TargetMode="External"/><Relationship Id="rId10" Type="http://schemas.openxmlformats.org/officeDocument/2006/relationships/hyperlink" Target="http://www.javatpoint.com/collections-in-java" TargetMode="External"/><Relationship Id="rId4" Type="http://schemas.openxmlformats.org/officeDocument/2006/relationships/hyperlink" Target="http://www.javatpoint.com/Map-interface-in-collection-framework" TargetMode="External"/><Relationship Id="rId9" Type="http://schemas.openxmlformats.org/officeDocument/2006/relationships/hyperlink" Target="https://docs.oracle.com/javase/tutorial/collections/intro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32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Presentation</a:t>
            </a:r>
            <a:endParaRPr lang="en-US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48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4">
        <p:fade/>
      </p:transition>
    </mc:Choice>
    <mc:Fallback xmlns="">
      <p:transition spd="med" advTm="5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7" y="317707"/>
            <a:ext cx="10994127" cy="1014664"/>
          </a:xfrm>
        </p:spPr>
        <p:txBody>
          <a:bodyPr>
            <a:normAutofit/>
          </a:bodyPr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504204"/>
            <a:ext cx="10703340" cy="53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1664"/>
            <a:ext cx="11000302" cy="55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7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58392"/>
            <a:ext cx="10994127" cy="10146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2.1 </a:t>
            </a:r>
            <a:r>
              <a:rPr lang="en-IN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List Interface </a:t>
            </a:r>
            <a:endParaRPr lang="en-US" sz="2400" dirty="0">
              <a:solidFill>
                <a:srgbClr val="003399"/>
              </a:solidFill>
              <a:latin typeface="Arial Black" panose="020B0A0402010202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670560" y="2127504"/>
            <a:ext cx="80772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4000">
              <a:buFont typeface="Wingdings" pitchFamily="2" charset="2"/>
              <a:buChar char="Ø"/>
            </a:pPr>
            <a:r>
              <a:rPr lang="en-IN" sz="2200" b="0" dirty="0" smtClean="0">
                <a:latin typeface="Cambria" pitchFamily="18" charset="0"/>
              </a:rPr>
              <a:t>Generate result </a:t>
            </a:r>
            <a:r>
              <a:rPr lang="km-KH" sz="2200" dirty="0" smtClean="0">
                <a:latin typeface="Cambria" pitchFamily="18" charset="0"/>
              </a:rPr>
              <a:t>តាម </a:t>
            </a:r>
            <a:r>
              <a:rPr lang="en-IN" sz="2200" b="0" dirty="0" smtClean="0">
                <a:latin typeface="Cambria" pitchFamily="18" charset="0"/>
              </a:rPr>
              <a:t>insertion order.</a:t>
            </a:r>
          </a:p>
          <a:p>
            <a:pPr marL="324000">
              <a:buFont typeface="Wingdings" pitchFamily="2" charset="2"/>
              <a:buChar char="Ø"/>
            </a:pPr>
            <a:r>
              <a:rPr lang="km-KH" sz="2200" b="0" dirty="0" smtClean="0">
                <a:latin typeface="Cambria" pitchFamily="18" charset="0"/>
              </a:rPr>
              <a:t>វា </a:t>
            </a:r>
            <a:r>
              <a:rPr lang="en-IN" sz="2200" b="0" dirty="0" smtClean="0">
                <a:latin typeface="Cambria" pitchFamily="18" charset="0"/>
              </a:rPr>
              <a:t>Support duplicity </a:t>
            </a:r>
            <a:endParaRPr lang="km-KH" sz="2200" b="0" dirty="0" smtClean="0">
              <a:latin typeface="Cambria" pitchFamily="18" charset="0"/>
            </a:endParaRPr>
          </a:p>
          <a:p>
            <a:pPr marL="324000">
              <a:buFont typeface="Wingdings" pitchFamily="2" charset="2"/>
              <a:buChar char="Ø"/>
            </a:pPr>
            <a:r>
              <a:rPr lang="km-KH" sz="2200" b="0" dirty="0" smtClean="0">
                <a:latin typeface="Cambria" pitchFamily="18" charset="0"/>
              </a:rPr>
              <a:t>វា </a:t>
            </a:r>
            <a:r>
              <a:rPr lang="en-IN" sz="2200" b="0" dirty="0" smtClean="0">
                <a:latin typeface="Cambria" pitchFamily="18" charset="0"/>
              </a:rPr>
              <a:t>Support indexing </a:t>
            </a:r>
            <a:r>
              <a:rPr lang="km-KH" sz="2200" b="0" dirty="0" smtClean="0">
                <a:latin typeface="Cambria" pitchFamily="18" charset="0"/>
              </a:rPr>
              <a:t>មានន័យថាយើងអាច</a:t>
            </a:r>
            <a:r>
              <a:rPr lang="en-IN" sz="2200" b="0" dirty="0" smtClean="0">
                <a:latin typeface="Cambria" pitchFamily="18" charset="0"/>
              </a:rPr>
              <a:t> insert element </a:t>
            </a:r>
            <a:r>
              <a:rPr lang="km-KH" sz="2200" b="0" dirty="0" smtClean="0">
                <a:latin typeface="Cambria" pitchFamily="18" charset="0"/>
              </a:rPr>
              <a:t>តាម </a:t>
            </a:r>
            <a:r>
              <a:rPr lang="en-US" sz="2200" b="0" dirty="0" smtClean="0">
                <a:latin typeface="Cambria" pitchFamily="18" charset="0"/>
              </a:rPr>
              <a:t>index </a:t>
            </a:r>
            <a:r>
              <a:rPr lang="km-KH" sz="2200" b="0" dirty="0" smtClean="0">
                <a:latin typeface="Cambria" pitchFamily="18" charset="0"/>
              </a:rPr>
              <a:t>ជាក់លាក់បាន។</a:t>
            </a:r>
            <a:endParaRPr lang="en-IN" sz="2200" b="0" dirty="0" smtClean="0">
              <a:latin typeface="Cambria" pitchFamily="18" charset="0"/>
            </a:endParaRPr>
          </a:p>
          <a:p>
            <a:pPr marL="324000">
              <a:buFont typeface="Wingdings" pitchFamily="2" charset="2"/>
              <a:buChar char="Ø"/>
            </a:pPr>
            <a:r>
              <a:rPr lang="km-KH" sz="2200" dirty="0" smtClean="0">
                <a:latin typeface="Cambria" pitchFamily="18" charset="0"/>
              </a:rPr>
              <a:t>វាអាច </a:t>
            </a:r>
            <a:r>
              <a:rPr lang="en-IN" sz="2200" dirty="0" smtClean="0">
                <a:latin typeface="Cambria" pitchFamily="18" charset="0"/>
              </a:rPr>
              <a:t>synchronized </a:t>
            </a:r>
            <a:r>
              <a:rPr lang="km-KH" sz="2200" dirty="0" smtClean="0">
                <a:latin typeface="Cambria" pitchFamily="18" charset="0"/>
              </a:rPr>
              <a:t>និងមិន </a:t>
            </a:r>
            <a:r>
              <a:rPr lang="en-IN" sz="2200" dirty="0" smtClean="0">
                <a:latin typeface="Cambria" pitchFamily="18" charset="0"/>
              </a:rPr>
              <a:t>synchronized </a:t>
            </a:r>
            <a:r>
              <a:rPr lang="km-KH" sz="2200" dirty="0" smtClean="0">
                <a:latin typeface="Cambria" pitchFamily="18" charset="0"/>
              </a:rPr>
              <a:t>បានទាំងពីរ</a:t>
            </a:r>
            <a:r>
              <a:rPr lang="en-IN" sz="2200" dirty="0" smtClean="0">
                <a:latin typeface="Cambria" pitchFamily="18" charset="0"/>
              </a:rPr>
              <a:t>.</a:t>
            </a:r>
            <a:endParaRPr lang="en-IN" sz="2200" dirty="0">
              <a:latin typeface="Cambria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87680" y="343728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List: Vector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059" y="1561209"/>
            <a:ext cx="8229600" cy="7540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2.1 </a:t>
            </a:r>
            <a:r>
              <a:rPr lang="en-IN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List Interface </a:t>
            </a:r>
            <a:endParaRPr lang="en-US" sz="2400" dirty="0">
              <a:solidFill>
                <a:srgbClr val="003399"/>
              </a:solidFill>
              <a:latin typeface="Arial Black" panose="020B0A0402010202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337944" name="Rectangle 24"/>
          <p:cNvSpPr>
            <a:spLocks noGrp="1" noChangeArrowheads="1"/>
          </p:cNvSpPr>
          <p:nvPr>
            <p:ph sz="quarter" idx="1"/>
          </p:nvPr>
        </p:nvSpPr>
        <p:spPr>
          <a:xfrm>
            <a:off x="4182136" y="3945970"/>
            <a:ext cx="6813271" cy="408352"/>
          </a:xfrm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normAutofit fontScale="85000" lnSpcReduction="20000"/>
          </a:bodyPr>
          <a:lstStyle/>
          <a:p>
            <a:pPr marL="365760" indent="-283464" algn="ctr">
              <a:buNone/>
              <a:defRPr/>
            </a:pPr>
            <a:r>
              <a:rPr lang="en-US" sz="2800" b="1">
                <a:solidFill>
                  <a:srgbClr val="4D4D4D"/>
                </a:solidFill>
              </a:rPr>
              <a:t>A List cares about the index.</a:t>
            </a:r>
          </a:p>
        </p:txBody>
      </p:sp>
      <p:sp>
        <p:nvSpPr>
          <p:cNvPr id="26628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608832" y="1940339"/>
            <a:ext cx="7582631" cy="4685697"/>
          </a:xfrm>
          <a:prstGeom prst="rect">
            <a:avLst/>
          </a:prstGeom>
          <a:solidFill>
            <a:srgbClr val="FF0000">
              <a:alpha val="23921"/>
            </a:srgbClr>
          </a:solidFill>
          <a:ln w="50800">
            <a:solidFill>
              <a:srgbClr val="E89694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pSp>
        <p:nvGrpSpPr>
          <p:cNvPr id="26629" name="Group 26"/>
          <p:cNvGrpSpPr>
            <a:grpSpLocks/>
          </p:cNvGrpSpPr>
          <p:nvPr/>
        </p:nvGrpSpPr>
        <p:grpSpPr bwMode="auto">
          <a:xfrm>
            <a:off x="4376114" y="2137477"/>
            <a:ext cx="6693429" cy="1142203"/>
            <a:chOff x="633" y="1165"/>
            <a:chExt cx="4524" cy="772"/>
          </a:xfrm>
        </p:grpSpPr>
        <p:sp>
          <p:nvSpPr>
            <p:cNvPr id="26644" name="Rectangle 10"/>
            <p:cNvSpPr>
              <a:spLocks noChangeArrowheads="1"/>
            </p:cNvSpPr>
            <p:nvPr/>
          </p:nvSpPr>
          <p:spPr bwMode="auto">
            <a:xfrm>
              <a:off x="633" y="1165"/>
              <a:ext cx="4524" cy="7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E9E9"/>
              </a:solidFill>
              <a:miter lim="800000"/>
              <a:headEnd/>
              <a:tailEnd/>
            </a:ln>
            <a:effectLst>
              <a:prstShdw prst="shdw17" dist="17961" dir="13500000">
                <a:srgbClr val="998C8C"/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1436" y="1269"/>
              <a:ext cx="415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latin typeface="Arial Narrow" panose="020B0606020202030204" pitchFamily="34" charset="0"/>
                </a:rPr>
                <a:t>“Paul”</a:t>
              </a:r>
            </a:p>
          </p:txBody>
        </p:sp>
        <p:sp>
          <p:nvSpPr>
            <p:cNvPr id="337926" name="Text Box 6"/>
            <p:cNvSpPr txBox="1">
              <a:spLocks noChangeArrowheads="1"/>
            </p:cNvSpPr>
            <p:nvPr/>
          </p:nvSpPr>
          <p:spPr bwMode="auto">
            <a:xfrm>
              <a:off x="2206" y="1267"/>
              <a:ext cx="415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latin typeface="Arial Narrow" panose="020B0606020202030204" pitchFamily="34" charset="0"/>
                </a:rPr>
                <a:t>“Mark”</a:t>
              </a:r>
            </a:p>
          </p:txBody>
        </p:sp>
        <p:sp>
          <p:nvSpPr>
            <p:cNvPr id="337927" name="Text Box 7"/>
            <p:cNvSpPr txBox="1">
              <a:spLocks noChangeArrowheads="1"/>
            </p:cNvSpPr>
            <p:nvPr/>
          </p:nvSpPr>
          <p:spPr bwMode="auto">
            <a:xfrm>
              <a:off x="2966" y="1268"/>
              <a:ext cx="415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latin typeface="Arial Narrow" panose="020B0606020202030204" pitchFamily="34" charset="0"/>
                </a:rPr>
                <a:t>“John”</a:t>
              </a:r>
            </a:p>
          </p:txBody>
        </p:sp>
        <p:sp>
          <p:nvSpPr>
            <p:cNvPr id="337928" name="Text Box 8"/>
            <p:cNvSpPr txBox="1">
              <a:spLocks noChangeArrowheads="1"/>
            </p:cNvSpPr>
            <p:nvPr/>
          </p:nvSpPr>
          <p:spPr bwMode="auto">
            <a:xfrm>
              <a:off x="3710" y="1264"/>
              <a:ext cx="415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latin typeface="Arial Narrow" panose="020B0606020202030204" pitchFamily="34" charset="0"/>
                </a:rPr>
                <a:t>“Paul”</a:t>
              </a:r>
            </a:p>
          </p:txBody>
        </p:sp>
        <p:sp>
          <p:nvSpPr>
            <p:cNvPr id="337929" name="Text Box 9"/>
            <p:cNvSpPr txBox="1">
              <a:spLocks noChangeArrowheads="1"/>
            </p:cNvSpPr>
            <p:nvPr/>
          </p:nvSpPr>
          <p:spPr bwMode="auto">
            <a:xfrm>
              <a:off x="4452" y="1267"/>
              <a:ext cx="415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latin typeface="Arial Narrow" panose="020B0606020202030204" pitchFamily="34" charset="0"/>
                </a:rPr>
                <a:t>“Luke”</a:t>
              </a:r>
            </a:p>
          </p:txBody>
        </p:sp>
        <p:sp>
          <p:nvSpPr>
            <p:cNvPr id="26650" name="Text Box 11"/>
            <p:cNvSpPr txBox="1">
              <a:spLocks noChangeArrowheads="1"/>
            </p:cNvSpPr>
            <p:nvPr/>
          </p:nvSpPr>
          <p:spPr bwMode="auto">
            <a:xfrm>
              <a:off x="646" y="1272"/>
              <a:ext cx="651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value</a:t>
              </a:r>
            </a:p>
            <a:p>
              <a:pPr>
                <a:spcBef>
                  <a:spcPct val="50000"/>
                </a:spcBef>
              </a:pPr>
              <a:endParaRPr lang="en-US" sz="800" b="1"/>
            </a:p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66FF"/>
                  </a:solidFill>
                </a:rPr>
                <a:t>index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443462" y="2204082"/>
            <a:ext cx="5308582" cy="945425"/>
            <a:chOff x="1369" y="1216"/>
            <a:chExt cx="3588" cy="639"/>
          </a:xfrm>
        </p:grpSpPr>
        <p:sp>
          <p:nvSpPr>
            <p:cNvPr id="337933" name="AutoShape 13"/>
            <p:cNvSpPr>
              <a:spLocks noChangeArrowheads="1"/>
            </p:cNvSpPr>
            <p:nvPr/>
          </p:nvSpPr>
          <p:spPr bwMode="auto">
            <a:xfrm>
              <a:off x="1369" y="1219"/>
              <a:ext cx="585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37934" name="AutoShape 14"/>
            <p:cNvSpPr>
              <a:spLocks noChangeArrowheads="1"/>
            </p:cNvSpPr>
            <p:nvPr/>
          </p:nvSpPr>
          <p:spPr bwMode="auto">
            <a:xfrm>
              <a:off x="2131" y="1225"/>
              <a:ext cx="585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37935" name="AutoShape 15"/>
            <p:cNvSpPr>
              <a:spLocks noChangeArrowheads="1"/>
            </p:cNvSpPr>
            <p:nvPr/>
          </p:nvSpPr>
          <p:spPr bwMode="auto">
            <a:xfrm>
              <a:off x="2896" y="1216"/>
              <a:ext cx="585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37936" name="AutoShape 16"/>
            <p:cNvSpPr>
              <a:spLocks noChangeArrowheads="1"/>
            </p:cNvSpPr>
            <p:nvPr/>
          </p:nvSpPr>
          <p:spPr bwMode="auto">
            <a:xfrm>
              <a:off x="3625" y="1216"/>
              <a:ext cx="585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37937" name="AutoShape 17"/>
            <p:cNvSpPr>
              <a:spLocks noChangeArrowheads="1"/>
            </p:cNvSpPr>
            <p:nvPr/>
          </p:nvSpPr>
          <p:spPr bwMode="auto">
            <a:xfrm>
              <a:off x="4372" y="1216"/>
              <a:ext cx="585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6639" name="Text Box 18"/>
            <p:cNvSpPr txBox="1">
              <a:spLocks noChangeArrowheads="1"/>
            </p:cNvSpPr>
            <p:nvPr/>
          </p:nvSpPr>
          <p:spPr bwMode="auto">
            <a:xfrm>
              <a:off x="1511" y="1643"/>
              <a:ext cx="2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0066FF"/>
                  </a:solidFill>
                </a:rPr>
                <a:t>0</a:t>
              </a:r>
            </a:p>
          </p:txBody>
        </p:sp>
        <p:sp>
          <p:nvSpPr>
            <p:cNvPr id="26640" name="Text Box 19"/>
            <p:cNvSpPr txBox="1">
              <a:spLocks noChangeArrowheads="1"/>
            </p:cNvSpPr>
            <p:nvPr/>
          </p:nvSpPr>
          <p:spPr bwMode="auto">
            <a:xfrm>
              <a:off x="2281" y="1641"/>
              <a:ext cx="2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0066FF"/>
                  </a:solidFill>
                </a:rPr>
                <a:t>1</a:t>
              </a:r>
            </a:p>
          </p:txBody>
        </p:sp>
        <p:sp>
          <p:nvSpPr>
            <p:cNvPr id="26641" name="Text Box 20"/>
            <p:cNvSpPr txBox="1">
              <a:spLocks noChangeArrowheads="1"/>
            </p:cNvSpPr>
            <p:nvPr/>
          </p:nvSpPr>
          <p:spPr bwMode="auto">
            <a:xfrm>
              <a:off x="3041" y="1642"/>
              <a:ext cx="2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66FF"/>
                  </a:solidFill>
                </a:rPr>
                <a:t>2</a:t>
              </a:r>
            </a:p>
          </p:txBody>
        </p:sp>
        <p:sp>
          <p:nvSpPr>
            <p:cNvPr id="26642" name="Text Box 21"/>
            <p:cNvSpPr txBox="1">
              <a:spLocks noChangeArrowheads="1"/>
            </p:cNvSpPr>
            <p:nvPr/>
          </p:nvSpPr>
          <p:spPr bwMode="auto">
            <a:xfrm>
              <a:off x="3785" y="1638"/>
              <a:ext cx="2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66FF"/>
                  </a:solidFill>
                </a:rPr>
                <a:t>3</a:t>
              </a:r>
            </a:p>
          </p:txBody>
        </p:sp>
        <p:sp>
          <p:nvSpPr>
            <p:cNvPr id="26643" name="Text Box 22"/>
            <p:cNvSpPr txBox="1">
              <a:spLocks noChangeArrowheads="1"/>
            </p:cNvSpPr>
            <p:nvPr/>
          </p:nvSpPr>
          <p:spPr bwMode="auto">
            <a:xfrm>
              <a:off x="4527" y="1641"/>
              <a:ext cx="2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66FF"/>
                  </a:solidFill>
                </a:rPr>
                <a:t>4</a:t>
              </a:r>
            </a:p>
          </p:txBody>
        </p:sp>
      </p:grpSp>
      <p:sp>
        <p:nvSpPr>
          <p:cNvPr id="337947" name="Rectangle 2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156442" y="5009018"/>
            <a:ext cx="1838966" cy="59625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630F17"/>
                </a:solidFill>
              </a:rPr>
              <a:t>LinkedList</a:t>
            </a:r>
          </a:p>
        </p:txBody>
      </p:sp>
      <p:sp>
        <p:nvSpPr>
          <p:cNvPr id="337948" name="Rectangle 2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2141" y="5020132"/>
            <a:ext cx="2275529" cy="5962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rIns="0"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 dirty="0">
                <a:solidFill>
                  <a:srgbClr val="630F17"/>
                </a:solidFill>
              </a:rPr>
              <a:t>Vector</a:t>
            </a:r>
          </a:p>
        </p:txBody>
      </p:sp>
      <p:sp>
        <p:nvSpPr>
          <p:cNvPr id="337949" name="Rectangle 2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860541" y="5009018"/>
            <a:ext cx="2275529" cy="59625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 dirty="0" err="1">
                <a:solidFill>
                  <a:srgbClr val="630F17"/>
                </a:solidFill>
              </a:rPr>
              <a:t>ArrayList</a:t>
            </a:r>
            <a:endParaRPr lang="en-US" sz="1600" b="1" dirty="0">
              <a:solidFill>
                <a:srgbClr val="630F17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487680" y="343728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List: Vector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26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4989065" y="2852204"/>
            <a:ext cx="2326136" cy="139212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List</a:t>
            </a:r>
            <a:endParaRPr lang="en-GB" sz="4000" b="1" dirty="0"/>
          </a:p>
        </p:txBody>
      </p:sp>
      <p:sp>
        <p:nvSpPr>
          <p:cNvPr id="5" name="Oval 4"/>
          <p:cNvSpPr/>
          <p:nvPr/>
        </p:nvSpPr>
        <p:spPr>
          <a:xfrm>
            <a:off x="2026827" y="1855762"/>
            <a:ext cx="2380156" cy="1533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ArrayList</a:t>
            </a:r>
            <a:endParaRPr lang="en-GB" sz="2000" b="1" dirty="0"/>
          </a:p>
        </p:txBody>
      </p:sp>
      <p:sp>
        <p:nvSpPr>
          <p:cNvPr id="6" name="Oval 5"/>
          <p:cNvSpPr/>
          <p:nvPr/>
        </p:nvSpPr>
        <p:spPr>
          <a:xfrm>
            <a:off x="4880086" y="5369046"/>
            <a:ext cx="2781214" cy="12515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LinkedList</a:t>
            </a:r>
            <a:endParaRPr lang="en-GB" sz="2800" b="1" dirty="0"/>
          </a:p>
        </p:txBody>
      </p:sp>
      <p:sp>
        <p:nvSpPr>
          <p:cNvPr id="7" name="Oval 6"/>
          <p:cNvSpPr/>
          <p:nvPr/>
        </p:nvSpPr>
        <p:spPr>
          <a:xfrm>
            <a:off x="8872888" y="1502326"/>
            <a:ext cx="1807789" cy="12515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Vector</a:t>
            </a:r>
            <a:endParaRPr lang="en-GB" sz="2800" b="1" dirty="0"/>
          </a:p>
        </p:txBody>
      </p:sp>
      <p:pic>
        <p:nvPicPr>
          <p:cNvPr id="10" name="Picture 9" descr="Bubble cartoo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1984" y="595077"/>
            <a:ext cx="3238102" cy="1789051"/>
          </a:xfrm>
          <a:prstGeom prst="rect">
            <a:avLst/>
          </a:prstGeom>
        </p:spPr>
      </p:pic>
      <p:pic>
        <p:nvPicPr>
          <p:cNvPr id="11" name="Picture 10" descr="Bubble cartoo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 flipH="1">
            <a:off x="7410308" y="2735609"/>
            <a:ext cx="2920274" cy="2257408"/>
          </a:xfrm>
          <a:prstGeom prst="rect">
            <a:avLst/>
          </a:prstGeom>
        </p:spPr>
      </p:pic>
      <p:pic>
        <p:nvPicPr>
          <p:cNvPr id="12" name="Picture 11" descr="Bubble cartoo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060451" y="4166016"/>
            <a:ext cx="3238102" cy="17890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06983" y="833637"/>
            <a:ext cx="240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Fast iteration and fast random access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7894" y="4192806"/>
            <a:ext cx="2155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Good for adding elements to the ends, i.e. stacks and queues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0515" y="3334703"/>
            <a:ext cx="1390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It's like a slower </a:t>
            </a:r>
            <a:r>
              <a:rPr lang="en-GB" dirty="0" err="1">
                <a:solidFill>
                  <a:schemeClr val="bg1"/>
                </a:solidFill>
              </a:rPr>
              <a:t>ArrayList</a:t>
            </a:r>
            <a:r>
              <a:rPr lang="en-GB" dirty="0">
                <a:solidFill>
                  <a:schemeClr val="bg1"/>
                </a:solidFill>
              </a:rPr>
              <a:t>, but it has synchronized methods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41186"/>
            <a:ext cx="10994127" cy="1014664"/>
          </a:xfrm>
        </p:spPr>
        <p:txBody>
          <a:bodyPr/>
          <a:lstStyle/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2.2.1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Vector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042416" y="2355850"/>
            <a:ext cx="8077200" cy="4038600"/>
          </a:xfrm>
          <a:prstGeom prst="rect">
            <a:avLst/>
          </a:prstGeom>
        </p:spPr>
        <p:txBody>
          <a:bodyPr/>
          <a:lstStyle/>
          <a:p>
            <a:pPr marL="324000">
              <a:buFont typeface="Wingdings" pitchFamily="2" charset="2"/>
              <a:buChar char="Ø"/>
            </a:pPr>
            <a:r>
              <a:rPr lang="km-KH" sz="1600" b="0" dirty="0" smtClean="0">
                <a:latin typeface="Cambria" pitchFamily="18" charset="0"/>
              </a:rPr>
              <a:t>វាត្រូវបានប្រើតាំងពី </a:t>
            </a:r>
            <a:r>
              <a:rPr lang="en-US" sz="1600" b="0" dirty="0" smtClean="0">
                <a:latin typeface="Cambria" pitchFamily="18" charset="0"/>
              </a:rPr>
              <a:t>Java versoin 1.0 </a:t>
            </a:r>
            <a:r>
              <a:rPr lang="km-KH" sz="1600" b="0" dirty="0" smtClean="0">
                <a:latin typeface="Cambria" pitchFamily="18" charset="0"/>
              </a:rPr>
              <a:t>មក។</a:t>
            </a:r>
            <a:endParaRPr lang="en-IN" sz="1600" b="0" dirty="0" smtClean="0">
              <a:latin typeface="Cambria" pitchFamily="18" charset="0"/>
            </a:endParaRPr>
          </a:p>
          <a:p>
            <a:pPr marL="324000">
              <a:buFont typeface="Wingdings" pitchFamily="2" charset="2"/>
              <a:buChar char="Ø"/>
            </a:pPr>
            <a:r>
              <a:rPr lang="en-IN" sz="1600" b="0" dirty="0" smtClean="0">
                <a:latin typeface="Cambria" pitchFamily="18" charset="0"/>
              </a:rPr>
              <a:t>Generate result </a:t>
            </a:r>
            <a:r>
              <a:rPr lang="km-KH" sz="1600" b="0" dirty="0" smtClean="0">
                <a:latin typeface="Cambria" pitchFamily="18" charset="0"/>
              </a:rPr>
              <a:t>តាម </a:t>
            </a:r>
            <a:r>
              <a:rPr lang="en-IN" sz="1600" b="0" dirty="0" smtClean="0">
                <a:latin typeface="Cambria" pitchFamily="18" charset="0"/>
              </a:rPr>
              <a:t>insertion order.</a:t>
            </a:r>
          </a:p>
          <a:p>
            <a:pPr marL="324000">
              <a:buFont typeface="Wingdings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វា</a:t>
            </a:r>
            <a:r>
              <a:rPr lang="en-IN" sz="1600" b="0" dirty="0" smtClean="0">
                <a:latin typeface="Cambria" pitchFamily="18" charset="0"/>
              </a:rPr>
              <a:t> support duplicity.</a:t>
            </a:r>
          </a:p>
          <a:p>
            <a:pPr marL="324000">
              <a:buFont typeface="Wingdings" pitchFamily="2" charset="2"/>
              <a:buChar char="Ø"/>
            </a:pPr>
            <a:r>
              <a:rPr lang="km-KH" sz="1600" b="0" dirty="0" smtClean="0">
                <a:latin typeface="Cambria" pitchFamily="18" charset="0"/>
              </a:rPr>
              <a:t>វា </a:t>
            </a:r>
            <a:r>
              <a:rPr lang="en-IN" sz="1600" b="0" dirty="0" smtClean="0">
                <a:latin typeface="Cambria" pitchFamily="18" charset="0"/>
              </a:rPr>
              <a:t>Increase </a:t>
            </a:r>
            <a:r>
              <a:rPr lang="en-US" sz="1600" dirty="0" smtClean="0">
                <a:latin typeface="Cambria" pitchFamily="18" charset="0"/>
              </a:rPr>
              <a:t>capacity size </a:t>
            </a:r>
            <a:r>
              <a:rPr lang="km-KH" sz="1600" dirty="0" smtClean="0">
                <a:latin typeface="Cambria" pitchFamily="18" charset="0"/>
              </a:rPr>
              <a:t>ពីរដងនៃ </a:t>
            </a:r>
            <a:r>
              <a:rPr lang="en-US" sz="1600" dirty="0" smtClean="0">
                <a:latin typeface="Cambria" pitchFamily="18" charset="0"/>
              </a:rPr>
              <a:t>capacity </a:t>
            </a:r>
            <a:r>
              <a:rPr lang="km-KH" sz="1600" dirty="0" smtClean="0">
                <a:latin typeface="Cambria" pitchFamily="18" charset="0"/>
              </a:rPr>
              <a:t>ដើមវា</a:t>
            </a:r>
            <a:endParaRPr lang="en-IN" sz="1600" b="0" dirty="0" smtClean="0">
              <a:latin typeface="Cambria" pitchFamily="18" charset="0"/>
            </a:endParaRPr>
          </a:p>
          <a:p>
            <a:pPr marL="324000">
              <a:buFont typeface="Wingdings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វាត្រូវបានគេស្គាល់ថាជា</a:t>
            </a:r>
            <a:r>
              <a:rPr lang="en-IN" sz="1600" b="0" dirty="0" smtClean="0">
                <a:latin typeface="Cambria" pitchFamily="18" charset="0"/>
              </a:rPr>
              <a:t> legacy class(old class) .</a:t>
            </a:r>
          </a:p>
          <a:p>
            <a:pPr marL="324000">
              <a:buFont typeface="Wingdings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វាមានលក្ខណៈ</a:t>
            </a:r>
            <a:r>
              <a:rPr lang="en-IN" sz="1600" dirty="0">
                <a:latin typeface="Cambria" pitchFamily="18" charset="0"/>
              </a:rPr>
              <a:t> synchronized </a:t>
            </a:r>
            <a:r>
              <a:rPr lang="km-KH" sz="1600" dirty="0" smtClean="0">
                <a:latin typeface="Cambria" pitchFamily="18" charset="0"/>
              </a:rPr>
              <a:t>ឬ</a:t>
            </a:r>
            <a:r>
              <a:rPr lang="en-IN" sz="1600" dirty="0" smtClean="0">
                <a:latin typeface="Cambria" pitchFamily="18" charset="0"/>
              </a:rPr>
              <a:t> </a:t>
            </a:r>
            <a:r>
              <a:rPr lang="en-IN" sz="1600" dirty="0">
                <a:latin typeface="Cambria" pitchFamily="18" charset="0"/>
              </a:rPr>
              <a:t>thread-safe.</a:t>
            </a:r>
          </a:p>
          <a:p>
            <a:pPr marL="324000">
              <a:buFont typeface="Wingdings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ដោយសារវា</a:t>
            </a:r>
            <a:r>
              <a:rPr lang="km-KH" sz="1600" dirty="0">
                <a:latin typeface="Cambria" pitchFamily="18" charset="0"/>
              </a:rPr>
              <a:t>មានលក្ខណៈ </a:t>
            </a:r>
            <a:r>
              <a:rPr lang="en-IN" sz="1600" dirty="0" smtClean="0">
                <a:latin typeface="Cambria" pitchFamily="18" charset="0"/>
              </a:rPr>
              <a:t>synchronization </a:t>
            </a:r>
            <a:r>
              <a:rPr lang="km-KH" sz="1600" dirty="0" smtClean="0">
                <a:latin typeface="Cambria" pitchFamily="18" charset="0"/>
              </a:rPr>
              <a:t>វាធ្វើអោយ </a:t>
            </a:r>
            <a:r>
              <a:rPr lang="en-US" sz="1600" dirty="0" smtClean="0">
                <a:latin typeface="Cambria" pitchFamily="18" charset="0"/>
              </a:rPr>
              <a:t>Process slow </a:t>
            </a:r>
            <a:r>
              <a:rPr lang="en-IN" sz="1600" dirty="0" smtClean="0">
                <a:latin typeface="Cambria" pitchFamily="18" charset="0"/>
              </a:rPr>
              <a:t> </a:t>
            </a:r>
            <a:r>
              <a:rPr lang="km-KH" sz="1600" dirty="0" smtClean="0">
                <a:latin typeface="Cambria" pitchFamily="18" charset="0"/>
              </a:rPr>
              <a:t>ដូច្នេះគេមិនសូវបានប្រើវាទេ។</a:t>
            </a:r>
            <a:endParaRPr lang="en-IN" sz="1600" dirty="0">
              <a:latin typeface="Cambria" pitchFamily="18" charset="0"/>
            </a:endParaRPr>
          </a:p>
          <a:p>
            <a:pPr marL="324000">
              <a:buFont typeface="Wingdings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វាមានលក្ខណៈ </a:t>
            </a:r>
            <a:r>
              <a:rPr lang="en-IN" sz="1600" dirty="0" smtClean="0">
                <a:latin typeface="Cambria" pitchFamily="18" charset="0"/>
              </a:rPr>
              <a:t>dynamic</a:t>
            </a:r>
            <a:endParaRPr lang="en-IN" sz="1600" b="0" dirty="0" smtClean="0">
              <a:latin typeface="Cambria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47662" y="22453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List: Vector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2356519"/>
            <a:ext cx="5137914" cy="4312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Public static void main(String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arg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[]){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Vector v=new vector();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For(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i=0; i&lt;=10; i++){</a:t>
            </a:r>
          </a:p>
          <a:p>
            <a:pPr marL="0" indent="0">
              <a:buNone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v.addelement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(i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);}</a:t>
            </a:r>
          </a:p>
          <a:p>
            <a:pPr marL="0" indent="0">
              <a:buNone/>
            </a:pP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System.out.print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(al); //0,1,2……..10;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Enumeration e=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v.element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();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While(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itr.hasNextElement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()){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412522" y="2426481"/>
            <a:ext cx="5114469" cy="4371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Integer in=(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Integer)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itr.nextElement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If(in%2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==0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(in);  //0,2,4,6,8,10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System.out.print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(al);  //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0,1,2……..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10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341186"/>
            <a:ext cx="10994127" cy="1014664"/>
          </a:xfrm>
        </p:spPr>
        <p:txBody>
          <a:bodyPr/>
          <a:lstStyle/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2.2.1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Vector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47662" y="22453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List: Vector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1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26" y="1341855"/>
            <a:ext cx="10994127" cy="1014664"/>
          </a:xfrm>
        </p:spPr>
        <p:txBody>
          <a:bodyPr>
            <a:normAutofit/>
          </a:bodyPr>
          <a:lstStyle/>
          <a:p>
            <a:r>
              <a:rPr lang="ca-E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2.3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28313" y="2356519"/>
            <a:ext cx="11020927" cy="4312251"/>
          </a:xfrm>
        </p:spPr>
        <p:txBody>
          <a:bodyPr>
            <a:normAutofit/>
          </a:bodyPr>
          <a:lstStyle/>
          <a:p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ប្រើលក្ខណៈ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Dynamic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ដើម្បី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store element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(ផ្ទុកធាតុ)។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ផ្ទុក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Duplicate element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(ធាតុស្ទូន)។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Maintain insertion order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​​ (តាមលំដាប់លំដោយ)។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Non synchronized </a:t>
            </a:r>
          </a:p>
          <a:p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អនុញ្ញាតការ​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Random access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 ព្រោះវាធ្វើការជាលក្ខណ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index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យើងអាច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Iterate element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collection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ក្នុង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តាម២របៀបគឺ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	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Iterator interface &amp; For-each Loop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List: Vector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2545749"/>
            <a:ext cx="11020927" cy="43122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          </a:t>
            </a:r>
            <a:r>
              <a:rPr lang="en-US" sz="265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Arraylist&lt;String&gt; al= new Arraylist&lt;String&gt;();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List: Vector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LinkedList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73826" y="1341855"/>
            <a:ext cx="10994127" cy="1014664"/>
          </a:xfrm>
        </p:spPr>
        <p:txBody>
          <a:bodyPr>
            <a:normAutofit/>
          </a:bodyPr>
          <a:lstStyle/>
          <a:p>
            <a:r>
              <a:rPr lang="ca-E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2.3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2226964"/>
            <a:ext cx="5114469" cy="4371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Public static void main(String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arg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[]){</a:t>
            </a:r>
          </a:p>
          <a:p>
            <a:pPr marL="0" indent="0">
              <a:buNone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al=new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For(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i=0; i&lt;=10; i++){</a:t>
            </a:r>
          </a:p>
          <a:p>
            <a:pPr marL="0" indent="0">
              <a:buNone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al.add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(i);}</a:t>
            </a:r>
          </a:p>
          <a:p>
            <a:pPr marL="0" indent="0">
              <a:buNone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System.out.print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(al); //0,1,2……..10;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Iterator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itr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=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al.iterator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While(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itr.hasNext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()){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Integer in=(Integer)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itr.next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662" y="1740498"/>
            <a:ext cx="5861539" cy="4653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6412523" y="2296926"/>
            <a:ext cx="5114469" cy="4371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If(in%2==0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(in);  //0,2,4,6,8,10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Else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tr.remove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System.out.print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(al);  //0,2,4,6,8,10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}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09600" y="67407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List: Vector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LinkedList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3826" y="1341855"/>
            <a:ext cx="10994127" cy="1014664"/>
          </a:xfrm>
        </p:spPr>
        <p:txBody>
          <a:bodyPr>
            <a:normAutofit/>
          </a:bodyPr>
          <a:lstStyle/>
          <a:p>
            <a:r>
              <a:rPr lang="ca-E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2.3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Collections</a:t>
            </a:r>
            <a:endParaRPr lang="km-KH" sz="3200" b="1" dirty="0">
              <a:solidFill>
                <a:schemeClr val="accent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pPr algn="ctr">
              <a:lnSpc>
                <a:spcPct val="150000"/>
              </a:lnSpc>
            </a:pPr>
            <a:endParaRPr lang="en-US" sz="105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pPr algn="ctr"/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ហ៊ុំ វ័ន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ជាគីមហៅ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ស៊ាង គង្គា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ជឹម មីនា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គីម ប៊ុនហុង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58392"/>
            <a:ext cx="10994127" cy="1014664"/>
          </a:xfrm>
        </p:spPr>
        <p:txBody>
          <a:bodyPr>
            <a:normAutofit/>
          </a:bodyPr>
          <a:lstStyle/>
          <a:p>
            <a:r>
              <a:rPr lang="ca-E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2.3.1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Vector VS Arraylist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63996486"/>
              </p:ext>
            </p:extLst>
          </p:nvPr>
        </p:nvGraphicFramePr>
        <p:xfrm>
          <a:off x="246652" y="2236569"/>
          <a:ext cx="11769970" cy="4432201"/>
        </p:xfrm>
        <a:graphic>
          <a:graphicData uri="http://schemas.openxmlformats.org/drawingml/2006/table">
            <a:tbl>
              <a:tblPr/>
              <a:tblGrid>
                <a:gridCol w="5884985"/>
                <a:gridCol w="588498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ArrayList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40E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E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E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Vector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40E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E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E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70449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ArrayList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not synchronized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Vector is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synchronized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886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ArrayList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increments 50%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of current array size if number of element exceeds from its capacity.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Vector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increments 100%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means doubles the array size if total number of element exceeds than its capacity.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23668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ArrayList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not a legacy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class, it is introduced in JDK 1.2.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Vector is a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legacy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class.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83322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4)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ArrayList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fast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because it is non-synchronized.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Vector is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slow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because it is synchronized i.e. in multithreading environment, it will hold the other threads in runnable or non-runnable state until current thread releases the lock of object.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876886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5)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ArrayList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uses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Iterator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interface to traverse the elements.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Vector uses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Enumeration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interface to traverse the elements. But it can use Iterator also.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487680" y="343728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List: Vector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99" y="1565656"/>
            <a:ext cx="10994127" cy="1014664"/>
          </a:xfrm>
        </p:spPr>
        <p:txBody>
          <a:bodyPr>
            <a:normAutofit/>
          </a:bodyPr>
          <a:lstStyle/>
          <a:p>
            <a:r>
              <a:rPr lang="ca-E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2.4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Linked List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2322033"/>
            <a:ext cx="11020927" cy="4535967"/>
          </a:xfrm>
        </p:spPr>
        <p:txBody>
          <a:bodyPr>
            <a:normAutofit/>
          </a:bodyPr>
          <a:lstStyle/>
          <a:p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ប្រើ​លក្ខណ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Doubly linked list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ដើម្បី​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store element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អាចផ្ទុក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Duplicate element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(ធាតុស្ទូន)។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Maintain insertion order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​​ (តាមលំដាប់លំដោយ)។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Non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synchronized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អាចប្រើជា​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List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លក្ខណ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stack queue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050" name="Picture 2" descr="C:\Users\User\Desktop\linked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39" y="5087816"/>
            <a:ext cx="8490684" cy="146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87680" y="343728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List: Vector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9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1224280"/>
            <a:ext cx="10994127" cy="1014664"/>
          </a:xfrm>
        </p:spPr>
        <p:txBody>
          <a:bodyPr>
            <a:normAutofit/>
          </a:bodyPr>
          <a:lstStyle/>
          <a:p>
            <a:r>
              <a:rPr lang="ca-E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2.4.1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Linked List VS </a:t>
            </a:r>
            <a:r>
              <a:rPr lang="en-US" sz="24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95261870"/>
              </p:ext>
            </p:extLst>
          </p:nvPr>
        </p:nvGraphicFramePr>
        <p:xfrm>
          <a:off x="314178" y="2096771"/>
          <a:ext cx="11394830" cy="4571999"/>
        </p:xfrm>
        <a:graphic>
          <a:graphicData uri="http://schemas.openxmlformats.org/drawingml/2006/table">
            <a:tbl>
              <a:tblPr/>
              <a:tblGrid>
                <a:gridCol w="5697415"/>
                <a:gridCol w="5697415"/>
              </a:tblGrid>
              <a:tr h="46725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ArrayList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0C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LinkedList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0C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86644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ArrayList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internally uses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dynamic array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to store the elements.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LinkedList internally uses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doubly linked list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to store the elements.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25423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 Manipulation with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ArrayList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slow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because it internally uses array. If any element is removed from the array, all the bits are shifted in memory.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Manipulation with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LinkedList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faster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than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ArrayList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because it uses doubly linked list so no bit shifting is required in memory.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106033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ArrayList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class can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act as a 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only because it implements List only.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LinkedList class can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act as a list and queue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both because it implements List and Deque interfaces.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6644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4)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ArrayList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better for storing and accessing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data.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LinkedList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better for manipulating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data.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87680" y="343728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List: Vector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ArrayList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1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39" y="1480312"/>
            <a:ext cx="10994127" cy="10146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3.1 </a:t>
            </a:r>
            <a:r>
              <a:rPr lang="en-IN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Set Interface</a:t>
            </a:r>
            <a:endParaRPr lang="en-US" sz="2400" dirty="0">
              <a:solidFill>
                <a:srgbClr val="003399"/>
              </a:solidFill>
              <a:latin typeface="Arial Black" panose="020B0A0402010202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01040" y="2237232"/>
            <a:ext cx="8077200" cy="234773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24000">
              <a:lnSpc>
                <a:spcPct val="160000"/>
              </a:lnSpc>
              <a:buFont typeface="Wingdings" pitchFamily="2" charset="2"/>
              <a:buChar char="Ø"/>
            </a:pPr>
            <a:r>
              <a:rPr lang="km-KH" sz="2200" dirty="0" smtClean="0">
                <a:latin typeface="Cambria" pitchFamily="18" charset="0"/>
              </a:rPr>
              <a:t>វាមានតាំងពី </a:t>
            </a:r>
            <a:r>
              <a:rPr lang="en-US" sz="2200" dirty="0" smtClean="0">
                <a:latin typeface="Cambria" pitchFamily="18" charset="0"/>
              </a:rPr>
              <a:t>Java 1.2</a:t>
            </a:r>
            <a:endParaRPr lang="en-IN" sz="2200" b="0" dirty="0" smtClean="0">
              <a:latin typeface="Cambria" pitchFamily="18" charset="0"/>
            </a:endParaRPr>
          </a:p>
          <a:p>
            <a:pPr marL="324000">
              <a:lnSpc>
                <a:spcPct val="160000"/>
              </a:lnSpc>
              <a:buFont typeface="Wingdings" pitchFamily="2" charset="2"/>
              <a:buChar char="Ø"/>
            </a:pPr>
            <a:r>
              <a:rPr lang="km-KH" sz="2200" dirty="0" smtClean="0">
                <a:latin typeface="Cambria" pitchFamily="18" charset="0"/>
              </a:rPr>
              <a:t>វាមិនអនុញ្ញាតអោយមាន </a:t>
            </a:r>
            <a:r>
              <a:rPr lang="en-US" sz="2200" dirty="0" err="1" smtClean="0">
                <a:latin typeface="Cambria" pitchFamily="18" charset="0"/>
              </a:rPr>
              <a:t>Dupplicate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km-KH" sz="2200" dirty="0" smtClean="0">
                <a:latin typeface="Cambria" pitchFamily="18" charset="0"/>
              </a:rPr>
              <a:t>ទេ ប៉ុន្តែបើយើងអោយមានតម្លៃ </a:t>
            </a:r>
            <a:r>
              <a:rPr lang="en-US" sz="2200" dirty="0" err="1">
                <a:latin typeface="Cambria" pitchFamily="18" charset="0"/>
              </a:rPr>
              <a:t>Dupplicate</a:t>
            </a:r>
            <a:r>
              <a:rPr lang="en-US" sz="2200" dirty="0">
                <a:latin typeface="Cambria" pitchFamily="18" charset="0"/>
              </a:rPr>
              <a:t> </a:t>
            </a:r>
            <a:r>
              <a:rPr lang="km-KH" sz="2200" dirty="0" smtClean="0">
                <a:latin typeface="Cambria" pitchFamily="18" charset="0"/>
              </a:rPr>
              <a:t>ក៏វាមិនមាន </a:t>
            </a:r>
            <a:r>
              <a:rPr lang="en-US" sz="2200" dirty="0" smtClean="0">
                <a:latin typeface="Cambria" pitchFamily="18" charset="0"/>
              </a:rPr>
              <a:t>Error </a:t>
            </a:r>
            <a:r>
              <a:rPr lang="km-KH" sz="2200" dirty="0" smtClean="0">
                <a:latin typeface="Cambria" pitchFamily="18" charset="0"/>
              </a:rPr>
              <a:t>កើតឡើងដែរ</a:t>
            </a:r>
            <a:endParaRPr lang="en-IN" sz="2200" b="0" dirty="0" smtClean="0">
              <a:latin typeface="Cambria" pitchFamily="18" charset="0"/>
            </a:endParaRPr>
          </a:p>
          <a:p>
            <a:pPr marL="324000">
              <a:lnSpc>
                <a:spcPct val="160000"/>
              </a:lnSpc>
              <a:buFont typeface="Wingdings" pitchFamily="2" charset="2"/>
              <a:buChar char="Ø"/>
            </a:pPr>
            <a:r>
              <a:rPr lang="km-KH" sz="2200" dirty="0" smtClean="0">
                <a:latin typeface="Cambria" pitchFamily="18" charset="0"/>
              </a:rPr>
              <a:t>វាមិន </a:t>
            </a:r>
            <a:r>
              <a:rPr lang="en-IN" sz="2200" dirty="0" smtClean="0">
                <a:latin typeface="Cambria" pitchFamily="18" charset="0"/>
              </a:rPr>
              <a:t>support </a:t>
            </a:r>
            <a:r>
              <a:rPr lang="en-IN" sz="2200" dirty="0">
                <a:latin typeface="Cambria" pitchFamily="18" charset="0"/>
              </a:rPr>
              <a:t>indexing </a:t>
            </a:r>
            <a:r>
              <a:rPr lang="km-KH" sz="2200" dirty="0" smtClean="0">
                <a:latin typeface="Cambria" pitchFamily="18" charset="0"/>
              </a:rPr>
              <a:t>ទេ។ មានន័យថា វាមិនមានការ </a:t>
            </a:r>
            <a:r>
              <a:rPr lang="en-IN" sz="2200" dirty="0" smtClean="0">
                <a:latin typeface="Cambria" pitchFamily="18" charset="0"/>
              </a:rPr>
              <a:t>insert </a:t>
            </a:r>
            <a:r>
              <a:rPr lang="km-KH" sz="2200" dirty="0" smtClean="0">
                <a:latin typeface="Cambria" pitchFamily="18" charset="0"/>
              </a:rPr>
              <a:t>និង</a:t>
            </a:r>
            <a:r>
              <a:rPr lang="en-IN" sz="2200" dirty="0" smtClean="0">
                <a:latin typeface="Cambria" pitchFamily="18" charset="0"/>
              </a:rPr>
              <a:t> </a:t>
            </a:r>
            <a:r>
              <a:rPr lang="en-IN" sz="2200" dirty="0">
                <a:latin typeface="Cambria" pitchFamily="18" charset="0"/>
              </a:rPr>
              <a:t>delete elements </a:t>
            </a:r>
            <a:r>
              <a:rPr lang="km-KH" sz="2200" dirty="0" smtClean="0">
                <a:latin typeface="Cambria" pitchFamily="18" charset="0"/>
              </a:rPr>
              <a:t>តាម </a:t>
            </a:r>
            <a:r>
              <a:rPr lang="en-US" sz="2200" dirty="0" smtClean="0">
                <a:latin typeface="Cambria" pitchFamily="18" charset="0"/>
              </a:rPr>
              <a:t>index </a:t>
            </a:r>
            <a:r>
              <a:rPr lang="km-KH" sz="2200" dirty="0" smtClean="0">
                <a:latin typeface="Cambria" pitchFamily="18" charset="0"/>
              </a:rPr>
              <a:t>ណាមួយឡើយ។</a:t>
            </a:r>
            <a:endParaRPr lang="en-IN" sz="2200" dirty="0">
              <a:latin typeface="Cambria" pitchFamily="18" charset="0"/>
            </a:endParaRPr>
          </a:p>
          <a:p>
            <a:pPr marL="324000">
              <a:lnSpc>
                <a:spcPct val="160000"/>
              </a:lnSpc>
              <a:buFont typeface="Wingdings" pitchFamily="2" charset="2"/>
              <a:buChar char="Ø"/>
            </a:pPr>
            <a:endParaRPr lang="en-IN" sz="2200" b="0" dirty="0" smtClean="0">
              <a:latin typeface="Cambria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Set: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HashSet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55" y="1833880"/>
            <a:ext cx="10994127" cy="10146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3.1.1 Hierarchy 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of </a:t>
            </a:r>
            <a:r>
              <a:rPr lang="en-US" sz="24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HashSet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class:</a:t>
            </a:r>
            <a:b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</a:br>
            <a:endParaRPr lang="en-US" sz="2400" dirty="0">
              <a:solidFill>
                <a:srgbClr val="003399"/>
              </a:solidFill>
              <a:latin typeface="Arial Black" panose="020B0A0402010202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194" name="Picture 2" descr="HashSe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26" y="1549400"/>
            <a:ext cx="3603626" cy="51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Set: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HashSet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77482" y="1572136"/>
            <a:ext cx="4019168" cy="5254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3.1.1 </a:t>
            </a:r>
            <a:r>
              <a:rPr lang="en-IN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Set Interface</a:t>
            </a:r>
            <a:endParaRPr lang="en-US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9987" name="Rectangle 19"/>
          <p:cNvSpPr>
            <a:spLocks noGrp="1" noChangeArrowheads="1"/>
          </p:cNvSpPr>
          <p:nvPr>
            <p:ph sz="quarter" idx="1"/>
          </p:nvPr>
        </p:nvSpPr>
        <p:spPr>
          <a:xfrm>
            <a:off x="3836608" y="4258850"/>
            <a:ext cx="7312025" cy="438150"/>
          </a:xfrm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normAutofit/>
          </a:bodyPr>
          <a:lstStyle/>
          <a:p>
            <a:pPr marL="365125" indent="-282575" algn="ctr">
              <a:lnSpc>
                <a:spcPct val="80000"/>
              </a:lnSpc>
              <a:buNone/>
            </a:pPr>
            <a:r>
              <a:rPr lang="en-US" sz="1800" b="1">
                <a:solidFill>
                  <a:srgbClr val="4D4D4D"/>
                </a:solidFill>
              </a:rPr>
              <a:t>A Set cares about uniqueness, it doesn’t allow duplicates.</a:t>
            </a:r>
            <a:endParaRPr lang="en-US" sz="1800" b="1">
              <a:solidFill>
                <a:srgbClr val="104412"/>
              </a:solidFill>
            </a:endParaRPr>
          </a:p>
        </p:txBody>
      </p:sp>
      <p:sp>
        <p:nvSpPr>
          <p:cNvPr id="30724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84183" y="1745044"/>
            <a:ext cx="8135937" cy="5027612"/>
          </a:xfrm>
          <a:prstGeom prst="rect">
            <a:avLst/>
          </a:prstGeom>
          <a:solidFill>
            <a:srgbClr val="339933">
              <a:alpha val="23921"/>
            </a:srgbClr>
          </a:solidFill>
          <a:ln w="50800">
            <a:solidFill>
              <a:srgbClr val="79B474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30725" name="Freeform 9"/>
          <p:cNvSpPr>
            <a:spLocks/>
          </p:cNvSpPr>
          <p:nvPr/>
        </p:nvSpPr>
        <p:spPr bwMode="auto">
          <a:xfrm>
            <a:off x="4223957" y="2036351"/>
            <a:ext cx="7135812" cy="1616075"/>
          </a:xfrm>
          <a:custGeom>
            <a:avLst/>
            <a:gdLst>
              <a:gd name="T0" fmla="*/ 2147483647 w 4021"/>
              <a:gd name="T1" fmla="*/ 2147483647 h 1472"/>
              <a:gd name="T2" fmla="*/ 2147483647 w 4021"/>
              <a:gd name="T3" fmla="*/ 2147483647 h 1472"/>
              <a:gd name="T4" fmla="*/ 2147483647 w 4021"/>
              <a:gd name="T5" fmla="*/ 2147483647 h 1472"/>
              <a:gd name="T6" fmla="*/ 2147483647 w 4021"/>
              <a:gd name="T7" fmla="*/ 2147483647 h 1472"/>
              <a:gd name="T8" fmla="*/ 2147483647 w 4021"/>
              <a:gd name="T9" fmla="*/ 2147483647 h 1472"/>
              <a:gd name="T10" fmla="*/ 2147483647 w 4021"/>
              <a:gd name="T11" fmla="*/ 2147483647 h 1472"/>
              <a:gd name="T12" fmla="*/ 2147483647 w 4021"/>
              <a:gd name="T13" fmla="*/ 2147483647 h 1472"/>
              <a:gd name="T14" fmla="*/ 2147483647 w 4021"/>
              <a:gd name="T15" fmla="*/ 2147483647 h 1472"/>
              <a:gd name="T16" fmla="*/ 2147483647 w 4021"/>
              <a:gd name="T17" fmla="*/ 2147483647 h 1472"/>
              <a:gd name="T18" fmla="*/ 2147483647 w 4021"/>
              <a:gd name="T19" fmla="*/ 2147483647 h 1472"/>
              <a:gd name="T20" fmla="*/ 2147483647 w 4021"/>
              <a:gd name="T21" fmla="*/ 2147483647 h 1472"/>
              <a:gd name="T22" fmla="*/ 2147483647 w 4021"/>
              <a:gd name="T23" fmla="*/ 2147483647 h 1472"/>
              <a:gd name="T24" fmla="*/ 2147483647 w 4021"/>
              <a:gd name="T25" fmla="*/ 2147483647 h 1472"/>
              <a:gd name="T26" fmla="*/ 2147483647 w 4021"/>
              <a:gd name="T27" fmla="*/ 2147483647 h 1472"/>
              <a:gd name="T28" fmla="*/ 2147483647 w 4021"/>
              <a:gd name="T29" fmla="*/ 2147483647 h 1472"/>
              <a:gd name="T30" fmla="*/ 2147483647 w 4021"/>
              <a:gd name="T31" fmla="*/ 2147483647 h 1472"/>
              <a:gd name="T32" fmla="*/ 2147483647 w 4021"/>
              <a:gd name="T33" fmla="*/ 2147483647 h 1472"/>
              <a:gd name="T34" fmla="*/ 2147483647 w 4021"/>
              <a:gd name="T35" fmla="*/ 2147483647 h 1472"/>
              <a:gd name="T36" fmla="*/ 2147483647 w 4021"/>
              <a:gd name="T37" fmla="*/ 2147483647 h 1472"/>
              <a:gd name="T38" fmla="*/ 2147483647 w 4021"/>
              <a:gd name="T39" fmla="*/ 2147483647 h 1472"/>
              <a:gd name="T40" fmla="*/ 2147483647 w 4021"/>
              <a:gd name="T41" fmla="*/ 2147483647 h 1472"/>
              <a:gd name="T42" fmla="*/ 2147483647 w 4021"/>
              <a:gd name="T43" fmla="*/ 2147483647 h 1472"/>
              <a:gd name="T44" fmla="*/ 2147483647 w 4021"/>
              <a:gd name="T45" fmla="*/ 2147483647 h 1472"/>
              <a:gd name="T46" fmla="*/ 2147483647 w 4021"/>
              <a:gd name="T47" fmla="*/ 2147483647 h 1472"/>
              <a:gd name="T48" fmla="*/ 2147483647 w 4021"/>
              <a:gd name="T49" fmla="*/ 2147483647 h 1472"/>
              <a:gd name="T50" fmla="*/ 2147483647 w 4021"/>
              <a:gd name="T51" fmla="*/ 2147483647 h 1472"/>
              <a:gd name="T52" fmla="*/ 2147483647 w 4021"/>
              <a:gd name="T53" fmla="*/ 2147483647 h 1472"/>
              <a:gd name="T54" fmla="*/ 2147483647 w 4021"/>
              <a:gd name="T55" fmla="*/ 2147483647 h 1472"/>
              <a:gd name="T56" fmla="*/ 2147483647 w 4021"/>
              <a:gd name="T57" fmla="*/ 2147483647 h 1472"/>
              <a:gd name="T58" fmla="*/ 2147483647 w 4021"/>
              <a:gd name="T59" fmla="*/ 2147483647 h 1472"/>
              <a:gd name="T60" fmla="*/ 2147483647 w 4021"/>
              <a:gd name="T61" fmla="*/ 2147483647 h 1472"/>
              <a:gd name="T62" fmla="*/ 2147483647 w 4021"/>
              <a:gd name="T63" fmla="*/ 2147483647 h 1472"/>
              <a:gd name="T64" fmla="*/ 2147483647 w 4021"/>
              <a:gd name="T65" fmla="*/ 2147483647 h 1472"/>
              <a:gd name="T66" fmla="*/ 2147483647 w 4021"/>
              <a:gd name="T67" fmla="*/ 2147483647 h 1472"/>
              <a:gd name="T68" fmla="*/ 2147483647 w 4021"/>
              <a:gd name="T69" fmla="*/ 2147483647 h 1472"/>
              <a:gd name="T70" fmla="*/ 2147483647 w 4021"/>
              <a:gd name="T71" fmla="*/ 2147483647 h 1472"/>
              <a:gd name="T72" fmla="*/ 2147483647 w 4021"/>
              <a:gd name="T73" fmla="*/ 2147483647 h 1472"/>
              <a:gd name="T74" fmla="*/ 2147483647 w 4021"/>
              <a:gd name="T75" fmla="*/ 2147483647 h 1472"/>
              <a:gd name="T76" fmla="*/ 2147483647 w 4021"/>
              <a:gd name="T77" fmla="*/ 2147483647 h 1472"/>
              <a:gd name="T78" fmla="*/ 2147483647 w 4021"/>
              <a:gd name="T79" fmla="*/ 2147483647 h 1472"/>
              <a:gd name="T80" fmla="*/ 2147483647 w 4021"/>
              <a:gd name="T81" fmla="*/ 2147483647 h 1472"/>
              <a:gd name="T82" fmla="*/ 2147483647 w 4021"/>
              <a:gd name="T83" fmla="*/ 2147483647 h 1472"/>
              <a:gd name="T84" fmla="*/ 2147483647 w 4021"/>
              <a:gd name="T85" fmla="*/ 2147483647 h 1472"/>
              <a:gd name="T86" fmla="*/ 2147483647 w 4021"/>
              <a:gd name="T87" fmla="*/ 2147483647 h 1472"/>
              <a:gd name="T88" fmla="*/ 2147483647 w 4021"/>
              <a:gd name="T89" fmla="*/ 2147483647 h 1472"/>
              <a:gd name="T90" fmla="*/ 0 w 4021"/>
              <a:gd name="T91" fmla="*/ 2147483647 h 1472"/>
              <a:gd name="T92" fmla="*/ 2147483647 w 4021"/>
              <a:gd name="T93" fmla="*/ 2147483647 h 1472"/>
              <a:gd name="T94" fmla="*/ 2147483647 w 4021"/>
              <a:gd name="T95" fmla="*/ 2147483647 h 1472"/>
              <a:gd name="T96" fmla="*/ 2147483647 w 4021"/>
              <a:gd name="T97" fmla="*/ 2147483647 h 1472"/>
              <a:gd name="T98" fmla="*/ 2147483647 w 4021"/>
              <a:gd name="T99" fmla="*/ 2147483647 h 147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021"/>
              <a:gd name="T151" fmla="*/ 0 h 1472"/>
              <a:gd name="T152" fmla="*/ 4021 w 4021"/>
              <a:gd name="T153" fmla="*/ 1472 h 147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021" h="1472">
                <a:moveTo>
                  <a:pt x="214" y="1036"/>
                </a:moveTo>
                <a:cubicBezTo>
                  <a:pt x="246" y="1056"/>
                  <a:pt x="252" y="1080"/>
                  <a:pt x="288" y="1091"/>
                </a:cubicBezTo>
                <a:cubicBezTo>
                  <a:pt x="311" y="1125"/>
                  <a:pt x="350" y="1143"/>
                  <a:pt x="390" y="1156"/>
                </a:cubicBezTo>
                <a:cubicBezTo>
                  <a:pt x="399" y="1162"/>
                  <a:pt x="410" y="1167"/>
                  <a:pt x="418" y="1175"/>
                </a:cubicBezTo>
                <a:cubicBezTo>
                  <a:pt x="426" y="1183"/>
                  <a:pt x="429" y="1196"/>
                  <a:pt x="437" y="1203"/>
                </a:cubicBezTo>
                <a:cubicBezTo>
                  <a:pt x="482" y="1243"/>
                  <a:pt x="538" y="1276"/>
                  <a:pt x="595" y="1296"/>
                </a:cubicBezTo>
                <a:cubicBezTo>
                  <a:pt x="607" y="1305"/>
                  <a:pt x="618" y="1317"/>
                  <a:pt x="632" y="1324"/>
                </a:cubicBezTo>
                <a:cubicBezTo>
                  <a:pt x="649" y="1333"/>
                  <a:pt x="687" y="1342"/>
                  <a:pt x="687" y="1342"/>
                </a:cubicBezTo>
                <a:cubicBezTo>
                  <a:pt x="748" y="1383"/>
                  <a:pt x="830" y="1377"/>
                  <a:pt x="901" y="1389"/>
                </a:cubicBezTo>
                <a:cubicBezTo>
                  <a:pt x="1169" y="1435"/>
                  <a:pt x="1437" y="1437"/>
                  <a:pt x="1709" y="1444"/>
                </a:cubicBezTo>
                <a:cubicBezTo>
                  <a:pt x="1722" y="1441"/>
                  <a:pt x="1737" y="1443"/>
                  <a:pt x="1747" y="1435"/>
                </a:cubicBezTo>
                <a:cubicBezTo>
                  <a:pt x="1786" y="1405"/>
                  <a:pt x="1715" y="1400"/>
                  <a:pt x="1784" y="1379"/>
                </a:cubicBezTo>
                <a:cubicBezTo>
                  <a:pt x="1835" y="1363"/>
                  <a:pt x="1889" y="1368"/>
                  <a:pt x="1942" y="1361"/>
                </a:cubicBezTo>
                <a:cubicBezTo>
                  <a:pt x="2190" y="1372"/>
                  <a:pt x="2437" y="1398"/>
                  <a:pt x="2685" y="1416"/>
                </a:cubicBezTo>
                <a:cubicBezTo>
                  <a:pt x="2727" y="1427"/>
                  <a:pt x="2763" y="1438"/>
                  <a:pt x="2806" y="1444"/>
                </a:cubicBezTo>
                <a:cubicBezTo>
                  <a:pt x="2855" y="1451"/>
                  <a:pt x="2954" y="1463"/>
                  <a:pt x="2954" y="1463"/>
                </a:cubicBezTo>
                <a:cubicBezTo>
                  <a:pt x="3301" y="1455"/>
                  <a:pt x="3264" y="1472"/>
                  <a:pt x="3475" y="1416"/>
                </a:cubicBezTo>
                <a:cubicBezTo>
                  <a:pt x="3538" y="1374"/>
                  <a:pt x="3509" y="1386"/>
                  <a:pt x="3558" y="1370"/>
                </a:cubicBezTo>
                <a:cubicBezTo>
                  <a:pt x="3592" y="1320"/>
                  <a:pt x="3569" y="1350"/>
                  <a:pt x="3633" y="1286"/>
                </a:cubicBezTo>
                <a:cubicBezTo>
                  <a:pt x="3646" y="1273"/>
                  <a:pt x="3648" y="1254"/>
                  <a:pt x="3660" y="1240"/>
                </a:cubicBezTo>
                <a:cubicBezTo>
                  <a:pt x="3683" y="1213"/>
                  <a:pt x="3710" y="1191"/>
                  <a:pt x="3735" y="1166"/>
                </a:cubicBezTo>
                <a:cubicBezTo>
                  <a:pt x="3754" y="1147"/>
                  <a:pt x="3761" y="1119"/>
                  <a:pt x="3781" y="1101"/>
                </a:cubicBezTo>
                <a:cubicBezTo>
                  <a:pt x="3809" y="1076"/>
                  <a:pt x="3848" y="1063"/>
                  <a:pt x="3874" y="1036"/>
                </a:cubicBezTo>
                <a:cubicBezTo>
                  <a:pt x="3922" y="987"/>
                  <a:pt x="3897" y="1009"/>
                  <a:pt x="3948" y="970"/>
                </a:cubicBezTo>
                <a:cubicBezTo>
                  <a:pt x="3951" y="958"/>
                  <a:pt x="3952" y="944"/>
                  <a:pt x="3958" y="933"/>
                </a:cubicBezTo>
                <a:cubicBezTo>
                  <a:pt x="3968" y="913"/>
                  <a:pt x="3995" y="878"/>
                  <a:pt x="3995" y="878"/>
                </a:cubicBezTo>
                <a:cubicBezTo>
                  <a:pt x="4021" y="796"/>
                  <a:pt x="4009" y="844"/>
                  <a:pt x="3995" y="673"/>
                </a:cubicBezTo>
                <a:cubicBezTo>
                  <a:pt x="3992" y="643"/>
                  <a:pt x="3977" y="618"/>
                  <a:pt x="3967" y="590"/>
                </a:cubicBezTo>
                <a:cubicBezTo>
                  <a:pt x="3935" y="504"/>
                  <a:pt x="3966" y="561"/>
                  <a:pt x="3911" y="478"/>
                </a:cubicBezTo>
                <a:cubicBezTo>
                  <a:pt x="3905" y="470"/>
                  <a:pt x="3850" y="444"/>
                  <a:pt x="3846" y="441"/>
                </a:cubicBezTo>
                <a:cubicBezTo>
                  <a:pt x="3758" y="385"/>
                  <a:pt x="3654" y="370"/>
                  <a:pt x="3558" y="329"/>
                </a:cubicBezTo>
                <a:cubicBezTo>
                  <a:pt x="3456" y="285"/>
                  <a:pt x="3342" y="246"/>
                  <a:pt x="3233" y="227"/>
                </a:cubicBezTo>
                <a:cubicBezTo>
                  <a:pt x="3092" y="157"/>
                  <a:pt x="2924" y="155"/>
                  <a:pt x="2769" y="144"/>
                </a:cubicBezTo>
                <a:cubicBezTo>
                  <a:pt x="2719" y="133"/>
                  <a:pt x="2671" y="123"/>
                  <a:pt x="2620" y="116"/>
                </a:cubicBezTo>
                <a:cubicBezTo>
                  <a:pt x="2570" y="99"/>
                  <a:pt x="2523" y="73"/>
                  <a:pt x="2471" y="60"/>
                </a:cubicBezTo>
                <a:cubicBezTo>
                  <a:pt x="2391" y="41"/>
                  <a:pt x="2307" y="32"/>
                  <a:pt x="2230" y="4"/>
                </a:cubicBezTo>
                <a:cubicBezTo>
                  <a:pt x="2128" y="7"/>
                  <a:pt x="2024" y="0"/>
                  <a:pt x="1923" y="14"/>
                </a:cubicBezTo>
                <a:cubicBezTo>
                  <a:pt x="1893" y="18"/>
                  <a:pt x="1877" y="57"/>
                  <a:pt x="1849" y="69"/>
                </a:cubicBezTo>
                <a:cubicBezTo>
                  <a:pt x="1784" y="97"/>
                  <a:pt x="1705" y="130"/>
                  <a:pt x="1635" y="144"/>
                </a:cubicBezTo>
                <a:cubicBezTo>
                  <a:pt x="1373" y="196"/>
                  <a:pt x="1047" y="177"/>
                  <a:pt x="808" y="181"/>
                </a:cubicBezTo>
                <a:cubicBezTo>
                  <a:pt x="773" y="192"/>
                  <a:pt x="741" y="207"/>
                  <a:pt x="706" y="218"/>
                </a:cubicBezTo>
                <a:cubicBezTo>
                  <a:pt x="636" y="271"/>
                  <a:pt x="552" y="291"/>
                  <a:pt x="474" y="329"/>
                </a:cubicBezTo>
                <a:cubicBezTo>
                  <a:pt x="450" y="362"/>
                  <a:pt x="400" y="463"/>
                  <a:pt x="362" y="478"/>
                </a:cubicBezTo>
                <a:cubicBezTo>
                  <a:pt x="319" y="495"/>
                  <a:pt x="269" y="491"/>
                  <a:pt x="223" y="497"/>
                </a:cubicBezTo>
                <a:cubicBezTo>
                  <a:pt x="198" y="503"/>
                  <a:pt x="174" y="509"/>
                  <a:pt x="149" y="515"/>
                </a:cubicBezTo>
                <a:cubicBezTo>
                  <a:pt x="64" y="536"/>
                  <a:pt x="41" y="640"/>
                  <a:pt x="0" y="701"/>
                </a:cubicBezTo>
                <a:cubicBezTo>
                  <a:pt x="8" y="775"/>
                  <a:pt x="7" y="853"/>
                  <a:pt x="74" y="896"/>
                </a:cubicBezTo>
                <a:cubicBezTo>
                  <a:pt x="94" y="925"/>
                  <a:pt x="121" y="948"/>
                  <a:pt x="149" y="970"/>
                </a:cubicBezTo>
                <a:cubicBezTo>
                  <a:pt x="167" y="984"/>
                  <a:pt x="204" y="1008"/>
                  <a:pt x="204" y="1008"/>
                </a:cubicBezTo>
                <a:cubicBezTo>
                  <a:pt x="207" y="1017"/>
                  <a:pt x="214" y="1036"/>
                  <a:pt x="214" y="1036"/>
                </a:cubicBezTo>
                <a:close/>
              </a:path>
            </a:pathLst>
          </a:custGeom>
          <a:solidFill>
            <a:srgbClr val="FBFFFB"/>
          </a:solidFill>
          <a:ln>
            <a:noFill/>
          </a:ln>
          <a:effectLst>
            <a:prstShdw prst="shdw17" dist="17961" dir="13500000">
              <a:srgbClr val="979997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5425694" y="2536414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“Paul”</a:t>
            </a: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7457694" y="2938051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“Mark”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6924294" y="2341151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“John”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8702294" y="2371314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“Luke”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9043608" y="3031714"/>
            <a:ext cx="871537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“Fred”</a:t>
            </a:r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5847969" y="3098389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“Peter”</a:t>
            </a:r>
          </a:p>
        </p:txBody>
      </p:sp>
      <p:sp>
        <p:nvSpPr>
          <p:cNvPr id="339992" name="Rectangle 2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67445" y="5319301"/>
            <a:ext cx="2352675" cy="639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003300"/>
                </a:solidFill>
              </a:rPr>
              <a:t>TreeSet</a:t>
            </a:r>
          </a:p>
        </p:txBody>
      </p:sp>
      <p:sp>
        <p:nvSpPr>
          <p:cNvPr id="339993" name="Rectangle 2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98858" y="5365338"/>
            <a:ext cx="2352675" cy="6397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003300"/>
                </a:solidFill>
              </a:rPr>
              <a:t>LinkedHashSet</a:t>
            </a:r>
          </a:p>
        </p:txBody>
      </p:sp>
      <p:sp>
        <p:nvSpPr>
          <p:cNvPr id="339994" name="Rectangle 2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884233" y="5376451"/>
            <a:ext cx="2352675" cy="639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003300"/>
                </a:solidFill>
              </a:rPr>
              <a:t>HashSet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Set: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HashSet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52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61003"/>
            <a:ext cx="10994127" cy="10146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3.2 </a:t>
            </a:r>
            <a:r>
              <a:rPr lang="en-US" sz="24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HashSet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class</a:t>
            </a:r>
            <a:b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</a:br>
            <a:endParaRPr lang="en-US" sz="2400" dirty="0">
              <a:solidFill>
                <a:srgbClr val="003399"/>
              </a:solidFill>
              <a:latin typeface="Arial Black" panose="020B0A0402010202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3966" y="2083682"/>
            <a:ext cx="11493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វាត្រូវបានប្រើតាំងពី </a:t>
            </a:r>
            <a:r>
              <a:rPr lang="en-US" sz="1600" dirty="0" smtClean="0">
                <a:latin typeface="Cambria" pitchFamily="18" charset="0"/>
              </a:rPr>
              <a:t>Java Version 1.2 </a:t>
            </a:r>
            <a:r>
              <a:rPr lang="km-KH" sz="1600" dirty="0" smtClean="0">
                <a:latin typeface="Cambria" pitchFamily="18" charset="0"/>
              </a:rPr>
              <a:t>ម្លេះ។</a:t>
            </a:r>
            <a:endParaRPr lang="en-IN" sz="1600" dirty="0">
              <a:latin typeface="Cambria" pitchFamily="18" charset="0"/>
            </a:endParaRPr>
          </a:p>
          <a:p>
            <a:pPr marL="609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វាមិន </a:t>
            </a:r>
            <a:r>
              <a:rPr lang="en-US" sz="1600" dirty="0" smtClean="0">
                <a:latin typeface="Cambria" pitchFamily="18" charset="0"/>
              </a:rPr>
              <a:t>Support </a:t>
            </a:r>
            <a:r>
              <a:rPr lang="en-US" sz="1600" dirty="0" err="1" smtClean="0">
                <a:latin typeface="Cambria" pitchFamily="18" charset="0"/>
              </a:rPr>
              <a:t>Dupplicate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km-KH" sz="1600" dirty="0" smtClean="0">
                <a:latin typeface="Cambria" pitchFamily="18" charset="0"/>
              </a:rPr>
              <a:t>ទេ។</a:t>
            </a:r>
            <a:endParaRPr lang="en-IN" sz="1600" dirty="0">
              <a:latin typeface="Cambria" pitchFamily="18" charset="0"/>
            </a:endParaRPr>
          </a:p>
          <a:p>
            <a:pPr marL="609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itchFamily="18" charset="0"/>
              </a:rPr>
              <a:t>It doesn't guarantee any order for generating result even it does not guarantee that the order will remain constant over time.</a:t>
            </a:r>
          </a:p>
          <a:p>
            <a:pPr marL="609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វាអនុញ្ញាតអោយមាន </a:t>
            </a:r>
            <a:r>
              <a:rPr lang="en-US" sz="1600" dirty="0" smtClean="0">
                <a:latin typeface="Cambria" pitchFamily="18" charset="0"/>
              </a:rPr>
              <a:t>null </a:t>
            </a:r>
            <a:r>
              <a:rPr lang="km-KH" sz="1600" dirty="0" smtClean="0">
                <a:latin typeface="Cambria" pitchFamily="18" charset="0"/>
              </a:rPr>
              <a:t>ជា </a:t>
            </a:r>
            <a:r>
              <a:rPr lang="en-US" sz="1600" dirty="0" smtClean="0">
                <a:latin typeface="Cambria" pitchFamily="18" charset="0"/>
              </a:rPr>
              <a:t>element</a:t>
            </a:r>
            <a:r>
              <a:rPr lang="km-KH" sz="1600" dirty="0" smtClean="0">
                <a:latin typeface="Cambria" pitchFamily="18" charset="0"/>
              </a:rPr>
              <a:t>។ មានន័យថាវាមិនមាន </a:t>
            </a:r>
            <a:r>
              <a:rPr lang="en-IN" sz="1600" dirty="0" err="1" smtClean="0">
                <a:latin typeface="Cambria" pitchFamily="18" charset="0"/>
              </a:rPr>
              <a:t>NullPointerException</a:t>
            </a:r>
            <a:r>
              <a:rPr lang="en-IN" sz="1600" dirty="0" smtClean="0">
                <a:latin typeface="Cambria" pitchFamily="18" charset="0"/>
              </a:rPr>
              <a:t> </a:t>
            </a:r>
            <a:r>
              <a:rPr lang="km-KH" sz="1600" dirty="0" smtClean="0">
                <a:latin typeface="Cambria" pitchFamily="18" charset="0"/>
              </a:rPr>
              <a:t>កើតឡើងទេពេលមាន </a:t>
            </a:r>
            <a:r>
              <a:rPr lang="en-US" sz="1600" dirty="0" smtClean="0">
                <a:latin typeface="Cambria" pitchFamily="18" charset="0"/>
              </a:rPr>
              <a:t>element </a:t>
            </a:r>
            <a:r>
              <a:rPr lang="km-KH" sz="1600" dirty="0" smtClean="0">
                <a:latin typeface="Cambria" pitchFamily="18" charset="0"/>
              </a:rPr>
              <a:t>ជា </a:t>
            </a:r>
            <a:r>
              <a:rPr lang="en-US" sz="1600" dirty="0" smtClean="0">
                <a:latin typeface="Cambria" pitchFamily="18" charset="0"/>
              </a:rPr>
              <a:t>Null</a:t>
            </a:r>
            <a:endParaRPr lang="en-IN" sz="1600" dirty="0">
              <a:latin typeface="Cambria" pitchFamily="18" charset="0"/>
            </a:endParaRPr>
          </a:p>
          <a:p>
            <a:pPr marL="609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វាត្រូវការនូវ </a:t>
            </a:r>
            <a:r>
              <a:rPr lang="en-IN" sz="1600" dirty="0" err="1" smtClean="0">
                <a:latin typeface="Cambria" pitchFamily="18" charset="0"/>
              </a:rPr>
              <a:t>Hashtable</a:t>
            </a:r>
            <a:r>
              <a:rPr lang="en-IN" sz="1600" dirty="0" smtClean="0">
                <a:latin typeface="Cambria" pitchFamily="18" charset="0"/>
              </a:rPr>
              <a:t> </a:t>
            </a:r>
            <a:r>
              <a:rPr lang="en-IN" sz="1600" dirty="0">
                <a:latin typeface="Cambria" pitchFamily="18" charset="0"/>
              </a:rPr>
              <a:t>class </a:t>
            </a:r>
            <a:r>
              <a:rPr lang="km-KH" sz="1600" dirty="0" smtClean="0">
                <a:latin typeface="Cambria" pitchFamily="18" charset="0"/>
              </a:rPr>
              <a:t>ដើម្បី </a:t>
            </a:r>
            <a:r>
              <a:rPr lang="en-IN" sz="1600" dirty="0" smtClean="0">
                <a:latin typeface="Cambria" pitchFamily="18" charset="0"/>
              </a:rPr>
              <a:t>holding elements </a:t>
            </a:r>
            <a:r>
              <a:rPr lang="km-KH" sz="1600" dirty="0" smtClean="0">
                <a:latin typeface="Cambria" pitchFamily="18" charset="0"/>
              </a:rPr>
              <a:t>របស់វា។</a:t>
            </a:r>
            <a:endParaRPr lang="en-IN" sz="1600" dirty="0">
              <a:latin typeface="Cambria" pitchFamily="18" charset="0"/>
            </a:endParaRPr>
          </a:p>
          <a:p>
            <a:pPr marL="609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វាមិនមានលក្ខណៈជា </a:t>
            </a:r>
            <a:r>
              <a:rPr lang="en-IN" sz="1600" dirty="0" smtClean="0">
                <a:latin typeface="Cambria" pitchFamily="18" charset="0"/>
              </a:rPr>
              <a:t>synchronized</a:t>
            </a:r>
            <a:r>
              <a:rPr lang="km-KH" sz="1600" dirty="0" smtClean="0">
                <a:latin typeface="Cambria" pitchFamily="18" charset="0"/>
              </a:rPr>
              <a:t> ទេតែយើងអាចធ្វើអោយវា </a:t>
            </a:r>
            <a:r>
              <a:rPr lang="en-IN" sz="1600" dirty="0">
                <a:latin typeface="Cambria" pitchFamily="18" charset="0"/>
              </a:rPr>
              <a:t>synchronized</a:t>
            </a:r>
            <a:r>
              <a:rPr lang="km-KH" sz="1600" dirty="0">
                <a:latin typeface="Cambria" pitchFamily="18" charset="0"/>
              </a:rPr>
              <a:t> </a:t>
            </a:r>
            <a:r>
              <a:rPr lang="km-KH" sz="1600" dirty="0" smtClean="0">
                <a:latin typeface="Cambria" pitchFamily="18" charset="0"/>
              </a:rPr>
              <a:t>បានទៅតាមតម្រូវការ។</a:t>
            </a:r>
          </a:p>
          <a:p>
            <a:pPr marL="609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ប្រើ</a:t>
            </a:r>
            <a:r>
              <a:rPr lang="km-KH" sz="1600" dirty="0">
                <a:latin typeface="Cambria" pitchFamily="18" charset="0"/>
              </a:rPr>
              <a:t>នូវ </a:t>
            </a:r>
            <a:r>
              <a:rPr lang="en-US" sz="1600" dirty="0" err="1">
                <a:latin typeface="Cambria" pitchFamily="18" charset="0"/>
              </a:rPr>
              <a:t>hashtable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km-KH" sz="1600" dirty="0">
                <a:latin typeface="Cambria" pitchFamily="18" charset="0"/>
              </a:rPr>
              <a:t>ដើម្បី </a:t>
            </a:r>
            <a:r>
              <a:rPr lang="en-US" sz="1600" dirty="0">
                <a:latin typeface="Cambria" pitchFamily="18" charset="0"/>
              </a:rPr>
              <a:t>store </a:t>
            </a:r>
            <a:r>
              <a:rPr lang="km-KH" sz="1600" dirty="0">
                <a:latin typeface="Cambria" pitchFamily="18" charset="0"/>
              </a:rPr>
              <a:t>នូវ</a:t>
            </a:r>
            <a:r>
              <a:rPr lang="en-US" sz="1600" dirty="0">
                <a:latin typeface="Cambria" pitchFamily="18" charset="0"/>
              </a:rPr>
              <a:t> elements</a:t>
            </a:r>
            <a:r>
              <a:rPr lang="km-KH" sz="1600" dirty="0">
                <a:latin typeface="Cambria" pitchFamily="18" charset="0"/>
              </a:rPr>
              <a:t> របស់</a:t>
            </a:r>
            <a:r>
              <a:rPr lang="km-KH" sz="1600" dirty="0" smtClean="0">
                <a:latin typeface="Cambria" pitchFamily="18" charset="0"/>
              </a:rPr>
              <a:t>វា។</a:t>
            </a:r>
          </a:p>
          <a:p>
            <a:pPr marL="609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វា </a:t>
            </a:r>
            <a:r>
              <a:rPr lang="en-US" sz="1600" dirty="0">
                <a:latin typeface="Cambria" pitchFamily="18" charset="0"/>
              </a:rPr>
              <a:t>extends </a:t>
            </a:r>
            <a:r>
              <a:rPr lang="km-KH" sz="1600" dirty="0">
                <a:latin typeface="Cambria" pitchFamily="18" charset="0"/>
              </a:rPr>
              <a:t>ចេញពី </a:t>
            </a:r>
            <a:r>
              <a:rPr lang="en-US" sz="1600" dirty="0" err="1">
                <a:latin typeface="Cambria" pitchFamily="18" charset="0"/>
              </a:rPr>
              <a:t>AbstractSet</a:t>
            </a:r>
            <a:r>
              <a:rPr lang="en-US" sz="1600" dirty="0">
                <a:latin typeface="Cambria" pitchFamily="18" charset="0"/>
              </a:rPr>
              <a:t> class </a:t>
            </a:r>
            <a:r>
              <a:rPr lang="km-KH" sz="1600" dirty="0">
                <a:latin typeface="Cambria" pitchFamily="18" charset="0"/>
              </a:rPr>
              <a:t>និង </a:t>
            </a:r>
            <a:r>
              <a:rPr lang="en-US" sz="1600" dirty="0">
                <a:latin typeface="Cambria" pitchFamily="18" charset="0"/>
              </a:rPr>
              <a:t>implements</a:t>
            </a:r>
            <a:r>
              <a:rPr lang="km-KH" sz="1600" dirty="0">
                <a:latin typeface="Cambria" pitchFamily="18" charset="0"/>
              </a:rPr>
              <a:t> ចេញពី</a:t>
            </a:r>
            <a:r>
              <a:rPr lang="en-US" sz="1600" dirty="0">
                <a:latin typeface="Cambria" pitchFamily="18" charset="0"/>
              </a:rPr>
              <a:t> Set </a:t>
            </a:r>
            <a:r>
              <a:rPr lang="en-US" sz="1600" dirty="0" smtClean="0">
                <a:latin typeface="Cambria" pitchFamily="18" charset="0"/>
              </a:rPr>
              <a:t>interface.</a:t>
            </a:r>
            <a:endParaRPr lang="km-KH" sz="1600" dirty="0" smtClean="0">
              <a:latin typeface="Cambria" pitchFamily="18" charset="0"/>
            </a:endParaRPr>
          </a:p>
          <a:p>
            <a:pPr marL="609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ផ្ទុក</a:t>
            </a:r>
            <a:r>
              <a:rPr lang="km-KH" sz="1600" dirty="0">
                <a:latin typeface="Cambria" pitchFamily="18" charset="0"/>
              </a:rPr>
              <a:t>តែ</a:t>
            </a:r>
            <a:r>
              <a:rPr lang="en-US" sz="1600" dirty="0">
                <a:latin typeface="Cambria" pitchFamily="18" charset="0"/>
              </a:rPr>
              <a:t> unique elements </a:t>
            </a:r>
            <a:r>
              <a:rPr lang="km-KH" sz="1600" dirty="0">
                <a:latin typeface="Cambria" pitchFamily="18" charset="0"/>
              </a:rPr>
              <a:t>តែប៉ុណ្ណោះ។</a:t>
            </a:r>
          </a:p>
          <a:p>
            <a:pPr marL="324000">
              <a:lnSpc>
                <a:spcPct val="150000"/>
              </a:lnSpc>
            </a:pPr>
            <a:endParaRPr lang="en-IN" sz="1600" dirty="0">
              <a:latin typeface="Cambria" pitchFamily="18" charset="0"/>
            </a:endParaRPr>
          </a:p>
          <a:p>
            <a:pPr marL="324000">
              <a:lnSpc>
                <a:spcPct val="150000"/>
              </a:lnSpc>
              <a:buFont typeface="Wingdings" pitchFamily="2" charset="2"/>
              <a:buChar char="Ø"/>
            </a:pPr>
            <a:endParaRPr lang="en-IN" sz="1600" dirty="0">
              <a:latin typeface="Cambria" pitchFamily="18" charset="0"/>
            </a:endParaRPr>
          </a:p>
          <a:p>
            <a:pPr marL="781200" lvl="2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Set: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HashSet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1349247"/>
            <a:ext cx="10994127" cy="10146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3.2 </a:t>
            </a:r>
            <a:r>
              <a:rPr lang="en-US" sz="24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HashSet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class (continue)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8604" y="214445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TestCollection9{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HashSet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&lt;String&gt; al=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HashSet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&lt;String&gt;();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"Ravi"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"Vijay"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"Ravi"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"Ajay"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Iterator&lt;String&gt;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al.iterator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itr.hasNext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itr.next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</a:t>
            </a:r>
          </a:p>
        </p:txBody>
      </p:sp>
      <p:sp>
        <p:nvSpPr>
          <p:cNvPr id="6" name="Rectangle 5"/>
          <p:cNvSpPr/>
          <p:nvPr/>
        </p:nvSpPr>
        <p:spPr>
          <a:xfrm>
            <a:off x="9095573" y="4628058"/>
            <a:ext cx="1864798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Vijay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Ravi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Ajay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Set: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HashSet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79" y="1406789"/>
            <a:ext cx="10994127" cy="10146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3.3 </a:t>
            </a:r>
            <a:r>
              <a:rPr lang="en-US" sz="24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TreeSet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class</a:t>
            </a:r>
            <a:b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</a:br>
            <a:endParaRPr lang="en-US" sz="2400" dirty="0">
              <a:solidFill>
                <a:srgbClr val="003399"/>
              </a:solidFill>
              <a:latin typeface="Arial Black" panose="020B0A0402010202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2165" y="2117994"/>
            <a:ext cx="93684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>
              <a:lnSpc>
                <a:spcPct val="150000"/>
              </a:lnSpc>
              <a:buFont typeface="Wingdings" pitchFamily="2" charset="2"/>
              <a:buChar char="Ø"/>
            </a:pPr>
            <a:r>
              <a:rPr lang="km-KH" dirty="0" smtClean="0">
                <a:latin typeface="Cambria" pitchFamily="18" charset="0"/>
              </a:rPr>
              <a:t>វាត្រូវបានប្រើតាំងពី </a:t>
            </a:r>
            <a:r>
              <a:rPr lang="en-US" dirty="0" smtClean="0">
                <a:latin typeface="Cambria" pitchFamily="18" charset="0"/>
              </a:rPr>
              <a:t>Java version 1.2 </a:t>
            </a:r>
            <a:r>
              <a:rPr lang="km-KH" dirty="0" smtClean="0">
                <a:latin typeface="Cambria" pitchFamily="18" charset="0"/>
              </a:rPr>
              <a:t>មក។</a:t>
            </a:r>
            <a:endParaRPr lang="en-IN" dirty="0">
              <a:latin typeface="Cambria" pitchFamily="18" charset="0"/>
            </a:endParaRPr>
          </a:p>
          <a:p>
            <a:pPr marL="324000">
              <a:lnSpc>
                <a:spcPct val="150000"/>
              </a:lnSpc>
              <a:buFont typeface="Wingdings" pitchFamily="2" charset="2"/>
              <a:buChar char="Ø"/>
            </a:pPr>
            <a:r>
              <a:rPr lang="km-KH" dirty="0" smtClean="0">
                <a:latin typeface="Cambria" pitchFamily="18" charset="0"/>
              </a:rPr>
              <a:t>វាមិន </a:t>
            </a:r>
            <a:r>
              <a:rPr lang="en-US" dirty="0" smtClean="0">
                <a:latin typeface="Cambria" pitchFamily="18" charset="0"/>
              </a:rPr>
              <a:t>support </a:t>
            </a:r>
            <a:r>
              <a:rPr lang="km-KH" dirty="0" smtClean="0">
                <a:latin typeface="Cambria" pitchFamily="18" charset="0"/>
              </a:rPr>
              <a:t>នូវ </a:t>
            </a:r>
            <a:r>
              <a:rPr lang="en-IN" dirty="0" err="1" smtClean="0">
                <a:latin typeface="Cambria" pitchFamily="18" charset="0"/>
              </a:rPr>
              <a:t>duplicacy</a:t>
            </a:r>
            <a:r>
              <a:rPr lang="km-KH" dirty="0">
                <a:latin typeface="Cambria" pitchFamily="18" charset="0"/>
              </a:rPr>
              <a:t> </a:t>
            </a:r>
            <a:r>
              <a:rPr lang="km-KH" dirty="0" smtClean="0">
                <a:latin typeface="Cambria" pitchFamily="18" charset="0"/>
              </a:rPr>
              <a:t>ទេ។</a:t>
            </a:r>
            <a:endParaRPr lang="en-IN" dirty="0">
              <a:latin typeface="Cambria" pitchFamily="18" charset="0"/>
            </a:endParaRPr>
          </a:p>
          <a:p>
            <a:pPr marL="324000">
              <a:lnSpc>
                <a:spcPct val="150000"/>
              </a:lnSpc>
              <a:buFont typeface="Wingdings" pitchFamily="2" charset="2"/>
              <a:buChar char="Ø"/>
            </a:pPr>
            <a:r>
              <a:rPr lang="km-KH" dirty="0" smtClean="0">
                <a:latin typeface="Cambria" pitchFamily="18" charset="0"/>
              </a:rPr>
              <a:t>វា</a:t>
            </a:r>
            <a:r>
              <a:rPr lang="en-IN" dirty="0" smtClean="0">
                <a:latin typeface="Cambria" pitchFamily="18" charset="0"/>
              </a:rPr>
              <a:t> generate </a:t>
            </a:r>
            <a:r>
              <a:rPr lang="km-KH" dirty="0" smtClean="0">
                <a:latin typeface="Cambria" pitchFamily="18" charset="0"/>
              </a:rPr>
              <a:t>នូវការ </a:t>
            </a:r>
            <a:r>
              <a:rPr lang="en-US" dirty="0" smtClean="0">
                <a:latin typeface="Cambria" pitchFamily="18" charset="0"/>
              </a:rPr>
              <a:t>Order </a:t>
            </a:r>
            <a:r>
              <a:rPr lang="km-KH" dirty="0" smtClean="0">
                <a:latin typeface="Cambria" pitchFamily="18" charset="0"/>
              </a:rPr>
              <a:t>នៃតម្លៃជាលក្ខណៈ </a:t>
            </a:r>
            <a:r>
              <a:rPr lang="en-IN" dirty="0" smtClean="0">
                <a:latin typeface="Cambria" pitchFamily="18" charset="0"/>
              </a:rPr>
              <a:t>ascending </a:t>
            </a:r>
            <a:r>
              <a:rPr lang="km-KH" dirty="0" smtClean="0">
                <a:latin typeface="Cambria" pitchFamily="18" charset="0"/>
              </a:rPr>
              <a:t>តែយើងក៏អាចអោយវា </a:t>
            </a:r>
            <a:r>
              <a:rPr lang="en-IN" dirty="0">
                <a:latin typeface="Cambria" pitchFamily="18" charset="0"/>
              </a:rPr>
              <a:t>generate </a:t>
            </a:r>
            <a:r>
              <a:rPr lang="km-KH" dirty="0" smtClean="0">
                <a:latin typeface="Cambria" pitchFamily="18" charset="0"/>
              </a:rPr>
              <a:t>តាម </a:t>
            </a:r>
            <a:r>
              <a:rPr lang="en-IN" dirty="0" smtClean="0">
                <a:latin typeface="Cambria" pitchFamily="18" charset="0"/>
              </a:rPr>
              <a:t>descending </a:t>
            </a:r>
            <a:r>
              <a:rPr lang="km-KH" dirty="0" smtClean="0">
                <a:latin typeface="Cambria" pitchFamily="18" charset="0"/>
              </a:rPr>
              <a:t>បានដែរ។</a:t>
            </a:r>
            <a:endParaRPr lang="en-IN" dirty="0" smtClean="0">
              <a:latin typeface="Cambria" pitchFamily="18" charset="0"/>
            </a:endParaRPr>
          </a:p>
          <a:p>
            <a:pPr marL="324000">
              <a:lnSpc>
                <a:spcPct val="150000"/>
              </a:lnSpc>
              <a:buFont typeface="Wingdings" pitchFamily="2" charset="2"/>
              <a:buChar char="Ø"/>
            </a:pPr>
            <a:r>
              <a:rPr lang="km-KH" dirty="0" smtClean="0">
                <a:latin typeface="Cambria" pitchFamily="18" charset="0"/>
              </a:rPr>
              <a:t>វាផ្ទុកតែ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unique elements </a:t>
            </a:r>
            <a:r>
              <a:rPr lang="km-KH" dirty="0" smtClean="0">
                <a:latin typeface="Cambria" pitchFamily="18" charset="0"/>
              </a:rPr>
              <a:t>ដូច </a:t>
            </a:r>
            <a:r>
              <a:rPr lang="en-US" dirty="0" err="1" smtClean="0">
                <a:latin typeface="Cambria" pitchFamily="18" charset="0"/>
              </a:rPr>
              <a:t>HashSet</a:t>
            </a:r>
            <a:r>
              <a:rPr lang="km-KH" dirty="0" smtClean="0">
                <a:latin typeface="Cambria" pitchFamily="18" charset="0"/>
              </a:rPr>
              <a:t> ដែរ។</a:t>
            </a:r>
            <a:r>
              <a:rPr lang="en-US" dirty="0" smtClean="0">
                <a:latin typeface="Cambria" pitchFamily="18" charset="0"/>
              </a:rPr>
              <a:t> </a:t>
            </a:r>
            <a:endParaRPr lang="km-KH" dirty="0" smtClean="0">
              <a:latin typeface="Cambria" pitchFamily="18" charset="0"/>
            </a:endParaRPr>
          </a:p>
          <a:p>
            <a:pPr marL="324000">
              <a:lnSpc>
                <a:spcPct val="150000"/>
              </a:lnSpc>
              <a:buFont typeface="Wingdings" pitchFamily="2" charset="2"/>
              <a:buChar char="Ø"/>
            </a:pPr>
            <a:r>
              <a:rPr lang="km-KH" dirty="0" smtClean="0">
                <a:latin typeface="Cambria" pitchFamily="18" charset="0"/>
              </a:rPr>
              <a:t>វា </a:t>
            </a:r>
            <a:r>
              <a:rPr lang="en-US" dirty="0" smtClean="0">
                <a:latin typeface="Cambria" pitchFamily="18" charset="0"/>
              </a:rPr>
              <a:t>implements </a:t>
            </a:r>
            <a:r>
              <a:rPr lang="km-KH" dirty="0" smtClean="0">
                <a:latin typeface="Cambria" pitchFamily="18" charset="0"/>
              </a:rPr>
              <a:t>ចេញពី </a:t>
            </a:r>
            <a:r>
              <a:rPr lang="en-US" dirty="0" err="1" smtClean="0">
                <a:latin typeface="Cambria" pitchFamily="18" charset="0"/>
              </a:rPr>
              <a:t>NavigableSet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interface </a:t>
            </a:r>
            <a:r>
              <a:rPr lang="km-KH" dirty="0" smtClean="0">
                <a:latin typeface="Cambria" pitchFamily="18" charset="0"/>
              </a:rPr>
              <a:t>ដែល </a:t>
            </a:r>
            <a:r>
              <a:rPr lang="en-US" dirty="0" smtClean="0">
                <a:latin typeface="Cambria" pitchFamily="18" charset="0"/>
              </a:rPr>
              <a:t>extends </a:t>
            </a:r>
            <a:r>
              <a:rPr lang="km-KH" dirty="0" smtClean="0">
                <a:latin typeface="Cambria" pitchFamily="18" charset="0"/>
              </a:rPr>
              <a:t>ពី </a:t>
            </a:r>
            <a:r>
              <a:rPr lang="en-US" dirty="0" err="1" smtClean="0">
                <a:latin typeface="Cambria" pitchFamily="18" charset="0"/>
              </a:rPr>
              <a:t>SortedSet</a:t>
            </a:r>
            <a:r>
              <a:rPr lang="en-US" dirty="0" smtClean="0">
                <a:latin typeface="Cambria" pitchFamily="18" charset="0"/>
              </a:rPr>
              <a:t> interface.</a:t>
            </a:r>
            <a:endParaRPr lang="km-KH" dirty="0" smtClean="0">
              <a:latin typeface="Cambria" pitchFamily="18" charset="0"/>
            </a:endParaRPr>
          </a:p>
          <a:p>
            <a:pPr marL="324000">
              <a:lnSpc>
                <a:spcPct val="150000"/>
              </a:lnSpc>
            </a:pPr>
            <a:endParaRPr lang="en-IN" dirty="0">
              <a:latin typeface="Cambria" pitchFamily="18" charset="0"/>
            </a:endParaRPr>
          </a:p>
          <a:p>
            <a:pPr marL="324000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218" name="Picture 2" descr="TreeSe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713" y="1717629"/>
            <a:ext cx="25241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Set: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HashSet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6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9244" y="207128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TestCollection11{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TreeSet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&lt;String&gt; al=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TreeSet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&lt;String&gt;();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"Ravi"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"Vijay"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"Ravi"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"Ajay"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Iterator&lt;String&gt;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al.iterator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itr.hasNext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itr.next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7849108" y="4263864"/>
            <a:ext cx="21590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Ajay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Ravi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Vijay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Set: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HashSet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TreeSet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79" y="1406789"/>
            <a:ext cx="10994127" cy="10146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3.3 </a:t>
            </a:r>
            <a:r>
              <a:rPr lang="en-US" sz="24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TreeSet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class</a:t>
            </a:r>
            <a:b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</a:br>
            <a:endParaRPr lang="en-US" sz="2400" dirty="0">
              <a:solidFill>
                <a:srgbClr val="003399"/>
              </a:solidFill>
              <a:latin typeface="Arial Black" panose="020B0A04020102020204" pitchFamily="34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4306" y="1574163"/>
            <a:ext cx="9487300" cy="56741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Collections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ស្វែង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យល់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អំពី List: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Vector,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Set: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HashSet,TreeSet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Map: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TreeMap,HashTable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463" y="1382776"/>
            <a:ext cx="10994127" cy="10146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</a:t>
            </a:r>
            <a:r>
              <a:rPr lang="en-IN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 </a:t>
            </a:r>
            <a:r>
              <a:rPr lang="en-IN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Interface</a:t>
            </a:r>
            <a:endParaRPr lang="en-US" sz="2400" dirty="0">
              <a:solidFill>
                <a:srgbClr val="003399"/>
              </a:solidFill>
              <a:latin typeface="Arial Black" panose="020B0A0402010202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920496" y="2553970"/>
            <a:ext cx="8077200" cy="4114800"/>
          </a:xfrm>
          <a:prstGeom prst="rect">
            <a:avLst/>
          </a:prstGeom>
        </p:spPr>
        <p:txBody>
          <a:bodyPr/>
          <a:lstStyle/>
          <a:p>
            <a:pPr marL="324000">
              <a:buFont typeface="Wingdings" pitchFamily="2" charset="2"/>
              <a:buChar char="Ø"/>
            </a:pPr>
            <a:r>
              <a:rPr lang="km-KH" sz="1600" b="0" dirty="0" smtClean="0">
                <a:latin typeface="Cambria" pitchFamily="18" charset="0"/>
              </a:rPr>
              <a:t>វាមានតាំងពី </a:t>
            </a:r>
            <a:r>
              <a:rPr lang="en-US" sz="1600" b="0" dirty="0" smtClean="0">
                <a:latin typeface="Cambria" pitchFamily="18" charset="0"/>
              </a:rPr>
              <a:t>Jav</a:t>
            </a:r>
            <a:r>
              <a:rPr lang="en-US" sz="1600" dirty="0" smtClean="0">
                <a:latin typeface="Cambria" pitchFamily="18" charset="0"/>
              </a:rPr>
              <a:t>a 1.2</a:t>
            </a:r>
            <a:r>
              <a:rPr lang="km-KH" sz="1600" dirty="0" smtClean="0">
                <a:latin typeface="Cambria" pitchFamily="18" charset="0"/>
              </a:rPr>
              <a:t>មក។</a:t>
            </a:r>
            <a:endParaRPr lang="en-IN" sz="1600" b="0" dirty="0" smtClean="0">
              <a:latin typeface="Cambria" pitchFamily="18" charset="0"/>
            </a:endParaRPr>
          </a:p>
          <a:p>
            <a:pPr marL="324000">
              <a:buFont typeface="Wingdings" pitchFamily="2" charset="2"/>
              <a:buChar char="Ø"/>
            </a:pPr>
            <a:r>
              <a:rPr lang="km-KH" sz="1600" b="0" dirty="0" smtClean="0">
                <a:latin typeface="Cambria" pitchFamily="18" charset="0"/>
              </a:rPr>
              <a:t>វាធ្វើការលក្ខណៈជា</a:t>
            </a:r>
            <a:r>
              <a:rPr lang="en-IN" sz="1600" b="0" dirty="0" smtClean="0">
                <a:latin typeface="Cambria" pitchFamily="18" charset="0"/>
              </a:rPr>
              <a:t>  key-value paired techniques(Hashing techniques).</a:t>
            </a:r>
          </a:p>
          <a:p>
            <a:pPr marL="324000">
              <a:buFont typeface="Wingdings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វាមិនអាចមាន </a:t>
            </a:r>
            <a:r>
              <a:rPr lang="en-IN" sz="1600" dirty="0" smtClean="0">
                <a:latin typeface="Cambria" pitchFamily="18" charset="0"/>
              </a:rPr>
              <a:t>duplicate </a:t>
            </a:r>
            <a:r>
              <a:rPr lang="km-KH" sz="1600" dirty="0" smtClean="0">
                <a:latin typeface="Cambria" pitchFamily="18" charset="0"/>
              </a:rPr>
              <a:t>បានទេប៉ុន្តែវាអាចមាន</a:t>
            </a:r>
            <a:r>
              <a:rPr lang="en-IN" sz="1600" dirty="0" smtClean="0">
                <a:latin typeface="Cambria" pitchFamily="18" charset="0"/>
              </a:rPr>
              <a:t> </a:t>
            </a:r>
            <a:r>
              <a:rPr lang="en-IN" sz="1600" dirty="0">
                <a:latin typeface="Cambria" pitchFamily="18" charset="0"/>
              </a:rPr>
              <a:t>duplicate values.</a:t>
            </a:r>
          </a:p>
          <a:p>
            <a:pPr marL="324000">
              <a:buFont typeface="Wingdings" pitchFamily="2" charset="2"/>
              <a:buChar char="Ø"/>
            </a:pPr>
            <a:r>
              <a:rPr lang="km-KH" sz="1600" dirty="0" smtClean="0">
                <a:latin typeface="Cambria" pitchFamily="18" charset="0"/>
              </a:rPr>
              <a:t>វាមិនមានលក្ខណៈ</a:t>
            </a:r>
            <a:r>
              <a:rPr lang="en-US" sz="1600" dirty="0" smtClean="0">
                <a:latin typeface="Cambria" pitchFamily="18" charset="0"/>
              </a:rPr>
              <a:t>synchronized</a:t>
            </a:r>
            <a:r>
              <a:rPr lang="km-KH" sz="1600" dirty="0" smtClean="0">
                <a:latin typeface="Cambria" pitchFamily="18" charset="0"/>
              </a:rPr>
              <a:t>​ ទេ។</a:t>
            </a:r>
            <a:endParaRPr lang="en-IN" sz="1600" dirty="0">
              <a:latin typeface="Cambria" pitchFamily="18" charset="0"/>
            </a:endParaRPr>
          </a:p>
          <a:p>
            <a:pPr marL="324000">
              <a:buFont typeface="Wingdings" pitchFamily="2" charset="2"/>
              <a:buChar char="Ø"/>
            </a:pPr>
            <a:endParaRPr lang="en-IN" sz="1600" b="0" dirty="0" smtClean="0">
              <a:latin typeface="Cambria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1664"/>
            <a:ext cx="11000302" cy="552710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6463" y="1382776"/>
            <a:ext cx="10994127" cy="10146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</a:t>
            </a:r>
            <a:r>
              <a:rPr lang="en-IN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 </a:t>
            </a:r>
            <a:r>
              <a:rPr lang="en-IN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Interface</a:t>
            </a:r>
            <a:endParaRPr lang="en-US" sz="2400" dirty="0">
              <a:solidFill>
                <a:srgbClr val="003399"/>
              </a:solidFill>
              <a:latin typeface="Arial Black" panose="020B0A0402010202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10" name="Rectangle 18"/>
          <p:cNvSpPr>
            <a:spLocks noGrp="1" noChangeArrowheads="1"/>
          </p:cNvSpPr>
          <p:nvPr>
            <p:ph sz="quarter" idx="1"/>
          </p:nvPr>
        </p:nvSpPr>
        <p:spPr>
          <a:xfrm>
            <a:off x="2342136" y="3797745"/>
            <a:ext cx="7310437" cy="420688"/>
          </a:xfrm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normAutofit fontScale="92500" lnSpcReduction="20000"/>
          </a:bodyPr>
          <a:lstStyle/>
          <a:p>
            <a:pPr marL="365760" indent="-283464" algn="ctr">
              <a:buNone/>
              <a:defRPr/>
            </a:pPr>
            <a:r>
              <a:rPr lang="en-US" sz="2800" b="1" dirty="0">
                <a:solidFill>
                  <a:srgbClr val="4D4D4D"/>
                </a:solidFill>
              </a:rPr>
              <a:t>A Map cares about unique identifiers.</a:t>
            </a:r>
          </a:p>
        </p:txBody>
      </p:sp>
      <p:sp>
        <p:nvSpPr>
          <p:cNvPr id="34820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099247" y="3761531"/>
            <a:ext cx="8135937" cy="461665"/>
          </a:xfrm>
          <a:prstGeom prst="rect">
            <a:avLst/>
          </a:prstGeom>
          <a:solidFill>
            <a:srgbClr val="3366FF">
              <a:alpha val="23921"/>
            </a:srgbClr>
          </a:solidFill>
          <a:ln w="44450" algn="ctr">
            <a:solidFill>
              <a:srgbClr val="90A6DE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2553272" y="2105471"/>
            <a:ext cx="7181850" cy="1444625"/>
          </a:xfrm>
          <a:prstGeom prst="rect">
            <a:avLst/>
          </a:prstGeom>
          <a:solidFill>
            <a:srgbClr val="FBFDFF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8" dist="17961" dir="135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3828034" y="2999233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“Paul”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050409" y="2996058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“Mark”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256909" y="2997646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“John”</a:t>
            </a:r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7438009" y="2991296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“Paul”</a:t>
            </a:r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8615934" y="2996058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“Luke”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573910" y="2275333"/>
            <a:ext cx="10334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key</a:t>
            </a:r>
          </a:p>
          <a:p>
            <a:pPr>
              <a:spcBef>
                <a:spcPct val="50000"/>
              </a:spcBef>
            </a:pPr>
            <a:endParaRPr lang="en-US" sz="1600" b="1"/>
          </a:p>
          <a:p>
            <a:pPr>
              <a:spcBef>
                <a:spcPct val="50000"/>
              </a:spcBef>
            </a:pPr>
            <a:r>
              <a:rPr lang="en-US" sz="1600" b="1"/>
              <a:t>value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947097" y="2278508"/>
            <a:ext cx="6223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“Pl”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169472" y="2275333"/>
            <a:ext cx="6223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“Ma”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375972" y="2276921"/>
            <a:ext cx="6223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“Jn”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557072" y="2270571"/>
            <a:ext cx="6223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“ul”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8734997" y="2275333"/>
            <a:ext cx="6223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“Le”</a:t>
            </a:r>
          </a:p>
        </p:txBody>
      </p:sp>
      <p:sp>
        <p:nvSpPr>
          <p:cNvPr id="341012" name="Rectangle 2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163247" y="5388420"/>
            <a:ext cx="1949450" cy="639762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1D3A6F"/>
                </a:solidFill>
              </a:rPr>
              <a:t>LinkedHashMap</a:t>
            </a:r>
          </a:p>
        </p:txBody>
      </p:sp>
      <p:sp>
        <p:nvSpPr>
          <p:cNvPr id="3410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330185" y="5399533"/>
            <a:ext cx="1730375" cy="63976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1D3A6F"/>
                </a:solidFill>
              </a:rPr>
              <a:t>TreeMap</a:t>
            </a:r>
          </a:p>
        </p:txBody>
      </p:sp>
      <p:sp>
        <p:nvSpPr>
          <p:cNvPr id="341014" name="Rectangle 22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229673" y="5399533"/>
            <a:ext cx="1730375" cy="63976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1D3A6F"/>
                </a:solidFill>
              </a:rPr>
              <a:t>Hashtable</a:t>
            </a:r>
          </a:p>
        </p:txBody>
      </p:sp>
      <p:sp>
        <p:nvSpPr>
          <p:cNvPr id="341015" name="Rectangle 2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300860" y="5399533"/>
            <a:ext cx="1730375" cy="63976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1D3A6F"/>
                </a:solidFill>
              </a:rPr>
              <a:t>HashMap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7661" y="1258208"/>
            <a:ext cx="10994127" cy="10146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</a:t>
            </a:r>
            <a:r>
              <a:rPr lang="en-IN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 </a:t>
            </a:r>
            <a:r>
              <a:rPr lang="en-IN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Interface</a:t>
            </a:r>
            <a:endParaRPr lang="en-US" sz="2400" dirty="0">
              <a:solidFill>
                <a:srgbClr val="003399"/>
              </a:solidFill>
              <a:latin typeface="Arial Black" panose="020B0A0402010202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62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World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5459251" y="3068960"/>
            <a:ext cx="2304256" cy="158417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Map</a:t>
            </a:r>
            <a:endParaRPr lang="en-GB" sz="4000" b="1" dirty="0"/>
          </a:p>
        </p:txBody>
      </p:sp>
      <p:sp>
        <p:nvSpPr>
          <p:cNvPr id="5" name="Oval 4"/>
          <p:cNvSpPr/>
          <p:nvPr/>
        </p:nvSpPr>
        <p:spPr>
          <a:xfrm>
            <a:off x="1578871" y="2033627"/>
            <a:ext cx="2664296" cy="12961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Hashtable</a:t>
            </a:r>
            <a:endParaRPr lang="en-GB" sz="2400" b="1" dirty="0"/>
          </a:p>
        </p:txBody>
      </p:sp>
      <p:sp>
        <p:nvSpPr>
          <p:cNvPr id="6" name="Oval 5"/>
          <p:cNvSpPr/>
          <p:nvPr/>
        </p:nvSpPr>
        <p:spPr>
          <a:xfrm>
            <a:off x="3071664" y="5632185"/>
            <a:ext cx="4276076" cy="10922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/>
              <a:t>LinkedHashMap</a:t>
            </a:r>
            <a:endParaRPr lang="en-GB" sz="2800" b="1" dirty="0"/>
          </a:p>
        </p:txBody>
      </p:sp>
      <p:sp>
        <p:nvSpPr>
          <p:cNvPr id="7" name="Oval 6"/>
          <p:cNvSpPr/>
          <p:nvPr/>
        </p:nvSpPr>
        <p:spPr>
          <a:xfrm>
            <a:off x="7824192" y="332656"/>
            <a:ext cx="2758950" cy="12961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Treemap</a:t>
            </a:r>
            <a:endParaRPr lang="en-GB" sz="3200" b="1" dirty="0"/>
          </a:p>
        </p:txBody>
      </p:sp>
      <p:pic>
        <p:nvPicPr>
          <p:cNvPr id="8" name="Picture 7" descr="Bubble cartoo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3632" y="317169"/>
            <a:ext cx="4062006" cy="2244257"/>
          </a:xfrm>
          <a:prstGeom prst="rect">
            <a:avLst/>
          </a:prstGeom>
        </p:spPr>
      </p:pic>
      <p:pic>
        <p:nvPicPr>
          <p:cNvPr id="9" name="Picture 8" descr="Bubble cartoo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 flipH="1">
            <a:off x="7566189" y="825546"/>
            <a:ext cx="1236084" cy="2337849"/>
          </a:xfrm>
          <a:prstGeom prst="rect">
            <a:avLst/>
          </a:prstGeom>
        </p:spPr>
      </p:pic>
      <p:pic>
        <p:nvPicPr>
          <p:cNvPr id="10" name="Picture 9" descr="Bubble cartoo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897517" y="3563825"/>
            <a:ext cx="3388612" cy="24244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61536" y="428471"/>
            <a:ext cx="3197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Like a slower </a:t>
            </a:r>
            <a:r>
              <a:rPr lang="en-GB" dirty="0" err="1">
                <a:solidFill>
                  <a:schemeClr val="bg1"/>
                </a:solidFill>
              </a:rPr>
              <a:t>HashMap</a:t>
            </a:r>
            <a:r>
              <a:rPr lang="en-GB" dirty="0">
                <a:solidFill>
                  <a:schemeClr val="bg1"/>
                </a:solidFill>
              </a:rPr>
              <a:t> (as with Vector, due to its synchronized methods). No null values or null keys allowed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7518" y="3722739"/>
            <a:ext cx="2640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Faster iterations; iterates by insertion order or last accessed; allows one null key, many null values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4112" y="184482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sorted map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3507" y="5205393"/>
            <a:ext cx="2880320" cy="12961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HashMap</a:t>
            </a:r>
            <a:endParaRPr lang="en-GB" sz="3200" b="1" dirty="0"/>
          </a:p>
        </p:txBody>
      </p:sp>
      <p:pic>
        <p:nvPicPr>
          <p:cNvPr id="16" name="Picture 15" descr="Bubble cartoo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 flipH="1">
            <a:off x="8470574" y="2542481"/>
            <a:ext cx="3353489" cy="29251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78494" y="2591107"/>
            <a:ext cx="2071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Fastest updates (key/values); allows one null key, many</a:t>
            </a:r>
          </a:p>
          <a:p>
            <a:r>
              <a:rPr lang="en-GB" dirty="0">
                <a:solidFill>
                  <a:schemeClr val="bg1"/>
                </a:solidFill>
              </a:rPr>
              <a:t>null values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4182" y="2157968"/>
            <a:ext cx="10460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NavigableMap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ចេញពី​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វាផ្ទុកនូវ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ដោយផ្អែកលើ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វាមិនអាចគ្មាន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 តែអាចគ្មាន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វាផ្ទុកបានតែ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unique elements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ប៉ុណ្ណោះ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វាតម្រៀបជា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ascending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8550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4.1</a:t>
            </a:r>
            <a:r>
              <a:rPr lang="ca-ES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</a:t>
            </a:r>
            <a:r>
              <a:rPr lang="en-US" sz="22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6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8550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4.1.1 </a:t>
            </a:r>
            <a:r>
              <a:rPr lang="ca-ES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Constructor </a:t>
            </a:r>
            <a:r>
              <a:rPr lang="km-KH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របស់ </a:t>
            </a:r>
            <a:r>
              <a:rPr lang="en-US" sz="22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r>
              <a:rPr lang="ca-ES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9630" y="2184724"/>
            <a:ext cx="107119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ដែលប្រើដើម្បីបង្កើត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empty tree map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ដែលតម្រៀបលក្ខណៈ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ascending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(Comparator comp):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empty tree-based map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ដែលតម្រៀបតាម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Comparator comp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(Map m): 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នេះគឺ ផ្តល់តម្លៃទៅអោយ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 map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ជាមួយនឹងធាតុ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ដែលវានឹងតម្រៀបលក្ខណៈ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ascending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SortedMap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sm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វាផ្តល់តម្លៃទៅអោយ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 map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ជាមួយនឹងធាតុពី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SortedMap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sm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ដែលវាតម្រៀបដូចនឹង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sm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0361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</a:t>
            </a:r>
            <a:r>
              <a:rPr lang="en-US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 Methods </a:t>
            </a:r>
            <a:r>
              <a:rPr lang="km-KH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របស់ </a:t>
            </a:r>
            <a:r>
              <a:rPr lang="en-US" sz="22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153551" y="2190687"/>
          <a:ext cx="10086535" cy="4328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xmlns="" val="619175427"/>
                    </a:ext>
                  </a:extLst>
                </a:gridCol>
                <a:gridCol w="6611815">
                  <a:extLst>
                    <a:ext uri="{9D8B030D-6E8A-4147-A177-3AD203B41FA5}">
                      <a16:colId xmlns:a16="http://schemas.microsoft.com/office/drawing/2014/main" xmlns="" val="38236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Method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Desciption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529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void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Clear()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remove all mapping from this </a:t>
                      </a:r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treemap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026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Clone()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 a shallow copy 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របស់​ </a:t>
                      </a:r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TreeMap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060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Comparator comparator()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 comparator 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ដែលប្រើដើម្បីតម្រៀប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227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 </a:t>
                      </a:r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containsKey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(object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key)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 true 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បើ​</a:t>
                      </a:r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treemap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នេះមានផ្ទុកនូវ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specified key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ដែល​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mapping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464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 </a:t>
                      </a:r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containsValue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(object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value)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true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បើ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treemap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នេះ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ទៅកាន់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មួយឬច្រើនដែលមាន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specified value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នេះ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690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Set </a:t>
                      </a:r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entrySet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a set view of the mapping contained in this map.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5119756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732" y="1979698"/>
            <a:ext cx="83941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 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Dictionary Class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វាផ្ទុកនូវ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ដោយពឹងផ្អែកលើ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វាផ្ទុកតែ​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unique elements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វាដូចនឹង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ដែរតែខុសត្រង់វាគឺ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វាមិនតម្រៀបដូចទៅនឹង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35586" y="129781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4.3 </a:t>
            </a:r>
            <a:r>
              <a:rPr lang="ca-ES" sz="20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0361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</a:t>
            </a:r>
            <a:r>
              <a:rPr lang="en-US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Methods </a:t>
            </a:r>
            <a:r>
              <a:rPr lang="km-KH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របស់ </a:t>
            </a:r>
            <a:r>
              <a:rPr lang="en-US" sz="22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153551" y="2190687"/>
          <a:ext cx="10086535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xmlns="" val="619175427"/>
                    </a:ext>
                  </a:extLst>
                </a:gridCol>
                <a:gridCol w="6611815">
                  <a:extLst>
                    <a:ext uri="{9D8B030D-6E8A-4147-A177-3AD203B41FA5}">
                      <a16:colId xmlns:a16="http://schemas.microsoft.com/office/drawing/2014/main" xmlns="" val="38236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Method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Desciption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529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void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clear()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remove key value 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ទាំងអស់ពិ​</a:t>
                      </a:r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hashtable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026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Clone()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 a shallow copy 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ពី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hashtable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នេះ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060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contains(Object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Test 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បើ​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 map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ទៅកាន់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specified value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227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isEmpty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Test 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បើ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hashtable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maps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គ្មាន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ទៅកាន់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value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464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Enumeration keys()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នូវការរាប់ឈ្មោះនៃ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keys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ដែលមានក្នុង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hashtable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690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put(object </a:t>
                      </a:r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key,object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Maps 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នុវ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specified key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ទៅកាន់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specified value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5119756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4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0361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</a:t>
            </a:r>
            <a:r>
              <a:rPr lang="en-US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Methods </a:t>
            </a:r>
            <a:r>
              <a:rPr lang="km-KH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របស់ </a:t>
            </a:r>
            <a:r>
              <a:rPr lang="en-US" sz="22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153551" y="2190687"/>
          <a:ext cx="10086535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xmlns="" val="619175427"/>
                    </a:ext>
                  </a:extLst>
                </a:gridCol>
                <a:gridCol w="6611815">
                  <a:extLst>
                    <a:ext uri="{9D8B030D-6E8A-4147-A177-3AD203B41FA5}">
                      <a16:colId xmlns:a16="http://schemas.microsoft.com/office/drawing/2014/main" xmlns="" val="38236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Method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Desciption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529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void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rehash()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តម្លើងទំហំនៃ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hashtable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និងតម្លើង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keys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ទាំងអស់របស់វា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026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remove(object key)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remove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key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និង​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value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នោះ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060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size()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ចំនួន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key-value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ដែលកំពុង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227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String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toString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 string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ដែលសមមូល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464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 </a:t>
                      </a:r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containKey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(Object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key)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Test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បើ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specified object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គឺជា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ក្នុង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hashtable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690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containValue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Test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បើ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specified object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គឺជា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value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ក្នុង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hashtable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។​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 false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ពេលមិនមាន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value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ណាស្មើរ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5119756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7" y="317707"/>
            <a:ext cx="10994127" cy="1014664"/>
          </a:xfrm>
        </p:spPr>
        <p:txBody>
          <a:bodyPr>
            <a:normAutofit/>
          </a:bodyPr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6417" y="2098041"/>
            <a:ext cx="106273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ក្នុងភាសា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Container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បណ្តុំនៃ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ជួយឲ្យអ្នកសរសេរកម្មវិធីងាយស្រួលដោះស្រាយ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ជាធម្មតា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មួយតែងតែមានធាតុជាច្រើនដែលត្រូវបានដាក់ចូលរួមគ្នាតែមួយ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(Single Unit)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ត្រូវបានប្រើប្រាស់វាដើម្បី រក្សាទុក ទាញយក រៀបចំ និង សរុបទិន្នន័យ 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ជាទូទៅពួក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វាបង្ហាញ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items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 natural group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game poker hand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 collection of cards),mail folder(a collection of letter)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ជាដើម ។</a:t>
            </a:r>
          </a:p>
        </p:txBody>
      </p:sp>
      <p:sp>
        <p:nvSpPr>
          <p:cNvPr id="44" name="Title 1"/>
          <p:cNvSpPr txBox="1">
            <a:spLocks/>
          </p:cNvSpPr>
          <p:nvPr/>
        </p:nvSpPr>
        <p:spPr bwMode="auto">
          <a:xfrm>
            <a:off x="743790" y="1415909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1.1 </a:t>
            </a:r>
            <a:r>
              <a:rPr lang="km-KH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តើអ្វីទៅជា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r>
              <a:rPr lang="km-KH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?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1164" y="400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60000"/>
              </a:spcBef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8336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0361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</a:t>
            </a:r>
            <a:r>
              <a:rPr lang="en-US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Methods </a:t>
            </a:r>
            <a:r>
              <a:rPr lang="km-KH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របស់ </a:t>
            </a:r>
            <a:r>
              <a:rPr lang="en-US" sz="22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153551" y="2190687"/>
          <a:ext cx="10086535" cy="1615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xmlns="" val="619175427"/>
                    </a:ext>
                  </a:extLst>
                </a:gridCol>
                <a:gridCol w="6611815">
                  <a:extLst>
                    <a:ext uri="{9D8B030D-6E8A-4147-A177-3AD203B41FA5}">
                      <a16:colId xmlns:a16="http://schemas.microsoft.com/office/drawing/2014/main" xmlns="" val="38236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Method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Desciption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529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Enumeration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elements()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នូវការរាប់ឈ្មោះនៃ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value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ដែលមានក្នុង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hashtable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026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get(object key)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remove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key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និង​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value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នោះ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0602136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93" y="1645920"/>
            <a:ext cx="5956815" cy="475884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0361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</a:t>
            </a:r>
            <a:r>
              <a:rPr lang="en-US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សង្ខេបនៃការប្រើប្រាស់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47662" y="33677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Map: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TreeMap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,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0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0052" y="1715784"/>
            <a:ext cx="651665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://tutorials.jenkov.com/java-collections/index.html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http://www.javatpoint.com/Map-interface-in-collection-framework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http://www.javamadesoeasy.com/2015/04/arraylist-in-java.html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http://www.javamadesoeasy.com/2015/04/arraylist-in-java.html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http://hackersstudy.tistory.com/26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http://www.javaperspective.com/collections.html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developer.apple.com/library/ios/documentation/Swift/Conceptual/Swift_Programming_Language/CollectionTypes.html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docs.oracle.com/javase/tutorial/collections/intro/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10"/>
              </a:rPr>
              <a:t>http</a:t>
            </a:r>
            <a:r>
              <a:rPr lang="en-US" dirty="0">
                <a:hlinkClick r:id="rId10"/>
              </a:rPr>
              <a:t>://www.javatpoint.com/collections-in-java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7" y="317707"/>
            <a:ext cx="10994127" cy="1014664"/>
          </a:xfrm>
        </p:spPr>
        <p:txBody>
          <a:bodyPr>
            <a:normAutofit/>
          </a:bodyPr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6417" y="2113539"/>
            <a:ext cx="9315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framework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គឺជាការរួមបញ្ចូល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architecture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សំរាប់ការបង្ហាញ និង ការប្រើប្រាស់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ខាងក្រោមនេះគឺជា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framework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វាគឺជា </a:t>
            </a:r>
            <a:r>
              <a:rPr lang="en-US" dirty="0" smtClean="0"/>
              <a:t>abstract </a:t>
            </a:r>
            <a:r>
              <a:rPr lang="en-US" dirty="0"/>
              <a:t>data </a:t>
            </a:r>
            <a:r>
              <a:rPr lang="en-US" dirty="0" smtClean="0"/>
              <a:t>types</a:t>
            </a:r>
            <a:r>
              <a:rPr lang="km-KH" dirty="0" smtClean="0"/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ដែលបង្ហាញពី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អនុញ្ញាតិឲ្យ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អាចត្រូវបានប្រើប្រាស់ដោយសេរីនូវការបង្ហាញពីភាពលំអិតរបស់ពួកវា ។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Implementations</a:t>
            </a:r>
            <a:r>
              <a:rPr lang="en-US" b="1" dirty="0" smtClean="0"/>
              <a:t>:</a:t>
            </a:r>
            <a:r>
              <a:rPr lang="km-KH" b="1" dirty="0" smtClean="0"/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វាជាការអនុវត្តជាក់ស្តែងនូវ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interfaces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ចំណុចសំខាន់របស់វាគឺអាចប្រើប្រាស់ឡើងវិញនៅ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structure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 bwMode="auto">
          <a:xfrm>
            <a:off x="743790" y="1415909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1.2 </a:t>
            </a:r>
            <a:r>
              <a:rPr lang="km-KH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តើអ្វីទៅជា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r>
              <a:rPr lang="km-KH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Framework</a:t>
            </a:r>
            <a:r>
              <a:rPr lang="km-KH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?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1164" y="400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60000"/>
              </a:spcBef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95941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7" y="317707"/>
            <a:ext cx="10994127" cy="1014664"/>
          </a:xfrm>
        </p:spPr>
        <p:txBody>
          <a:bodyPr>
            <a:normAutofit/>
          </a:bodyPr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936" y="1746678"/>
            <a:ext cx="9315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Algorithms</a:t>
            </a:r>
            <a:r>
              <a:rPr lang="en-US" b="1" dirty="0"/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វាគឺជា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ដែលអនុវត្តការគណនាដ៏មានប្រយោជន៍ ដូចជា ការស្រាវជ្រាវ និង រៀបចំ នៅលើ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ដែលអនុវត្តនូវលើ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interfaces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Algorithms</a:t>
            </a:r>
            <a:r>
              <a:rPr lang="km-KH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ត្រូវបានគេហៅថា 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polymorphic </a:t>
            </a:r>
            <a:r>
              <a:rPr lang="km-KH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ដែលដូចគ្នាទៅនឹង 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ដែលអាចធ្វើបានច្រើនទំរង់ទៅតាម 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interfaces </a:t>
            </a:r>
            <a:r>
              <a:rPr lang="km-KH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ចំណុចសំខាន់របស់វាគឺអាចប្រើប្រាស់ឡើងវិញនៅ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functionality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1164" y="400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60000"/>
              </a:spcBef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1369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7" y="317707"/>
            <a:ext cx="10994127" cy="1014664"/>
          </a:xfrm>
        </p:spPr>
        <p:txBody>
          <a:bodyPr>
            <a:normAutofit/>
          </a:bodyPr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661" y="2157876"/>
            <a:ext cx="931520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Reduces programming effort: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វាបានផ្តល់នូវ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structure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algorithms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ដូច្នេះអ្នកមិនចាំបាច់ខ្វាយខ្វល់ និង ផ្តោតទៅលើកិច្ចការដែលអ្នកធ្វើនោះបានហើយ ។ វាបានជួយសម្រួលដល់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API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មួយចំនួនដែលមិនទាក់ទង ដោយផ្តល់ឲ្យដោយមិនចាំបាច់សរសេរ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adapter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បំលែងកូដដើម្បី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connect API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 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Increases program speed and 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quality: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វាបានផ្តល់នូវ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high-performance high-quality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ដល់ការអនុវត្តនៃ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structure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algorithms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ឲ្យកាន់តែល្អ ។ មានន័យថា អ្នកសរសេរកម្មវិធីមិនបាច់ហត់នឿយទៅអង្គុយសរសេរ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ដោយខ្លួនឯង ហើយយើងនឹងមានពេលវេលាច្រើនដើម្បីធ្វើឲ្យកម្មវិធីរិតតែប្រសើរឡើង 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1164" y="400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60000"/>
              </a:spcBef>
            </a:pPr>
            <a:endParaRPr lang="en-US" alt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43790" y="1415909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1.3 </a:t>
            </a:r>
            <a:r>
              <a:rPr lang="km-KH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គុណសម្បត្តិនៃ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r>
              <a:rPr lang="km-KH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Framework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3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7" y="317707"/>
            <a:ext cx="10994127" cy="1014664"/>
          </a:xfrm>
        </p:spPr>
        <p:txBody>
          <a:bodyPr>
            <a:normAutofit/>
          </a:bodyPr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2668" y="1677428"/>
            <a:ext cx="9315201" cy="15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Allows interoperability among unrelated 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APIs: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interfaces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វាជាការសរសេរនៅក្នុងផ្នែកណាមួយហើយ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API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ភ្ជាប់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ទៅវិញទៅមក ។ សរុបមកគឺនឹងភ្ជាប់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API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បានស្គាល់គ្នា 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1164" y="400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60000"/>
              </a:spcBef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9112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7" y="317707"/>
            <a:ext cx="10994127" cy="1014664"/>
          </a:xfrm>
        </p:spPr>
        <p:txBody>
          <a:bodyPr>
            <a:normAutofit/>
          </a:bodyPr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6417" y="2071335"/>
            <a:ext cx="93152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ផ្តល់ឲ្យនៅប្រភេទនៃ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មួយចំនួនដូចជា៖</a:t>
            </a:r>
            <a:endParaRPr lang="en-US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List: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LinkedList, Vector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Set: HashSet , LinkedHashSet,TreeSet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Map: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LinkedHashMap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 bwMode="auto">
          <a:xfrm>
            <a:off x="743790" y="1415909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1.3 </a:t>
            </a:r>
            <a:r>
              <a:rPr lang="km-KH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ប្រភេទនៃ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Collections</a:t>
            </a:r>
            <a:r>
              <a:rPr lang="km-KH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?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3040</Words>
  <Application>Microsoft Office PowerPoint</Application>
  <PresentationFormat>Widescreen</PresentationFormat>
  <Paragraphs>482</Paragraphs>
  <Slides>43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Microsoft YaHei UI</vt:lpstr>
      <vt:lpstr>Arial</vt:lpstr>
      <vt:lpstr>Arial Black</vt:lpstr>
      <vt:lpstr>Arial Narrow</vt:lpstr>
      <vt:lpstr>Calibri</vt:lpstr>
      <vt:lpstr>Cambria</vt:lpstr>
      <vt:lpstr>DaunPenh</vt:lpstr>
      <vt:lpstr>Khmer OS Battambang</vt:lpstr>
      <vt:lpstr>Khmer OS Muol Light</vt:lpstr>
      <vt:lpstr>times new roman</vt:lpstr>
      <vt:lpstr>times new roman</vt:lpstr>
      <vt:lpstr>Verdana</vt:lpstr>
      <vt:lpstr>Verdana</vt:lpstr>
      <vt:lpstr>Wingdings</vt:lpstr>
      <vt:lpstr>TS102922647</vt:lpstr>
      <vt:lpstr>PowerPoint Presentation</vt:lpstr>
      <vt:lpstr>ថ្នាក់ ភ្នំពេញ</vt:lpstr>
      <vt:lpstr>មាតិកា</vt:lpstr>
      <vt:lpstr>1. ស្វែងយល់អំពី Collections</vt:lpstr>
      <vt:lpstr>1. ស្វែងយល់អំពី Collections</vt:lpstr>
      <vt:lpstr>1. ស្វែងយល់អំពី Collections</vt:lpstr>
      <vt:lpstr>1. ស្វែងយល់អំពី Collections</vt:lpstr>
      <vt:lpstr>1. ស្វែងយល់អំពី Collections</vt:lpstr>
      <vt:lpstr>1. ស្វែងយល់អំពី Collections</vt:lpstr>
      <vt:lpstr>1. ស្វែងយល់អំពី Collections</vt:lpstr>
      <vt:lpstr>1. ស្វែងយល់អំពី Collections</vt:lpstr>
      <vt:lpstr>2.1 List Interface </vt:lpstr>
      <vt:lpstr>2.1 List Interface </vt:lpstr>
      <vt:lpstr>PowerPoint Presentation</vt:lpstr>
      <vt:lpstr>2.2.1 Vector</vt:lpstr>
      <vt:lpstr>2.2.1 Vector</vt:lpstr>
      <vt:lpstr>2.3 Arraylist</vt:lpstr>
      <vt:lpstr>2.3 Arraylist</vt:lpstr>
      <vt:lpstr>2.3 Arraylist</vt:lpstr>
      <vt:lpstr>2.3.1 Vector VS Arraylist</vt:lpstr>
      <vt:lpstr>2.4 Linked List</vt:lpstr>
      <vt:lpstr>2.4.1 Linked List VS ArrayList</vt:lpstr>
      <vt:lpstr>3.1 Set Interface</vt:lpstr>
      <vt:lpstr>3.1.1 Hierarchy of HashSet class: </vt:lpstr>
      <vt:lpstr>3.1.1 Set Interface</vt:lpstr>
      <vt:lpstr>3.2 HashSet class </vt:lpstr>
      <vt:lpstr>3.2 HashSet class (continue)</vt:lpstr>
      <vt:lpstr>3.3 TreeSet class </vt:lpstr>
      <vt:lpstr>3.3 TreeSet class </vt:lpstr>
      <vt:lpstr>4. Map Interface</vt:lpstr>
      <vt:lpstr>4. Map Interface</vt:lpstr>
      <vt:lpstr>4. Map Interface</vt:lpstr>
      <vt:lpstr>Map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2016-05-03T03:05:47Z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