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541" r:id="rId3"/>
    <p:sldId id="542" r:id="rId4"/>
    <p:sldId id="543" r:id="rId5"/>
    <p:sldId id="589" r:id="rId6"/>
    <p:sldId id="571" r:id="rId7"/>
    <p:sldId id="572" r:id="rId8"/>
    <p:sldId id="573" r:id="rId9"/>
    <p:sldId id="574" r:id="rId10"/>
    <p:sldId id="575" r:id="rId11"/>
    <p:sldId id="576" r:id="rId12"/>
    <p:sldId id="562" r:id="rId13"/>
    <p:sldId id="567" r:id="rId14"/>
    <p:sldId id="568" r:id="rId15"/>
    <p:sldId id="569" r:id="rId16"/>
    <p:sldId id="570" r:id="rId17"/>
    <p:sldId id="577" r:id="rId18"/>
    <p:sldId id="578" r:id="rId19"/>
    <p:sldId id="579" r:id="rId20"/>
    <p:sldId id="580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439" r:id="rId30"/>
    <p:sldId id="544" r:id="rId31"/>
    <p:sldId id="55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 autoAdjust="0"/>
    <p:restoredTop sz="90946" autoAdjust="0"/>
  </p:normalViewPr>
  <p:slideViewPr>
    <p:cSldViewPr snapToGrid="0">
      <p:cViewPr varScale="1">
        <p:scale>
          <a:sx n="106" d="100"/>
          <a:sy n="106" d="100"/>
        </p:scale>
        <p:origin x="282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03-May-16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665-9D13-41A2-96D2-68427C408CCD}" type="datetimeFigureOut">
              <a:rPr lang="en-US" smtClean="0"/>
              <a:t>03-May-16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03-May-16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03-May-16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03-May-16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03-May-16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03-May-16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avatpoint.com/internal-details-of-jvm" TargetMode="External"/><Relationship Id="rId3" Type="http://schemas.openxmlformats.org/officeDocument/2006/relationships/hyperlink" Target="http://www.tutorialspoint.com/" TargetMode="External"/><Relationship Id="rId7" Type="http://schemas.openxmlformats.org/officeDocument/2006/relationships/hyperlink" Target="http://www.javatpoint.com/creating-api-document" TargetMode="External"/><Relationship Id="rId2" Type="http://schemas.openxmlformats.org/officeDocument/2006/relationships/hyperlink" Target="http://www.javatpoin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oracle.com/javase/7/docs/api/" TargetMode="External"/><Relationship Id="rId5" Type="http://schemas.openxmlformats.org/officeDocument/2006/relationships/hyperlink" Target="http://www.javatpoint.com/history-of-java" TargetMode="External"/><Relationship Id="rId4" Type="http://schemas.openxmlformats.org/officeDocument/2006/relationships/hyperlink" Target="https://kemdensep.wordpress.com/2010/10/22/java/" TargetMode="External"/><Relationship Id="rId9" Type="http://schemas.openxmlformats.org/officeDocument/2006/relationships/hyperlink" Target="http://www.journaldev.com/4098/java-heap-memory-vs-stack-memory-differenc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3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3" indent="-342900">
              <a:buFont typeface="Arial" charset="0"/>
              <a:buChar char="•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Note: Collection can hold and transfer object from one place to another place. To do so, every collection already implement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Serializable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and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C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loneable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interface.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១.៣.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187674" cy="4897722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តើអ្វីទៅជា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?</a:t>
            </a:r>
          </a:p>
          <a:p>
            <a:pPr marL="0" indent="0">
              <a:lnSpc>
                <a:spcPts val="3400"/>
              </a:lnSpc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	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គឺជា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ដែល​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Interface List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ts val="3400"/>
              </a:lnSpc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យើងប្រើប្រាស់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នៅពេលណា?</a:t>
            </a:r>
          </a:p>
          <a:p>
            <a:pPr lvl="3">
              <a:lnSpc>
                <a:spcPts val="3400"/>
              </a:lnSpc>
              <a:buFont typeface="Wingdings" panose="05000000000000000000" pitchFamily="2" charset="2"/>
              <a:buChar char="Ø"/>
            </a:pPr>
            <a:r>
              <a:rPr lang="km-KH" sz="1950" dirty="0" smtClean="0">
                <a:latin typeface="Khmer OS Battambang" pitchFamily="2" charset="0"/>
                <a:cs typeface="Khmer OS Battambang" pitchFamily="2" charset="0"/>
              </a:rPr>
              <a:t>​​​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យើងប្រើប្រាស់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ពេលដែល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មានការដំណើរការដូចជា​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insertion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ឬ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deletion in the middle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950" dirty="0" smtClean="0">
                <a:latin typeface="Khmer OS Battambang" pitchFamily="2" charset="0"/>
                <a:cs typeface="Khmer OS Battambang" pitchFamily="2" charset="0"/>
              </a:rPr>
              <a:t>	</a:t>
            </a:r>
          </a:p>
          <a:p>
            <a:pPr>
              <a:lnSpc>
                <a:spcPts val="34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400"/>
              </a:lnSpc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ts val="34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l.add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(1,N);	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l.remove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(3);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ts val="3400"/>
              </a:lnSpc>
              <a:buNone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56251" y="4637996"/>
            <a:ext cx="1542197" cy="95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68658" y="4637996"/>
            <a:ext cx="1542197" cy="95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9335" y="4637998"/>
            <a:ext cx="1542197" cy="95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03261" y="4637997"/>
            <a:ext cx="1542197" cy="95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27565" y="4637997"/>
            <a:ext cx="1542197" cy="955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070746" y="4637996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18931" y="4637996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99630" y="4637995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79577" y="4637995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39886" y="4637995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85797" y="4637994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6926" y="4665320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96484" y="4637993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804478" y="4665320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377684" y="4665320"/>
            <a:ext cx="0" cy="955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98448" y="4872251"/>
            <a:ext cx="370887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084033" y="5254388"/>
            <a:ext cx="356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25027" y="4947281"/>
            <a:ext cx="370887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47221" y="5270310"/>
            <a:ext cx="356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964502" y="4931359"/>
            <a:ext cx="370887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986696" y="5254388"/>
            <a:ext cx="356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902159" y="4938199"/>
            <a:ext cx="370887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924353" y="5261228"/>
            <a:ext cx="356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20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១.៣.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433015" y="1771048"/>
            <a:ext cx="10194305" cy="4312251"/>
          </a:xfrm>
        </p:spPr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លក្ខណសម្បត្តិ របស់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The underlying data structure is Double Linked List.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Insertion order is preserved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Duplicates are allowed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Heterogeneous Objects are allowed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insertion is possible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១.៣.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គុណវិបត្តិនៃ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មិនមែនជាជម្រើសល្អទេ សម្រាប់ រាល់ដំណើររបស់យើងដែលមានលក្ខណជា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Retrieval Operation.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១.៣. </a:t>
            </a:r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28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Constructors are: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l1 = new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Create an empty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l1 = new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(Collection c);</a:t>
            </a:r>
          </a:p>
          <a:p>
            <a:pPr marL="720090" lvl="3" indent="0">
              <a:lnSpc>
                <a:spcPct val="150000"/>
              </a:lnSpc>
              <a:buNone/>
            </a:pP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 Create an equivalent </a:t>
            </a:r>
            <a:r>
              <a:rPr lang="en-US" sz="19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19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for the given Collection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១.៣.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List: </a:t>
            </a:r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5306292" cy="44577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import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java.util.LinkedList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collectionDemo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{</a:t>
            </a:r>
            <a:endParaRPr 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public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dirty="0" smtClean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void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main(String[] </a:t>
            </a:r>
            <a:r>
              <a:rPr lang="en-US" sz="2000" b="1" dirty="0" err="1" smtClean="0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args</a:t>
            </a:r>
            <a:r>
              <a:rPr lang="en-US" sz="2000" b="1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u="sng" dirty="0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= </a:t>
            </a:r>
            <a:r>
              <a:rPr lang="en-US" sz="2000" b="1" u="sng" dirty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LinkedList</a:t>
            </a:r>
            <a:r>
              <a:rPr lang="en-US" sz="2000" b="1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"Java"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b="1" dirty="0" smtClean="0">
              <a:solidFill>
                <a:srgbClr val="0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5236810" cy="4850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 err="1" smtClean="0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</a:t>
            </a:r>
            <a:r>
              <a:rPr lang="en-US" sz="2000" u="sng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(30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b="1" u="sng" dirty="0">
                <a:solidFill>
                  <a:srgbClr val="7F0055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null</a:t>
            </a:r>
            <a:r>
              <a:rPr lang="en-US" sz="2000" b="1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2000" u="sng" dirty="0" err="1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SiemReap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.set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(0, 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"Software"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(0,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"Hello"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u="sng" dirty="0" err="1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u="sng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.addFirst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u="sng" dirty="0">
                <a:solidFill>
                  <a:srgbClr val="2A00FF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"CCC"</a:t>
            </a:r>
            <a:r>
              <a:rPr lang="en-US" sz="2000" u="sng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out</a:t>
            </a:r>
            <a:r>
              <a:rPr lang="en-US" sz="2000" b="1" i="1" dirty="0" err="1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.println</a:t>
            </a:r>
            <a:r>
              <a:rPr lang="en-US" sz="2000" b="1" i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000" b="1" i="1" dirty="0">
                <a:solidFill>
                  <a:srgbClr val="6A3E3E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</a:t>
            </a:r>
            <a:r>
              <a:rPr lang="en-US" sz="2000" b="1" i="1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}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}//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[CCC, Hello, Software, 30, null, SiemReap]</a:t>
            </a:r>
          </a:p>
          <a:p>
            <a:pPr marL="0" indent="0">
              <a:buNone/>
            </a:pP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មិនអនុញ្ញាតឲ្យ ស្ទូននោះទេ គ្រប់ធាតុទាំងអស់នៅក្នុង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unique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 ធាតុដែលស្ទួននឹងត្រូវបាន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Removed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ដោយស្វ័យប្រវត្ត។</a:t>
            </a:r>
            <a:b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 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Set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Cont.</a:t>
            </a:r>
            <a:r>
              <a:rPr lang="km-KH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52" y="1512343"/>
            <a:ext cx="7279971" cy="4311650"/>
          </a:xfrm>
        </p:spPr>
      </p:pic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២.១.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Extends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ពី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ហើយធ្វើការ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វាបង្កើត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Collection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មួយដែលប្រើប្រាស់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សំរាប់ រក្សាទុកទិន្និន័យ។</a:t>
            </a:r>
          </a:p>
          <a:p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ទិន្និន័យមិនបានរៀបតាមលំដាប់ទេ។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២.១.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HashSet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21" y="1986945"/>
            <a:ext cx="6039693" cy="3238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1147" y="3144756"/>
            <a:ext cx="2811439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ID= 1 Name= </a:t>
            </a:r>
            <a:r>
              <a:rPr lang="en-US" dirty="0" err="1"/>
              <a:t>Pheara</a:t>
            </a:r>
            <a:endParaRPr lang="en-US" dirty="0"/>
          </a:p>
          <a:p>
            <a:r>
              <a:rPr lang="en-US" dirty="0"/>
              <a:t>ID= 3 Name= Sara</a:t>
            </a:r>
          </a:p>
          <a:p>
            <a:r>
              <a:rPr lang="en-US" dirty="0"/>
              <a:t>ID= 2 Name= Dara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06414" y="2784143"/>
            <a:ext cx="2903488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សៀមរាប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717500" y="1909460"/>
            <a:ext cx="97243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Collection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1542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714395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១.​ លោក អ៊ាង   ភារា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២. លោក សឹង​ ចាន់ឆៃហេង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គង់ សុផានិត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៤. លោក ហៀម  សីហា</a:t>
            </a:r>
          </a:p>
          <a:p>
            <a:pPr>
              <a:lnSpc>
                <a:spcPct val="150000"/>
              </a:lnSpc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៥. លោក លី គីមសៀ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>
              <a:lnSpc>
                <a:spcPct val="150000"/>
              </a:lnSpc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ផ្ដល់នូវការ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 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Tree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មួយសំរាប់ផ្ទុកទិន្និន័យ។</a:t>
            </a:r>
          </a:p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ទិន្និន័យមានតុល្យភាព</a:t>
            </a:r>
          </a:p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មិនអាចផ្ទុកតំលៃស្ទួន</a:t>
            </a:r>
          </a:p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ទិន្និន័យត្រូវបានតំរៀបតាមលំដាប់</a:t>
            </a:r>
          </a:p>
          <a:p>
            <a:pPr lvl="1">
              <a:lnSpc>
                <a:spcPct val="150000"/>
              </a:lnSpc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អាចបញ្ចូលទិន្និន័យអាច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Null 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ប៉ុន្តែបានតែមួយដង់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២.២. </a:t>
            </a:r>
            <a:r>
              <a:rPr lang="en-US" sz="28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TreeSet</a:t>
            </a:r>
            <a:r>
              <a:rPr lang="en-US" sz="28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Example: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86" y="2031433"/>
            <a:ext cx="6296904" cy="3791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25797" y="2942392"/>
            <a:ext cx="18841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43215" y="3311724"/>
            <a:ext cx="1866687" cy="8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Tree Set Data:  1 </a:t>
            </a:r>
            <a:r>
              <a:rPr lang="en-US" dirty="0"/>
              <a:t>2 3 4 </a:t>
            </a:r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937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1" y="1600200"/>
            <a:ext cx="36068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13000"/>
            <a:ext cx="11264900" cy="335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ផ្ទុវ​តម្លៃអាស្រ័យទៅលើ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Key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។ វា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implements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NavigableMap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interface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extends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ចេញពី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AbstractMap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Class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វាផ្ទុកបានត្រឹមតែ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unique elements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វាមិនអាចមាន</a:t>
            </a:r>
            <a:r>
              <a:rPr lang="th-TH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null key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ទេ ប៉ុន្តែវាអាចមាន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multi null values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វាដូចគ្នាទៅនឹង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ប៉ុន្តែវារៀបចំ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ascending order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937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600200"/>
            <a:ext cx="65913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3399"/>
                </a:solidFill>
              </a:rPr>
              <a:t>Constructor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13000"/>
            <a:ext cx="1126490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()​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 default constructor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(Comparator comp)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(Map m)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SortedMap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sm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4191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1600200"/>
            <a:ext cx="6083299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Hierarchy 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of </a:t>
            </a:r>
            <a:r>
              <a:rPr lang="en-US" sz="24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TreeMap</a:t>
            </a:r>
            <a:r>
              <a:rPr lang="en-US" sz="24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7" y="2730500"/>
            <a:ext cx="2066925" cy="3124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t="13194" r="29502" b="18403"/>
          <a:stretch/>
        </p:blipFill>
        <p:spPr bwMode="auto">
          <a:xfrm>
            <a:off x="5803503" y="2189671"/>
            <a:ext cx="5004592" cy="40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4191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1" y="1600200"/>
            <a:ext cx="36068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និយមន័យ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413000"/>
            <a:ext cx="1126490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ផ្ទុកតម្លៃជាលក្ខណៈ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key/value pair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 នៅក្នុង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hash table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យើងអាចចង្អុលទៅកាន់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object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តាមរយៈ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key 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វាមានលក្ខណៈជា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synchronized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និង​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unique element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វាមិនមាន​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null key or value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419100"/>
            <a:ext cx="10994127" cy="1014664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1600200"/>
            <a:ext cx="65913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3399"/>
                </a:solidFill>
              </a:rPr>
              <a:t>Constructor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413000"/>
            <a:ext cx="1126490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()​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: default constructor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size): 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int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size, float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fillRatio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): 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(Map&lt;?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Extedns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K, ? Extends V&gt;t):</a:t>
            </a:r>
          </a:p>
          <a:p>
            <a:pPr marL="342900" indent="-342900">
              <a:lnSpc>
                <a:spcPts val="5200"/>
              </a:lnSpc>
              <a:buFont typeface="Arial" pitchFamily="34" charset="0"/>
              <a:buChar char="•"/>
            </a:pP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២.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Map: </a:t>
            </a:r>
            <a:r>
              <a:rPr lang="en-US" sz="3000" b="1" dirty="0" err="1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HashTable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1" y="1600200"/>
            <a:ext cx="36068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t="10069" r="31478" b="21181"/>
          <a:stretch/>
        </p:blipFill>
        <p:spPr bwMode="auto">
          <a:xfrm>
            <a:off x="5486401" y="1783182"/>
            <a:ext cx="5588001" cy="451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ឯកសារយោង</a:t>
            </a:r>
            <a:endParaRPr lang="en-US" sz="3000" b="1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http://www.javatpoint.com/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http://www.tutorialspoint.com/</a:t>
            </a:r>
            <a:endParaRPr lang="km-KH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https://kemdensep.wordpress.com/2010/10/22/java/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http://www.javatpoint.com/history-of-java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http://docs.oracle.com/javase/7/docs/api/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http://www.javatpoint.com/creating-api-document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http://www.javatpoint.com/internal-details-of-jvm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http://www.javatpoint.com/internal-details-of-jvm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9"/>
              </a:rPr>
              <a:t>http://www.journaldev.com/4098/java-heap-memory-vs-stack-memory-difference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km-KH" dirty="0"/>
          </a:p>
          <a:p>
            <a:endParaRPr lang="en-US" dirty="0">
              <a:solidFill>
                <a:schemeClr val="accent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6852" y="2968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435158" y="1870420"/>
            <a:ext cx="9487300" cy="4227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១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List: Vector,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LinkedList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២.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Set: HashSet, TreeSet</a:t>
            </a:r>
          </a:p>
          <a:p>
            <a:pPr marL="0" indent="0">
              <a:buNone/>
            </a:pP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៣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Map: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,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HashTable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៤. ឯក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សារ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យោង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604" y="2967335"/>
            <a:ext cx="8582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សូមស្វាគមន៍ចំពោះសំណួរ</a:t>
            </a:r>
            <a:endParaRPr lang="en-US" sz="54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6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 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List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Child of Collection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នៅពេលដែលយើងត្រូវការបង្ហាញនូវក្រុម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Individual Objects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entity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ដែលអនុញ្ញាត ឧ្យមាន ភាពច្រំដែល និង ការបញ្ចូលទៅតាម លំដាប់នៃធាតុ នោះយើងគួរប្រើប្រាស់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interface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7409" y="3981158"/>
            <a:ext cx="1688123" cy="67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0785" y="4468323"/>
            <a:ext cx="1688123" cy="67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7546" y="5608059"/>
            <a:ext cx="1688123" cy="67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ArrayList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783" y="5568546"/>
            <a:ext cx="1688123" cy="67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LinkedList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32965" y="5630274"/>
            <a:ext cx="1688123" cy="675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465565" y="4318783"/>
            <a:ext cx="2061844" cy="149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031608" y="4783589"/>
            <a:ext cx="1769175" cy="824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 flipH="1">
            <a:off x="4644845" y="5143572"/>
            <a:ext cx="2" cy="424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9" idx="0"/>
          </p:cNvCxnSpPr>
          <p:nvPr/>
        </p:nvCxnSpPr>
        <p:spPr>
          <a:xfrm>
            <a:off x="5488908" y="4805948"/>
            <a:ext cx="1688119" cy="824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38" y="1938734"/>
            <a:ext cx="10994127" cy="49192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Vector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មួយដែលស្ថិតក្នុង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Language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extends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AbstractList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&amp; implements List interface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ដូចទៅនឹង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 </a:t>
            </a:r>
            <a:r>
              <a:rPr lang="km-KH" sz="2200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តែខុសត្រង់៖</a:t>
            </a:r>
            <a:endParaRPr lang="en-US" sz="2200" dirty="0">
              <a:solidFill>
                <a:srgbClr val="003399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</a:t>
            </a: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legacy methods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ដែលមិនមែនជារបស់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 framework</a:t>
            </a:r>
          </a:p>
          <a:p>
            <a:pPr marL="685800" lvl="1" indent="-446088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2050" dirty="0">
                <a:solidFill>
                  <a:schemeClr val="accent2">
                    <a:lumMod val="5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វានឹងធ្វើការ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Resize capacity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2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ដងនៅពេលដែល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size full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វាធ្វើ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     </a:t>
            </a:r>
            <a:r>
              <a:rPr lang="km-KH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អោយយើងងាយស្រួលប្រើដោយមិនបាច់ដឹងពីទំហំធាតុរបស់</a:t>
            </a: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array</a:t>
            </a:r>
            <a:endParaRPr lang="km-KH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75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១.១</a:t>
            </a:r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05" y="1697038"/>
            <a:ext cx="9540965" cy="4697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320759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១.១.</a:t>
            </a:r>
            <a:r>
              <a:rPr lang="en-US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Vector </a:t>
            </a:r>
            <a:r>
              <a:rPr lang="km-KH" sz="3000" b="1" dirty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(ត)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04788" indent="-204788"/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Characteristic of </a:t>
            </a:r>
            <a:r>
              <a:rPr lang="en-US" sz="2400" dirty="0" err="1" smtClean="0">
                <a:latin typeface="Khmer OS Battambang" pitchFamily="2" charset="0"/>
                <a:cs typeface="Khmer OS Battambang" pitchFamily="2" charset="0"/>
              </a:rPr>
              <a:t>ArrayList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Resizable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Duplicate are allowed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Insertion order is preserved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Heterogeneous object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storing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except [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TreeSet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and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TreeMap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]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Null insertion is possible</a:t>
            </a:r>
          </a:p>
          <a:p>
            <a:pPr marL="432197" indent="-178594">
              <a:buFont typeface="Wingdings" panose="05000000000000000000" pitchFamily="2" charset="2"/>
              <a:buChar char="§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3" indent="-342900">
              <a:buFont typeface="Arial" charset="0"/>
              <a:buChar char="•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When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resize automatically</a:t>
            </a:r>
          </a:p>
          <a:p>
            <a:pPr marL="836533" lvl="1" indent="-342900">
              <a:buFont typeface="Wingdings" charset="2"/>
              <a:buChar char="§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Formula: </a:t>
            </a:r>
            <a:r>
              <a:rPr lang="en-US" sz="22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 capacity = (</a:t>
            </a:r>
            <a:r>
              <a:rPr lang="en-US" sz="2250" dirty="0" err="1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currentcapacity</a:t>
            </a:r>
            <a:r>
              <a:rPr lang="en-US" sz="2250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*3/2)+1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១.២. </a:t>
            </a:r>
            <a:r>
              <a:rPr lang="en-US" sz="3000" b="1" dirty="0" err="1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ArrayList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96503" indent="-342900">
              <a:buFont typeface="Arial" charset="0"/>
              <a:buChar char="•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78" y="1771048"/>
            <a:ext cx="4063956" cy="4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900</Words>
  <Application>Microsoft Office PowerPoint</Application>
  <PresentationFormat>Widescreen</PresentationFormat>
  <Paragraphs>194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Microsoft YaHei UI</vt:lpstr>
      <vt:lpstr>Arial</vt:lpstr>
      <vt:lpstr>Consolas</vt:lpstr>
      <vt:lpstr>DaunPenh</vt:lpstr>
      <vt:lpstr>Khmer OS Battambang</vt:lpstr>
      <vt:lpstr>Khmer OS Muol Light</vt:lpstr>
      <vt:lpstr>Wingdings</vt:lpstr>
      <vt:lpstr>TS102922647</vt:lpstr>
      <vt:lpstr>PowerPoint Presentation</vt:lpstr>
      <vt:lpstr>ថ្នាក់ សៀមរាប</vt:lpstr>
      <vt:lpstr>មាតិកា</vt:lpstr>
      <vt:lpstr>១. List</vt:lpstr>
      <vt:lpstr>PowerPoint Presentation</vt:lpstr>
      <vt:lpstr>PowerPoint Presentation</vt:lpstr>
      <vt:lpstr>១.២. ArrayList</vt:lpstr>
      <vt:lpstr>១.២. ArrayList</vt:lpstr>
      <vt:lpstr>១.២. ArrayList​ Java</vt:lpstr>
      <vt:lpstr>១.២. ArrayList​ Java</vt:lpstr>
      <vt:lpstr>១.៣. List: LinkedList</vt:lpstr>
      <vt:lpstr>១.៣. List: LinkedList</vt:lpstr>
      <vt:lpstr>១.៣. List: LinkedList</vt:lpstr>
      <vt:lpstr>១.៣. List: LinkedList</vt:lpstr>
      <vt:lpstr>១.៣. List: LinkedList</vt:lpstr>
      <vt:lpstr>២. Set</vt:lpstr>
      <vt:lpstr>2. Set (Cont.)</vt:lpstr>
      <vt:lpstr>២.១. HashSet</vt:lpstr>
      <vt:lpstr>២.១. HashSet (Cont.)</vt:lpstr>
      <vt:lpstr>២.២. TreeSet</vt:lpstr>
      <vt:lpstr>២.២. TreeSet (Cont.)</vt:lpstr>
      <vt:lpstr>៣.១. Map: TreeMap</vt:lpstr>
      <vt:lpstr>៣.១. Map: TreeMap</vt:lpstr>
      <vt:lpstr>៣.១. Map: TreeMap</vt:lpstr>
      <vt:lpstr>៣.២. Map: HashTable</vt:lpstr>
      <vt:lpstr>៣.២. Map: HashTable</vt:lpstr>
      <vt:lpstr>៣.២. Map: HashTable</vt:lpstr>
      <vt:lpstr>៤. ឯកសារយោង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2016-05-03T01:03:34Z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