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503" r:id="rId3"/>
    <p:sldId id="505" r:id="rId4"/>
    <p:sldId id="511" r:id="rId5"/>
    <p:sldId id="512" r:id="rId6"/>
    <p:sldId id="513" r:id="rId7"/>
    <p:sldId id="514" r:id="rId8"/>
    <p:sldId id="515" r:id="rId9"/>
    <p:sldId id="526" r:id="rId10"/>
    <p:sldId id="527" r:id="rId11"/>
    <p:sldId id="528" r:id="rId12"/>
    <p:sldId id="529" r:id="rId13"/>
    <p:sldId id="530" r:id="rId14"/>
    <p:sldId id="516" r:id="rId15"/>
    <p:sldId id="517" r:id="rId16"/>
    <p:sldId id="518" r:id="rId17"/>
    <p:sldId id="546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5" r:id="rId28"/>
    <p:sldId id="520" r:id="rId29"/>
    <p:sldId id="524" r:id="rId30"/>
    <p:sldId id="525" r:id="rId31"/>
    <p:sldId id="543" r:id="rId32"/>
    <p:sldId id="544" r:id="rId33"/>
    <p:sldId id="547" r:id="rId34"/>
    <p:sldId id="519" r:id="rId35"/>
    <p:sldId id="4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7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75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keys are unique in all maps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Hash map key is unique. Add duplicate key, then it will be overwrite.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12/vector-in-java/" TargetMode="External"/><Relationship Id="rId2" Type="http://schemas.openxmlformats.org/officeDocument/2006/relationships/hyperlink" Target="http://www.tutorialspoint.com/java/java_linkedlist_class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spoint.com/java/java_hashtable_class.htm" TargetMode="External"/><Relationship Id="rId4" Type="http://schemas.openxmlformats.org/officeDocument/2006/relationships/hyperlink" Target="https://www.youtube.com/watch?v=ZqDT9xg4TGE&amp;index=19&amp;list=PLd3UqWTnYXOkVR3OR9UZGyEt9RFUbaTZ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2876" y="2111910"/>
            <a:ext cx="5485783" cy="327896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public class </a:t>
            </a:r>
            <a:r>
              <a:rPr lang="en-US" sz="1600" b="1" dirty="0" err="1" smtClean="0"/>
              <a:t>ArrayListTest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</a:t>
            </a:r>
            <a:r>
              <a:rPr lang="en-US" sz="1600" dirty="0"/>
              <a:t>&gt; </a:t>
            </a:r>
            <a:r>
              <a:rPr lang="en-US" sz="1600" dirty="0" err="1"/>
              <a:t>secondContructor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ArrayList</a:t>
            </a:r>
            <a:r>
              <a:rPr lang="en-US" sz="1600" b="1" dirty="0"/>
              <a:t>&lt;&gt;(); //  Empty constructor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secondContructor.add</a:t>
            </a:r>
            <a:r>
              <a:rPr lang="en-US" sz="1600" b="1" dirty="0"/>
              <a:t>("Class Phnom Penh");</a:t>
            </a:r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secondContructor.add</a:t>
            </a:r>
            <a:r>
              <a:rPr lang="en-US" sz="1600" b="1" dirty="0"/>
              <a:t>("Class </a:t>
            </a:r>
            <a:r>
              <a:rPr lang="en-US" sz="1600" b="1" dirty="0" err="1"/>
              <a:t>Seim</a:t>
            </a:r>
            <a:r>
              <a:rPr lang="en-US" sz="1600" b="1" dirty="0"/>
              <a:t> Ream");</a:t>
            </a:r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secondContructor.add</a:t>
            </a:r>
            <a:r>
              <a:rPr lang="en-US" sz="1600" b="1" dirty="0" smtClean="0"/>
              <a:t>(1</a:t>
            </a:r>
            <a:r>
              <a:rPr lang="en-US" sz="1600" b="1" dirty="0"/>
              <a:t>, "Class Add index 1"); //  add index </a:t>
            </a:r>
            <a:r>
              <a:rPr lang="en-US" sz="1600" b="1" dirty="0" smtClean="0"/>
              <a:t>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6393" y="212372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</a:t>
            </a:r>
            <a:r>
              <a:rPr lang="en-US" sz="3600" b="1" dirty="0" err="1" smtClean="0">
                <a:solidFill>
                  <a:srgbClr val="003399"/>
                </a:solidFill>
              </a:rPr>
              <a:t>ArrayList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</a:t>
            </a:r>
            <a:r>
              <a:rPr lang="en-US" sz="2000" b="1" dirty="0" smtClean="0"/>
              <a:t>(</a:t>
            </a:r>
            <a:r>
              <a:rPr lang="en-US" sz="2000" b="1" dirty="0" err="1"/>
              <a:t>ArrayList</a:t>
            </a:r>
            <a:r>
              <a:rPr lang="en-US" sz="2000" b="1" dirty="0"/>
              <a:t>(Collection c) 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8659" y="2111910"/>
            <a:ext cx="59959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secondContructor</a:t>
            </a:r>
            <a:r>
              <a:rPr lang="en-US" b="1" i="1" dirty="0"/>
              <a:t>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secondContructor.size</a:t>
            </a:r>
            <a:r>
              <a:rPr lang="en-US" b="1" i="1" dirty="0"/>
              <a:t>());</a:t>
            </a:r>
          </a:p>
          <a:p>
            <a:r>
              <a:rPr lang="en-US" b="1" dirty="0"/>
              <a:t>	</a:t>
            </a:r>
            <a:r>
              <a:rPr lang="en-US" b="1" dirty="0" err="1"/>
              <a:t>secondContructor.remove</a:t>
            </a:r>
            <a:r>
              <a:rPr lang="en-US" b="1" dirty="0"/>
              <a:t>(1);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secondContructor</a:t>
            </a:r>
            <a:r>
              <a:rPr lang="en-US" b="1" i="1" dirty="0"/>
              <a:t>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secondContructor.size</a:t>
            </a:r>
            <a:r>
              <a:rPr lang="en-US" b="1" i="1" dirty="0"/>
              <a:t>());</a:t>
            </a:r>
          </a:p>
          <a:p>
            <a:r>
              <a:rPr lang="en-US" b="1" dirty="0"/>
              <a:t>	//</a:t>
            </a:r>
            <a:r>
              <a:rPr lang="en-US" b="1" dirty="0" err="1"/>
              <a:t>secondContructor.add</a:t>
            </a:r>
            <a:r>
              <a:rPr lang="en-US" b="1" dirty="0"/>
              <a:t>(12); // error add String </a:t>
            </a:r>
            <a:r>
              <a:rPr lang="en-US" b="1" dirty="0" smtClean="0"/>
              <a:t>only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094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86650" y="1611932"/>
            <a:ext cx="11020927" cy="1881896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capacity)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ពីព្រោះតែយើងត្រូវកំណត់ប្រសិទ្ធិ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ភាពក្នុងការកំណត់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Element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នៅពេលយើង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 Element New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វានិង​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Copy to New Location in Memory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ពេលនោះវា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Clear Location Old Location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ប្រសិនបើយើងមិនកំណត់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វានិងធ្វើការ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Repeated Reallocated List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Memory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Add Auto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នោះវាកើន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Location in Memory auto;</a:t>
            </a:r>
          </a:p>
          <a:p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Note:  Capacity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0" b="26542"/>
          <a:stretch/>
        </p:blipFill>
        <p:spPr>
          <a:xfrm>
            <a:off x="8273892" y="4039746"/>
            <a:ext cx="2413700" cy="1567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37735" y="3480176"/>
            <a:ext cx="6032311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ArrayListTest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public static void main(String[] </a:t>
            </a:r>
            <a:r>
              <a:rPr lang="en-US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&lt;Integer&gt;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en-US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&lt;&gt;(2);//  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thirdContructor.add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(12);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thirdContructor.add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(15); // reserve filled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thirdContructor.add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(45);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out.println</a:t>
            </a:r>
            <a:r>
              <a:rPr lang="en-US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</a:t>
            </a:r>
            <a:r>
              <a:rPr lang="en-US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out.println</a:t>
            </a:r>
            <a:r>
              <a:rPr lang="en-US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thirdContructor.size</a:t>
            </a:r>
            <a:r>
              <a:rPr lang="en-US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());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</a:t>
            </a:r>
            <a:r>
              <a:rPr lang="en-US" sz="3600" b="1" dirty="0" err="1" smtClean="0">
                <a:solidFill>
                  <a:srgbClr val="003399"/>
                </a:solidFill>
              </a:rPr>
              <a:t>ArrayList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ArrayList</a:t>
            </a:r>
            <a:r>
              <a:rPr lang="en-US" sz="2000" b="1" dirty="0" smtClean="0"/>
              <a:t>() </a:t>
            </a:r>
            <a:r>
              <a:rPr lang="en-US" sz="2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សំខាន់ៗ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1" dirty="0" smtClean="0"/>
              <a:t>add(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index, Object element</a:t>
            </a:r>
            <a:r>
              <a:rPr lang="en-US" b="1" dirty="0" smtClean="0"/>
              <a:t>) // add index and element of list</a:t>
            </a:r>
            <a:endParaRPr lang="km-KH" b="1" dirty="0" smtClean="0"/>
          </a:p>
          <a:p>
            <a:r>
              <a:rPr lang="en-US" dirty="0" smtClean="0"/>
              <a:t>add(Object </a:t>
            </a:r>
            <a:r>
              <a:rPr lang="en-US" dirty="0"/>
              <a:t>o</a:t>
            </a:r>
            <a:r>
              <a:rPr lang="en-US" dirty="0" smtClean="0"/>
              <a:t>) //  add object </a:t>
            </a:r>
            <a:endParaRPr lang="km-KH" dirty="0" smtClean="0"/>
          </a:p>
          <a:p>
            <a:r>
              <a:rPr lang="en-US" b="1" dirty="0" err="1"/>
              <a:t>addAll</a:t>
            </a:r>
            <a:r>
              <a:rPr lang="en-US" b="1" dirty="0"/>
              <a:t>(Collection c</a:t>
            </a:r>
            <a:r>
              <a:rPr lang="en-US" b="1" dirty="0" smtClean="0"/>
              <a:t>)  //  we have 2 list .  Add one list to other one list</a:t>
            </a:r>
            <a:endParaRPr lang="km-KH" b="1" dirty="0" smtClean="0"/>
          </a:p>
          <a:p>
            <a:r>
              <a:rPr lang="en-US" b="1" dirty="0" err="1"/>
              <a:t>addAll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index, Collection c</a:t>
            </a:r>
            <a:r>
              <a:rPr lang="en-US" b="1" dirty="0" smtClean="0"/>
              <a:t>) //  add </a:t>
            </a:r>
            <a:endParaRPr lang="km-KH" b="1" dirty="0" smtClean="0"/>
          </a:p>
          <a:p>
            <a:r>
              <a:rPr lang="en-US" b="1" dirty="0"/>
              <a:t>void clear</a:t>
            </a:r>
            <a:r>
              <a:rPr lang="en-US" b="1" dirty="0" smtClean="0"/>
              <a:t>()</a:t>
            </a:r>
            <a:r>
              <a:rPr lang="km-KH" b="1" dirty="0" smtClean="0"/>
              <a:t>​​</a:t>
            </a:r>
            <a:r>
              <a:rPr lang="en-US" b="1" dirty="0" smtClean="0"/>
              <a:t> //</a:t>
            </a:r>
            <a:r>
              <a:rPr lang="en-US" dirty="0"/>
              <a:t>Removes all of the elements from this list</a:t>
            </a:r>
            <a:r>
              <a:rPr lang="en-US" dirty="0" smtClean="0"/>
              <a:t>.</a:t>
            </a:r>
          </a:p>
          <a:p>
            <a:r>
              <a:rPr lang="en-US" b="1" dirty="0"/>
              <a:t>size</a:t>
            </a:r>
            <a:r>
              <a:rPr lang="en-US" b="1" dirty="0" smtClean="0"/>
              <a:t>() // how size of list </a:t>
            </a:r>
          </a:p>
          <a:p>
            <a:r>
              <a:rPr lang="en-US" b="1" dirty="0"/>
              <a:t>remove(</a:t>
            </a:r>
            <a:r>
              <a:rPr lang="en-US" b="1" dirty="0" err="1"/>
              <a:t>int</a:t>
            </a:r>
            <a:r>
              <a:rPr lang="en-US" b="1" dirty="0"/>
              <a:t> index</a:t>
            </a:r>
            <a:r>
              <a:rPr lang="en-US" b="1" dirty="0" smtClean="0"/>
              <a:t>) // remove index</a:t>
            </a:r>
            <a:endParaRPr lang="en-US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99"/>
                </a:solidFill>
              </a:rPr>
              <a:t>2. </a:t>
            </a:r>
            <a:r>
              <a:rPr lang="en-US" sz="3600" b="1" dirty="0" err="1" smtClean="0">
                <a:solidFill>
                  <a:srgbClr val="003399"/>
                </a:solidFill>
              </a:rPr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</a:t>
            </a:r>
            <a:r>
              <a:rPr lang="en-US" sz="3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4792"/>
            <a:ext cx="11020927" cy="48977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extends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AbstractSequentialList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List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វា​ផ្តល់នូវ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linked-list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structure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លក្ខណៈសម្បត្តិរបស់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 linked list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សម្រាប់ធ្វើការ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elements</a:t>
            </a: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រក្សានូវ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insertion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anipulation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មានលក្ខណៈលឿនពីព្រោះមិនចាប់បាច់មាន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shifting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 element</a:t>
            </a:r>
          </a:p>
          <a:p>
            <a:pPr algn="just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អាចត្រូវបានប្រើដូចជា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stack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queue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04" y="3807252"/>
            <a:ext cx="3056739" cy="7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478251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របៀបក្នុងការបង្កើត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algn="just">
              <a:spcBef>
                <a:spcPts val="0"/>
              </a:spcBef>
            </a:pPr>
            <a:r>
              <a:rPr lang="en-US" sz="18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constructor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នេះបង្កើត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empty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600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 = new </a:t>
            </a:r>
            <a:r>
              <a:rPr lang="en-US" sz="16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6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18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LnkedList</a:t>
            </a: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</a:t>
            </a:r>
            <a:r>
              <a:rPr lang="en-US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constructor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initialize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</a:p>
          <a:p>
            <a:pPr marL="240030" lvl="1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400" dirty="0" err="1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 = new </a:t>
            </a:r>
            <a:r>
              <a:rPr lang="en-US" sz="14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km-KH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spcBef>
                <a:spcPts val="0"/>
              </a:spcBef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0868"/>
              </p:ext>
            </p:extLst>
          </p:nvPr>
        </p:nvGraphicFramePr>
        <p:xfrm>
          <a:off x="485065" y="3616089"/>
          <a:ext cx="6019643" cy="2576201"/>
        </p:xfrm>
        <a:graphic>
          <a:graphicData uri="http://schemas.openxmlformats.org/drawingml/2006/table">
            <a:tbl>
              <a:tblPr/>
              <a:tblGrid>
                <a:gridCol w="326873"/>
                <a:gridCol w="5692770"/>
              </a:tblGrid>
              <a:tr h="2048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SN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Methods with Description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008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effectLst/>
                        </a:rPr>
                        <a:t>void add(int index, Object element)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Inserts the specified element at the specified position index in this list. Throws IndexOutOfBoundsException if the specified index is is out of range (index &lt; 0 || index &gt; size()).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1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effectLst/>
                        </a:rPr>
                        <a:t>boolean add(Object o)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Appends the specified element to the end of this list.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671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 err="1">
                          <a:effectLst/>
                        </a:rPr>
                        <a:t>boolean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addAll</a:t>
                      </a:r>
                      <a:r>
                        <a:rPr lang="en-US" sz="900" b="1" dirty="0">
                          <a:effectLst/>
                        </a:rPr>
                        <a:t>(Collection c)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Appends all of the elements in the specified collection to the end of this list, in the order that they are returned by the specified collection's iterator. Throws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</a:rPr>
                        <a:t>NullPointerException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 if the specified collection is null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727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 err="1">
                          <a:effectLst/>
                        </a:rPr>
                        <a:t>boolean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addAll</a:t>
                      </a:r>
                      <a:r>
                        <a:rPr lang="en-US" sz="900" b="1" dirty="0">
                          <a:effectLst/>
                        </a:rPr>
                        <a:t>(</a:t>
                      </a:r>
                      <a:r>
                        <a:rPr lang="en-US" sz="900" b="1" dirty="0" err="1">
                          <a:effectLst/>
                        </a:rPr>
                        <a:t>int</a:t>
                      </a:r>
                      <a:r>
                        <a:rPr lang="en-US" sz="900" b="1" dirty="0">
                          <a:effectLst/>
                        </a:rPr>
                        <a:t> index, Collection c)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Inserts all of the elements in the specified collection into this list, starting at the specified position. Throws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</a:rPr>
                        <a:t>NullPointerException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 if the specified collection is null.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1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effectLst/>
                        </a:rPr>
                        <a:t>void addFirst(Object o)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Inserts the given element at the beginning of this list.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0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effectLst/>
                        </a:rPr>
                        <a:t>void addLast(Object o)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Appends the given element to the end of this list.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92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effectLst/>
                        </a:rPr>
                        <a:t>void clear()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Removes all of the elements from this list.</a:t>
                      </a:r>
                    </a:p>
                  </a:txBody>
                  <a:tcPr marL="43575" marR="43575" marT="43575" marB="43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53985"/>
              </p:ext>
            </p:extLst>
          </p:nvPr>
        </p:nvGraphicFramePr>
        <p:xfrm>
          <a:off x="6608618" y="3569043"/>
          <a:ext cx="5320146" cy="3032005"/>
        </p:xfrm>
        <a:graphic>
          <a:graphicData uri="http://schemas.openxmlformats.org/drawingml/2006/table">
            <a:tbl>
              <a:tblPr/>
              <a:tblGrid>
                <a:gridCol w="448105"/>
                <a:gridCol w="4872041"/>
              </a:tblGrid>
              <a:tr h="3401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</a:rPr>
                        <a:t>Object clone()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</a:rPr>
                        <a:t>Returns a shallow copy of this </a:t>
                      </a:r>
                      <a:r>
                        <a:rPr lang="en-US" sz="1050" dirty="0" err="1" smtClean="0">
                          <a:solidFill>
                            <a:srgbClr val="000000"/>
                          </a:solidFill>
                          <a:effectLst/>
                        </a:rPr>
                        <a:t>LinkedList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sz="1050" dirty="0"/>
                    </a:p>
                  </a:txBody>
                  <a:tcPr marL="64348" marR="64348" marT="32174" marB="321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615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9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1" dirty="0" err="1">
                          <a:effectLst/>
                        </a:rPr>
                        <a:t>boolean</a:t>
                      </a:r>
                      <a:r>
                        <a:rPr lang="en-US" sz="1050" b="1" dirty="0">
                          <a:effectLst/>
                        </a:rPr>
                        <a:t> contains(Object o)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Returns true if this list contains the specified element. More formally, returns true if and only if this list contains at least one element e such that (o==null ? e==null :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</a:rPr>
                        <a:t>o.equals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(e)).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124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10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1" dirty="0">
                          <a:effectLst/>
                        </a:rPr>
                        <a:t>Object get(</a:t>
                      </a:r>
                      <a:r>
                        <a:rPr lang="en-US" sz="1050" b="1" dirty="0" err="1">
                          <a:effectLst/>
                        </a:rPr>
                        <a:t>int</a:t>
                      </a:r>
                      <a:r>
                        <a:rPr lang="en-US" sz="1050" b="1" dirty="0">
                          <a:effectLst/>
                        </a:rPr>
                        <a:t> index)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Returns the element at the specified position in this list. Throws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</a:rPr>
                        <a:t>IndexOutOfBoundsException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 if the specified index is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</a:rPr>
                        <a:t>is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 out of range (index &lt; 0 || index &gt;= size()).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1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11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1">
                          <a:effectLst/>
                        </a:rPr>
                        <a:t>Object getFirst()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Returns the first element in this list. Throws NoSuchElementException if this list is empty.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1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1" dirty="0">
                          <a:effectLst/>
                        </a:rPr>
                        <a:t>Object </a:t>
                      </a:r>
                      <a:r>
                        <a:rPr lang="en-US" sz="1050" b="1" dirty="0" err="1">
                          <a:effectLst/>
                        </a:rPr>
                        <a:t>getLast</a:t>
                      </a:r>
                      <a:r>
                        <a:rPr lang="en-US" sz="1050" b="1" dirty="0">
                          <a:effectLst/>
                        </a:rPr>
                        <a:t>()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Returns the last element in this list. Throws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</a:rPr>
                        <a:t>NoSuchElementException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 if this list is empty.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124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1" dirty="0" err="1">
                          <a:effectLst/>
                        </a:rPr>
                        <a:t>int</a:t>
                      </a:r>
                      <a:r>
                        <a:rPr lang="en-US" sz="1050" b="1" dirty="0">
                          <a:effectLst/>
                        </a:rPr>
                        <a:t> </a:t>
                      </a:r>
                      <a:r>
                        <a:rPr lang="en-US" sz="1050" b="1" dirty="0" err="1">
                          <a:effectLst/>
                        </a:rPr>
                        <a:t>indexOf</a:t>
                      </a:r>
                      <a:r>
                        <a:rPr lang="en-US" sz="1050" b="1" dirty="0">
                          <a:effectLst/>
                        </a:rPr>
                        <a:t>(Object o)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Returns the index in this list of the first occurrence of the specified element, or -1 if the List does not contain this element.</a:t>
                      </a:r>
                    </a:p>
                  </a:txBody>
                  <a:tcPr marL="53623" marR="53623" marT="53623" marB="536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</a:t>
            </a:r>
            <a:r>
              <a:rPr lang="en-US" sz="3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771786" y="1612260"/>
          <a:ext cx="10654020" cy="4667910"/>
        </p:xfrm>
        <a:graphic>
          <a:graphicData uri="http://schemas.openxmlformats.org/drawingml/2006/table">
            <a:tbl>
              <a:tblPr/>
              <a:tblGrid>
                <a:gridCol w="251671"/>
                <a:gridCol w="10402349"/>
              </a:tblGrid>
              <a:tr h="23331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14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 lastIndexOf(Object o)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the index in this list of the last occurrence of the specified element, or -1 if the list does not contain this element.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15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ListIterator</a:t>
                      </a:r>
                      <a:r>
                        <a:rPr lang="en-US" sz="1400" b="1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listIterator</a:t>
                      </a:r>
                      <a:r>
                        <a:rPr lang="en-US" sz="1400" b="1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1400" b="1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a list-iterator of the elements in this list (in proper sequence), starting at the specified position in the list. Throws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IndexOutOfBoundsException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if the specified index is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out of range (index &lt; 0 || index &gt;= size()).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16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remove(int index)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Removes the element at the specified position in this list. Throws NoSuchElementException if this list is empty.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17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remove(Object o)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Removes the first occurrence of the specified element in this list. Throws NoSuchElementException if this list is empty. Throws IndexOutOfBoundsException if the specified index is is out of range (index &lt; 0 || index &gt;= size()).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18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removeFirst()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Removes and returns the first element from this list. Throws NoSuchElementException if this list is empty.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19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removeLast()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Removes and returns the last element from this list. Throws NoSuchElementException if this list is empty.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6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20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set(int index, Object element)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Replaces the element at the specified position in this list with the specified element. Throws IndexOutOfBoundsException if the specified index is is out of range (index &lt; 0 || index &gt;= size()).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6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21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 size()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the number of elements in this list.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22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Object[] toArray()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an array containing all of the elements in this list in the correct order. Throws NullPointerException if the specified array is null.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23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Object[] </a:t>
                      </a:r>
                      <a:r>
                        <a:rPr lang="en-US" sz="1400" b="1" dirty="0" err="1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toArray</a:t>
                      </a:r>
                      <a:r>
                        <a:rPr lang="en-US" sz="1400" b="1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(Object[] a)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an array containing all of the elements in this list in the correct order; the runtime type of the returned array is that of the specified array.</a:t>
                      </a:r>
                    </a:p>
                  </a:txBody>
                  <a:tcPr marL="25185" marR="25185" marT="25185" marB="251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</a:t>
            </a:r>
            <a:r>
              <a:rPr lang="en-US" sz="3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48216"/>
            <a:ext cx="11020927" cy="4312251"/>
          </a:xfrm>
        </p:spPr>
        <p:txBody>
          <a:bodyPr/>
          <a:lstStyle/>
          <a:p>
            <a:r>
              <a:rPr lang="en-US" dirty="0"/>
              <a:t>A Set is a Collection that cannot contain </a:t>
            </a:r>
            <a:r>
              <a:rPr lang="en-US" dirty="0" smtClean="0"/>
              <a:t>duplicate </a:t>
            </a:r>
            <a:r>
              <a:rPr lang="en-US" dirty="0"/>
              <a:t>element. </a:t>
            </a:r>
          </a:p>
          <a:p>
            <a:r>
              <a:rPr lang="en-US" dirty="0"/>
              <a:t>The Set Interface contain only method </a:t>
            </a:r>
            <a:r>
              <a:rPr lang="en-US" dirty="0" smtClean="0"/>
              <a:t>inherited </a:t>
            </a:r>
            <a:r>
              <a:rPr lang="en-US" dirty="0"/>
              <a:t>from Collection and adds the restriction that duplicate elements are </a:t>
            </a:r>
            <a:r>
              <a:rPr lang="en-US" dirty="0" smtClean="0"/>
              <a:t>prohibited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Set</a:t>
            </a:r>
            <a:endParaRPr lang="en-US" sz="3200" b="1" dirty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8097"/>
              </p:ext>
            </p:extLst>
          </p:nvPr>
        </p:nvGraphicFramePr>
        <p:xfrm>
          <a:off x="1782535" y="2898211"/>
          <a:ext cx="8128000" cy="32935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 object to the collection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objects from the collection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a specified object is an element within the collection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collection has no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iterator(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Iterator object for the collection which may be used to retrieve an object</a:t>
                      </a:r>
                      <a:endParaRPr lang="en-US" dirty="0"/>
                    </a:p>
                  </a:txBody>
                  <a:tcPr/>
                </a:tc>
              </a:tr>
              <a:tr h="433514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 specified object from the collection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the collection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</a:t>
            </a:r>
            <a:r>
              <a:rPr lang="en-US" sz="3200" b="1" dirty="0" err="1" smtClean="0">
                <a:solidFill>
                  <a:srgbClr val="003399"/>
                </a:solidFill>
              </a:rPr>
              <a:t>HashSet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38" y="1829035"/>
            <a:ext cx="5394324" cy="2971004"/>
          </a:xfrm>
        </p:spPr>
      </p:pic>
      <p:sp>
        <p:nvSpPr>
          <p:cNvPr id="6" name="TextBox 5"/>
          <p:cNvSpPr txBox="1"/>
          <p:nvPr/>
        </p:nvSpPr>
        <p:spPr>
          <a:xfrm>
            <a:off x="524933" y="1667933"/>
            <a:ext cx="55282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Set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គឺជា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child interface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បើសិនបែងចែក ក្រុមនៃ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អ្នកមិនចង់មាន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ហើយមិនមានការបញ្ចូលតម្លៃបំរុង អ្នកគួរប្រើប្រាស់ 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មិនផ្ទុកនូវ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ថ្មី។ ដូចនេះគួរប្រើប្រាស់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3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933" y="1667933"/>
            <a:ext cx="703029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ការស្វែងយល់ពី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structure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Hastable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 មានតម្លៃ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បើសិនជាយើងព្យាយាម​បញ្ចួលតម្លៃស្ទួន។ វានឹងមិនទទួលយកនៅពេល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compiletime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 runtime error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add()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មិនមានតម្លៃបំរុង ហើយរាល់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ទាំងអស់នឹងត្រូវបានបញ្ចូលតាមរយៈ 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hash-code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address memory)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ផ្សេងគ្នាគឺអនុញ្ញាត។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 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គឺអាចអនុញ្ញាត។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 មិន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RedomAccess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គឺជាជំរើសដ៏ល្អប្រសិនបើអ្នកធ្វើការជាមួយប្រត្តិការ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</a:t>
            </a:r>
            <a:r>
              <a:rPr lang="en-US" sz="3200" b="1" dirty="0" err="1" smtClean="0">
                <a:solidFill>
                  <a:srgbClr val="003399"/>
                </a:solidFill>
              </a:rPr>
              <a:t>HashSet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933" y="1667933"/>
            <a:ext cx="70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24932" y="2037265"/>
          <a:ext cx="9889067" cy="2250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7935"/>
                <a:gridCol w="5681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h=new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empty </a:t>
                      </a:r>
                      <a:r>
                        <a:rPr lang="en-US" sz="135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with default initial capacity 16 and default Fill </a:t>
                      </a:r>
                      <a:r>
                        <a:rPr lang="en-US" sz="135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Retio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h=new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inter conversation between Collections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h=new</a:t>
                      </a:r>
                      <a:r>
                        <a:rPr lang="en-US" sz="135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an empty </a:t>
                      </a:r>
                      <a:r>
                        <a:rPr lang="en-US" baseline="0" dirty="0" err="1" smtClean="0"/>
                        <a:t>HashSet</a:t>
                      </a:r>
                      <a:r>
                        <a:rPr lang="en-US" baseline="0" dirty="0" smtClean="0"/>
                        <a:t> Object with specified initial capacity &amp; default Fill </a:t>
                      </a:r>
                      <a:r>
                        <a:rPr lang="en-US" baseline="0" dirty="0" err="1" smtClean="0"/>
                        <a:t>Retio</a:t>
                      </a:r>
                      <a:r>
                        <a:rPr lang="en-US" baseline="0" dirty="0" smtClean="0"/>
                        <a:t> 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capacity, float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fillRatio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 </a:t>
                      </a:r>
                      <a:r>
                        <a:rPr lang="en-US" sz="135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with specified initial  capacity &amp; specified Load Factor(or Fill Ratio)</a:t>
                      </a:r>
                      <a:endParaRPr lang="en-US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</a:t>
            </a:r>
            <a:r>
              <a:rPr lang="en-US" sz="3200" b="1" dirty="0" err="1" smtClean="0">
                <a:solidFill>
                  <a:srgbClr val="003399"/>
                </a:solidFill>
              </a:rPr>
              <a:t>HashSet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Collection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933" y="1667933"/>
            <a:ext cx="70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24932" y="2037265"/>
          <a:ext cx="9889067" cy="3469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7935"/>
                <a:gridCol w="5681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add(Object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specified element to this set if it is not already present.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of the elements from this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clone()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shallow copy of this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instance: the elements themselves are not cloned.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contains(Object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set contains the specified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set contains no elements.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 iterator()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iterator over the elements in this set.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remove(Object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specified element from this set if it is present.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elements in this set (its cardinality).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</a:t>
            </a:r>
            <a:r>
              <a:rPr lang="en-US" sz="3200" b="1" dirty="0" err="1" smtClean="0">
                <a:solidFill>
                  <a:srgbClr val="003399"/>
                </a:solidFill>
              </a:rPr>
              <a:t>HashSet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45" y="2325959"/>
            <a:ext cx="6563641" cy="3696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467" y="1684867"/>
            <a:ext cx="20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</a:t>
            </a:r>
            <a:r>
              <a:rPr lang="en-US" sz="3200" b="1" dirty="0" err="1" smtClean="0">
                <a:solidFill>
                  <a:srgbClr val="003399"/>
                </a:solidFill>
              </a:rPr>
              <a:t>HashSet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933" y="1667933"/>
            <a:ext cx="70302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ការស្វែងយល់ពី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structure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BalanceTree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 មានតម្លៃ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មិនមានតម្លៃបំរុង ហើយរាល់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ទាំងអស់នឹងត្រូវបានបញ្ចូលតាមរយៈ​ការតំរៀប។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ផ្សេងគ្នាគឺមិនអនុញ្ញាត ប៉ុន្តែ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នឹងទទួល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យកនៅ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runtime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Exception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ClassCastException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 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គឺអាចអនុញ្ញាត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 មួយ។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63" y="3709521"/>
            <a:ext cx="5394324" cy="2971004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5. </a:t>
            </a:r>
            <a:r>
              <a:rPr lang="en-US" sz="3200" b="1" dirty="0" err="1" smtClean="0">
                <a:solidFill>
                  <a:srgbClr val="003399"/>
                </a:solidFill>
              </a:rPr>
              <a:t>TreeSet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2" y="2181285"/>
            <a:ext cx="6307608" cy="3571054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5. </a:t>
            </a:r>
            <a:r>
              <a:rPr lang="en-US" sz="3200" b="1" dirty="0" err="1" smtClean="0">
                <a:solidFill>
                  <a:srgbClr val="003399"/>
                </a:solidFill>
              </a:rPr>
              <a:t>TreeSet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6425" y="1771650"/>
          <a:ext cx="11020426" cy="458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24842"/>
                <a:gridCol w="6995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add(Object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specified element to this set if it is not already present.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all of the elements in the specified collection to this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of the elements from this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clone()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shallow copy of this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 comparator()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comparator used to order this sorted set, or null if this tree set uses its elements natural ordering.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contains(Object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set contains the specified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first()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first (lowest) element currently in this sorted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headSet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toElement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view of the portion of this set whose elements are strictly less than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toElement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set contains no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 iterator()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iterator over the elements in this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last()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last (highest) element currently in this sorted set.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5. </a:t>
            </a:r>
            <a:r>
              <a:rPr lang="en-US" sz="3200" b="1" dirty="0" err="1" smtClean="0">
                <a:solidFill>
                  <a:srgbClr val="003399"/>
                </a:solidFill>
              </a:rPr>
              <a:t>TreeSet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5" y="1660261"/>
            <a:ext cx="7734227" cy="4464655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5. </a:t>
            </a:r>
            <a:r>
              <a:rPr lang="en-US" sz="3200" b="1" dirty="0" err="1" smtClean="0">
                <a:solidFill>
                  <a:srgbClr val="003399"/>
                </a:solidFill>
              </a:rPr>
              <a:t>TreeSet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Map interface maps keys to values</a:t>
            </a:r>
          </a:p>
          <a:p>
            <a:r>
              <a:rPr lang="en-US" dirty="0"/>
              <a:t>A Map </a:t>
            </a:r>
            <a:r>
              <a:rPr lang="en-US" dirty="0" smtClean="0">
                <a:solidFill>
                  <a:srgbClr val="FF0000"/>
                </a:solidFill>
              </a:rPr>
              <a:t>Cannot Contain </a:t>
            </a:r>
            <a:r>
              <a:rPr lang="en-US" dirty="0">
                <a:solidFill>
                  <a:srgbClr val="FF0000"/>
                </a:solidFill>
              </a:rPr>
              <a:t>duplicate keys</a:t>
            </a:r>
          </a:p>
          <a:p>
            <a:r>
              <a:rPr lang="en-US" dirty="0"/>
              <a:t>key is an object that u use to retrieve a value at a later date</a:t>
            </a:r>
          </a:p>
          <a:p>
            <a:r>
              <a:rPr lang="en-US" dirty="0"/>
              <a:t>Given a key and a value, you can store the value in a Map object. After the value is stored, you can retrieve it by using its key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Several methods </a:t>
            </a:r>
            <a:r>
              <a:rPr lang="en-US" b="1" dirty="0" smtClean="0">
                <a:solidFill>
                  <a:srgbClr val="FF0000"/>
                </a:solidFill>
              </a:rPr>
              <a:t>throw:</a:t>
            </a:r>
          </a:p>
          <a:p>
            <a:r>
              <a:rPr lang="en-US" dirty="0"/>
              <a:t>a </a:t>
            </a:r>
            <a:r>
              <a:rPr lang="en-US" b="1" dirty="0" err="1">
                <a:solidFill>
                  <a:srgbClr val="003399"/>
                </a:solidFill>
              </a:rPr>
              <a:t>NoSuchElementException</a:t>
            </a:r>
            <a:r>
              <a:rPr lang="en-US" dirty="0"/>
              <a:t> when no items exist in the invoking map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 err="1">
                <a:solidFill>
                  <a:srgbClr val="003399"/>
                </a:solidFill>
              </a:rPr>
              <a:t>ClassCastException</a:t>
            </a:r>
            <a:r>
              <a:rPr lang="en-US" dirty="0"/>
              <a:t> is thrown when an object is incompatible with the elements in a map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 err="1">
                <a:solidFill>
                  <a:srgbClr val="003399"/>
                </a:solidFill>
              </a:rPr>
              <a:t>NullPointerException</a:t>
            </a:r>
            <a:r>
              <a:rPr lang="en-US" b="1" dirty="0">
                <a:solidFill>
                  <a:srgbClr val="003399"/>
                </a:solidFill>
              </a:rPr>
              <a:t> </a:t>
            </a:r>
            <a:r>
              <a:rPr lang="en-US" dirty="0"/>
              <a:t>is thrown if an attempt is made to use a null object and null is not allowed in the map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dirty="0" err="1">
                <a:solidFill>
                  <a:srgbClr val="003399"/>
                </a:solidFill>
              </a:rPr>
              <a:t>UnsupportedOperationException</a:t>
            </a:r>
            <a:r>
              <a:rPr lang="en-US" dirty="0"/>
              <a:t> is thrown when an attempt is made to change an unmodifiable map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Map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Treemap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ជា​​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Red-Black tree base on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NavigableMap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implementation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។</a:t>
            </a:r>
            <a:endParaRPr lang="en-US" sz="1800" dirty="0" smtClean="0">
              <a:latin typeface="+mj-lt"/>
              <a:cs typeface="Khmer OS Battambang" panose="02000500000000020004" pitchFamily="2" charset="0"/>
            </a:endParaRPr>
          </a:p>
          <a:p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វា​ត្រូវ​បាន​ប្រើ​ដើម្បី​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sort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ហើយ​រៀប​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តាម​លំ​ដាប់​នៃ​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Keys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របស់​វា​។</a:t>
            </a:r>
            <a:endParaRPr lang="en-US" sz="1800" dirty="0" smtClean="0">
              <a:latin typeface="+mj-lt"/>
              <a:cs typeface="Khmer OS Battambang" panose="02000500000000020004" pitchFamily="2" charset="0"/>
            </a:endParaRPr>
          </a:p>
          <a:p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​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TreeMap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Class implement from Map Interface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ដូច​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HashMap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ដែរ​។​</a:t>
            </a:r>
            <a:endParaRPr lang="en-US" sz="1800" dirty="0" smtClean="0">
              <a:latin typeface="+mj-lt"/>
              <a:cs typeface="Khmer OS Battambang" panose="02000500000000020004" pitchFamily="2" charset="0"/>
            </a:endParaRPr>
          </a:p>
          <a:p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 តែ​វា​ខុស​គ្នា​ត្រង់​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HashMap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ជា​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unordered collection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តែ​ </a:t>
            </a:r>
            <a:r>
              <a:rPr lang="en-US" sz="1800" dirty="0" err="1" smtClean="0">
                <a:latin typeface="+mj-lt"/>
                <a:cs typeface="Khmer OS Battambang" panose="02000500000000020004" pitchFamily="2" charset="0"/>
              </a:rPr>
              <a:t>TreeMap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វិញ​វា​រៀប​ជា​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Order of its keys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។​</a:t>
            </a:r>
            <a:endParaRPr lang="en-US" sz="1800" dirty="0">
              <a:latin typeface="+mj-lt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84" y="3927173"/>
            <a:ext cx="6458851" cy="2048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03" y="4992468"/>
            <a:ext cx="1981477" cy="75258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6. </a:t>
            </a:r>
            <a:r>
              <a:rPr lang="en-US" sz="3200" b="1" dirty="0" err="1" smtClean="0">
                <a:solidFill>
                  <a:srgbClr val="003399"/>
                </a:solidFill>
              </a:rPr>
              <a:t>TreeMap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6. </a:t>
            </a:r>
            <a:r>
              <a:rPr lang="en-US" sz="3200" b="1" dirty="0" err="1" smtClean="0">
                <a:solidFill>
                  <a:srgbClr val="003399"/>
                </a:solidFill>
              </a:rPr>
              <a:t>TreeMap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TreeMap</a:t>
            </a:r>
            <a:r>
              <a:rPr lang="en-US" sz="2400" b="1" dirty="0" smtClean="0"/>
              <a:t> Constructors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90293"/>
              </p:ext>
            </p:extLst>
          </p:nvPr>
        </p:nvGraphicFramePr>
        <p:xfrm>
          <a:off x="615776" y="2532423"/>
          <a:ext cx="11239340" cy="29926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1371"/>
                <a:gridCol w="7587969"/>
              </a:tblGrid>
              <a:tr h="43232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Constuctors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58629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TreeMap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constructor constructs an empty tree map that will be sorted by using the natural order of its keys</a:t>
                      </a:r>
                      <a:endParaRPr lang="en-US" sz="1800" dirty="0"/>
                    </a:p>
                  </a:txBody>
                  <a:tcPr/>
                </a:tc>
              </a:tr>
              <a:tr h="586298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(Comparator comp)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constructor constructs an empty tree-based map that will be sorted by using the Comparator comp.</a:t>
                      </a:r>
                      <a:endParaRPr lang="en-US" sz="1800" dirty="0"/>
                    </a:p>
                  </a:txBody>
                  <a:tcPr/>
                </a:tc>
              </a:tr>
              <a:tr h="586298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 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constructor initializes a tree map with the entries from m, which will be sorted by using the natural order of the keys.</a:t>
                      </a:r>
                      <a:endParaRPr lang="en-US" sz="1800" dirty="0"/>
                    </a:p>
                  </a:txBody>
                  <a:tcPr/>
                </a:tc>
              </a:tr>
              <a:tr h="586298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constructor initializes a tree map with the entries from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which will be sorted in the same order as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82039948"/>
              </p:ext>
            </p:extLst>
          </p:nvPr>
        </p:nvGraphicFramePr>
        <p:xfrm>
          <a:off x="85726" y="1443788"/>
          <a:ext cx="11881686" cy="5087822"/>
        </p:xfrm>
        <a:graphic>
          <a:graphicData uri="http://schemas.openxmlformats.org/drawingml/2006/table">
            <a:tbl>
              <a:tblPr/>
              <a:tblGrid>
                <a:gridCol w="11881686"/>
              </a:tblGrid>
              <a:tr h="24963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void clear()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Removes all mappings from this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TreeMap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27639" marR="27639" marT="13819" marB="138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Object clone</a:t>
                      </a:r>
                      <a:r>
                        <a:rPr lang="en-US" sz="1400" b="1" dirty="0" smtClean="0">
                          <a:effectLst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shallow copy of this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TreeMap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instance.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Comparator comparator</a:t>
                      </a:r>
                      <a:r>
                        <a:rPr lang="en-US" sz="1400" b="1" dirty="0" smtClean="0">
                          <a:effectLst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the comparator used to order this map, or null if this map uses its keys' natural order.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effectLst/>
                        </a:rPr>
                        <a:t>boolean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containsKey</a:t>
                      </a:r>
                      <a:r>
                        <a:rPr lang="en-US" sz="1400" b="1" dirty="0">
                          <a:effectLst/>
                        </a:rPr>
                        <a:t>(Object key</a:t>
                      </a:r>
                      <a:r>
                        <a:rPr lang="en-US" sz="1400" b="1" dirty="0" smtClean="0">
                          <a:effectLst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true if this map contains a mapping for the specified key.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effectLst/>
                        </a:rPr>
                        <a:t>boolean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containsValue</a:t>
                      </a:r>
                      <a:r>
                        <a:rPr lang="en-US" sz="1400" b="1" dirty="0">
                          <a:effectLst/>
                        </a:rPr>
                        <a:t>(Object value</a:t>
                      </a:r>
                      <a:r>
                        <a:rPr lang="en-US" sz="1400" b="1" dirty="0" smtClean="0">
                          <a:effectLst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true if this map maps one or more keys to the specified value.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Set </a:t>
                      </a:r>
                      <a:r>
                        <a:rPr lang="en-US" sz="1400" b="1" dirty="0" err="1">
                          <a:effectLst/>
                        </a:rPr>
                        <a:t>entrySet</a:t>
                      </a:r>
                      <a:r>
                        <a:rPr lang="en-US" sz="1400" b="1" dirty="0" smtClean="0">
                          <a:effectLst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set view of the mappings contained in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Object </a:t>
                      </a:r>
                      <a:r>
                        <a:rPr lang="en-US" sz="1400" b="1" dirty="0" err="1">
                          <a:effectLst/>
                        </a:rPr>
                        <a:t>firstKey</a:t>
                      </a:r>
                      <a:r>
                        <a:rPr lang="en-US" sz="1400" b="1" dirty="0" smtClean="0">
                          <a:effectLst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the first (lowest) key currently in this sorted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Object get(Object key)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Returns the value to which this map maps the specified key.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SortedMap headMap(Object toKey)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a view of the portion of this map whose keys are strictly less than toKey.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Set keySet()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a Set view of the keys contained in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Object lastKey()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the last (highest) key currently in this sorted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Object put(Object key, Object value)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Associates the specified value with the specified key in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void putAll(Map map)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Copies all of the mappings from the specified map to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Object remove(Object key)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Removes the mapping for this key from this TreeMap if present.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effectLst/>
                        </a:rPr>
                        <a:t>int size()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Returns the number of key-value mappings in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7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effectLst/>
                        </a:rPr>
                        <a:t>SortedMap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subMap</a:t>
                      </a:r>
                      <a:r>
                        <a:rPr lang="en-US" sz="1400" b="1" dirty="0">
                          <a:effectLst/>
                        </a:rPr>
                        <a:t>(Object </a:t>
                      </a:r>
                      <a:r>
                        <a:rPr lang="en-US" sz="1400" b="1" dirty="0" err="1">
                          <a:effectLst/>
                        </a:rPr>
                        <a:t>fromKey</a:t>
                      </a:r>
                      <a:r>
                        <a:rPr lang="en-US" sz="1400" b="1" dirty="0">
                          <a:effectLst/>
                        </a:rPr>
                        <a:t>, Object </a:t>
                      </a:r>
                      <a:r>
                        <a:rPr lang="en-US" sz="1400" b="1" dirty="0" err="1">
                          <a:effectLst/>
                        </a:rPr>
                        <a:t>toKey</a:t>
                      </a:r>
                      <a:r>
                        <a:rPr lang="en-US" sz="1400" b="1" dirty="0" smtClean="0">
                          <a:effectLst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view of the portion of this map whose keys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range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from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fromKey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, inclusive, 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toKey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, exclusive.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effectLst/>
                        </a:rPr>
                        <a:t>SortedMap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tailMap</a:t>
                      </a:r>
                      <a:r>
                        <a:rPr lang="en-US" sz="1400" b="1" dirty="0">
                          <a:effectLst/>
                        </a:rPr>
                        <a:t>(Object </a:t>
                      </a:r>
                      <a:r>
                        <a:rPr lang="en-US" sz="1400" b="1" dirty="0" err="1" smtClean="0">
                          <a:effectLst/>
                        </a:rPr>
                        <a:t>fromKey</a:t>
                      </a:r>
                      <a:r>
                        <a:rPr lang="en-US" sz="1400" b="1" dirty="0" smtClean="0">
                          <a:effectLst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view of the portion of this map whose keys are greater than or equal 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fromKey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7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effectLst/>
                        </a:rPr>
                        <a:t>Collection values()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Returns a collection view of the values contained in this map.</a:t>
                      </a:r>
                    </a:p>
                  </a:txBody>
                  <a:tcPr marL="23032" marR="23032" marT="23032" marB="23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6. </a:t>
            </a:r>
            <a:r>
              <a:rPr lang="en-US" sz="3200" b="1" dirty="0" err="1" smtClean="0">
                <a:solidFill>
                  <a:srgbClr val="003399"/>
                </a:solidFill>
              </a:rPr>
              <a:t>TreeMap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List:	 1. Vector</a:t>
            </a:r>
            <a:br>
              <a:rPr lang="en-US" sz="2800" b="1" dirty="0" smtClean="0"/>
            </a:br>
            <a:r>
              <a:rPr lang="en-US" sz="2800" b="1" dirty="0" smtClean="0"/>
              <a:t>		 2. </a:t>
            </a:r>
            <a:r>
              <a:rPr lang="en-US" sz="2800" b="1" dirty="0" err="1" smtClean="0"/>
              <a:t>ArrayList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 3. </a:t>
            </a:r>
            <a:r>
              <a:rPr lang="en-US" sz="2800" b="1" dirty="0" err="1"/>
              <a:t>LinkedList</a:t>
            </a:r>
            <a:endParaRPr lang="en-US" sz="2800" b="1" dirty="0"/>
          </a:p>
          <a:p>
            <a:r>
              <a:rPr lang="en-US" sz="2800" b="1" dirty="0"/>
              <a:t>Set</a:t>
            </a:r>
            <a:r>
              <a:rPr lang="en-US" sz="2800" b="1" dirty="0" smtClean="0"/>
              <a:t>:	 4. </a:t>
            </a:r>
            <a:r>
              <a:rPr lang="en-US" sz="2800" b="1" dirty="0" err="1" smtClean="0"/>
              <a:t>HashSe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 5. </a:t>
            </a:r>
            <a:r>
              <a:rPr lang="en-US" sz="2800" b="1" dirty="0" err="1"/>
              <a:t>TreeSet</a:t>
            </a:r>
            <a:endParaRPr lang="en-US" sz="2800" b="1" dirty="0"/>
          </a:p>
          <a:p>
            <a:r>
              <a:rPr lang="en-US" sz="2800" b="1" dirty="0"/>
              <a:t>Map</a:t>
            </a:r>
            <a:r>
              <a:rPr lang="en-US" sz="2800" b="1" dirty="0" smtClean="0"/>
              <a:t>:	 6. </a:t>
            </a:r>
            <a:r>
              <a:rPr lang="en-US" sz="2800" b="1" dirty="0" err="1" smtClean="0"/>
              <a:t>TreeMap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		 7. </a:t>
            </a:r>
            <a:r>
              <a:rPr lang="en-US" sz="2800" b="1" dirty="0" err="1"/>
              <a:t>HashTable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48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566950"/>
            <a:ext cx="11615738" cy="5101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ជាផ្នែកមួយនៃ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ហើយបាន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Dictionary class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វាមានការ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រក្សា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ទុកតែធាតុណាដែល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ប៉ុន្នោះ។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មិនអាចមាន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null key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value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រក្សាទុក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(store)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ជាគូរៗក្នុង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មិនមានការរៀបតាមលំដាប់។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បានធ្វើការ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(accessing to Data item by key)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ដើម្បីស្វែងរក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ដែលបានផ្ទុកក្នុង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en-US" sz="3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939925"/>
            <a:ext cx="7177712" cy="426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java.util.Hashtable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java.util.Map.Entry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r>
              <a:rPr lang="en-US" sz="1600" b="1" dirty="0"/>
              <a:t>public class </a:t>
            </a:r>
            <a:r>
              <a:rPr lang="en-US" sz="1600" b="1" dirty="0" err="1"/>
              <a:t>CollectionHashTable</a:t>
            </a:r>
            <a:r>
              <a:rPr lang="en-US" sz="1600" b="1" dirty="0"/>
              <a:t> {</a:t>
            </a:r>
          </a:p>
          <a:p>
            <a:pPr lvl="1"/>
            <a:r>
              <a:rPr lang="en-US" sz="1600" b="1" dirty="0"/>
              <a:t>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pPr lvl="2"/>
            <a:r>
              <a:rPr lang="en-US" sz="1600" dirty="0" err="1"/>
              <a:t>Hashtable</a:t>
            </a:r>
            <a:r>
              <a:rPr lang="en-US" sz="1600" dirty="0"/>
              <a:t>&lt;</a:t>
            </a:r>
            <a:r>
              <a:rPr lang="en-US" sz="1600" dirty="0" err="1"/>
              <a:t>Integer,String</a:t>
            </a:r>
            <a:r>
              <a:rPr lang="en-US" sz="1600" dirty="0"/>
              <a:t>&gt; </a:t>
            </a:r>
            <a:r>
              <a:rPr lang="en-US" sz="1600" dirty="0" err="1"/>
              <a:t>ht</a:t>
            </a:r>
            <a:r>
              <a:rPr lang="en-US" sz="1600" dirty="0"/>
              <a:t>=</a:t>
            </a:r>
            <a:r>
              <a:rPr lang="en-US" sz="1600" b="1" dirty="0"/>
              <a:t>new </a:t>
            </a:r>
            <a:r>
              <a:rPr lang="en-US" sz="1600" b="1" dirty="0" err="1"/>
              <a:t>Hashtable</a:t>
            </a:r>
            <a:r>
              <a:rPr lang="en-US" sz="1600" b="1" dirty="0"/>
              <a:t>&lt;</a:t>
            </a:r>
            <a:r>
              <a:rPr lang="en-US" sz="1600" b="1" dirty="0" err="1"/>
              <a:t>Integer,String</a:t>
            </a:r>
            <a:r>
              <a:rPr lang="en-US" sz="1600" b="1" dirty="0"/>
              <a:t>&gt;(); 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err="1"/>
              <a:t>ht.put</a:t>
            </a:r>
            <a:r>
              <a:rPr lang="en-US" sz="1600" dirty="0"/>
              <a:t>(10,"Veasna");  </a:t>
            </a:r>
          </a:p>
          <a:p>
            <a:pPr lvl="2"/>
            <a:r>
              <a:rPr lang="en-US" sz="1600" dirty="0" err="1"/>
              <a:t>ht.put</a:t>
            </a:r>
            <a:r>
              <a:rPr lang="en-US" sz="1600" dirty="0"/>
              <a:t>(12,"Ravi");  </a:t>
            </a:r>
          </a:p>
          <a:p>
            <a:pPr lvl="2"/>
            <a:r>
              <a:rPr lang="en-US" sz="1600" dirty="0" err="1"/>
              <a:t>ht.put</a:t>
            </a:r>
            <a:r>
              <a:rPr lang="en-US" sz="1600" dirty="0"/>
              <a:t>(11,"Vatey");  </a:t>
            </a:r>
          </a:p>
          <a:p>
            <a:pPr lvl="2"/>
            <a:r>
              <a:rPr lang="en-US" sz="1600" dirty="0" err="1"/>
              <a:t>ht.put</a:t>
            </a:r>
            <a:r>
              <a:rPr lang="en-US" sz="1600" dirty="0"/>
              <a:t>(14,"Rathana");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for(Entry&lt;Integer, String&gt; m:ht.entrySet()){  </a:t>
            </a:r>
          </a:p>
          <a:p>
            <a:pPr lvl="2"/>
            <a:r>
              <a:rPr lang="en-US" sz="1600" dirty="0" smtClean="0"/>
              <a:t>	</a:t>
            </a:r>
            <a:r>
              <a:rPr lang="en-US" sz="1600" dirty="0" err="1" smtClean="0"/>
              <a:t>System.</a:t>
            </a:r>
            <a:r>
              <a:rPr lang="en-US" sz="1600" b="1" i="1" dirty="0" err="1" smtClean="0"/>
              <a:t>out.println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m.getKey</a:t>
            </a:r>
            <a:r>
              <a:rPr lang="en-US" sz="1600" b="1" i="1" dirty="0"/>
              <a:t>()+" "+</a:t>
            </a:r>
            <a:r>
              <a:rPr lang="en-US" sz="1600" b="1" i="1" dirty="0" err="1"/>
              <a:t>m.getValue</a:t>
            </a:r>
            <a:r>
              <a:rPr lang="en-US" sz="1600" b="1" i="1" dirty="0"/>
              <a:t>());  </a:t>
            </a:r>
          </a:p>
          <a:p>
            <a:pPr lvl="2"/>
            <a:r>
              <a:rPr lang="en-US" sz="1600" dirty="0"/>
              <a:t>}  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026400" y="2705099"/>
            <a:ext cx="3263900" cy="349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10 </a:t>
            </a:r>
            <a:r>
              <a:rPr lang="en-US" dirty="0" err="1"/>
              <a:t>Veasna</a:t>
            </a:r>
            <a:endParaRPr lang="en-US" dirty="0"/>
          </a:p>
          <a:p>
            <a:r>
              <a:rPr lang="en-US" dirty="0"/>
              <a:t>14 </a:t>
            </a:r>
            <a:r>
              <a:rPr lang="en-US" dirty="0" err="1"/>
              <a:t>Rathana</a:t>
            </a:r>
            <a:endParaRPr lang="en-US" dirty="0"/>
          </a:p>
          <a:p>
            <a:r>
              <a:rPr lang="en-US" dirty="0"/>
              <a:t>12 Ravi</a:t>
            </a:r>
          </a:p>
          <a:p>
            <a:r>
              <a:rPr lang="en-US" dirty="0"/>
              <a:t>11 </a:t>
            </a:r>
            <a:r>
              <a:rPr lang="en-US" dirty="0" err="1"/>
              <a:t>Vatey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26400" y="1939925"/>
            <a:ext cx="3263900" cy="61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Put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en-US" sz="3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59" y="1621525"/>
            <a:ext cx="8925635" cy="46228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When to use List, Map, Set?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www.tutorialspoint.com/java/java_linkedlist_class.htm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http://beginnersbook.com/2013/12/vector-in-java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www.youtube.com/watch?v=ZqDT9xg4TGE&amp;index=19&amp;list=PLd3UqWTnYXOkVR3OR9UZGyEt9RFUbaTZ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5"/>
              </a:rPr>
              <a:t>http://www.tutorialspoint.com/java/java_hashtable_class.htm</a:t>
            </a:r>
            <a:endParaRPr lang="km-KH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</a:rPr>
              <a:t>http://www.javatpoint.com/Hashtable-class-in-collection-framework</a:t>
            </a: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5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 Java</a:t>
            </a:r>
            <a:r>
              <a:rPr lang="en-US" sz="25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5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25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504348"/>
            <a:ext cx="11020927" cy="48901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dirty="0" smtClean="0"/>
              <a:t>	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Collection នៅក្នុង java គឺជា framework ដែលផ្តល់នៅ architecture សម្រាប់ធ្វើការ store និង manipulate group នៃ object ។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Java Collectoin framework ផ្តល់នូវ interface(Set, List, Queue etc...) និង </a:t>
            </a:r>
            <a:r>
              <a:rPr lang="en-US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classes(</a:t>
            </a:r>
            <a:r>
              <a:rPr lang="en-US" sz="2000" dirty="0" err="1" smtClean="0">
                <a:latin typeface="Khmer OS Battambang" charset="0"/>
                <a:ea typeface="Khmer OS Battambang" charset="0"/>
                <a:cs typeface="Khmer OS Battambang" charset="0"/>
              </a:rPr>
              <a:t>ArrayList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, Vector,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LinkedList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,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PriorityQueue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,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HashSet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,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LinkedHashSet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,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TreeSet</a:t>
            </a:r>
            <a:r>
              <a:rPr lang="en-US" sz="20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en-US" sz="2000" dirty="0" err="1">
                <a:latin typeface="Khmer OS Battambang" charset="0"/>
                <a:ea typeface="Khmer OS Battambang" charset="0"/>
                <a:cs typeface="Khmer OS Battambang" charset="0"/>
              </a:rPr>
              <a:t>etc</a:t>
            </a:r>
            <a:r>
              <a:rPr lang="en-US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)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 ជាច្រើន ។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	Framework in Java: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m-KH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ផ្តល់ readymade architecture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m-KH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តំណាងអោយសំណុំនៃ </a:t>
            </a:r>
            <a:r>
              <a:rPr lang="en-US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classes </a:t>
            </a:r>
            <a:r>
              <a:rPr lang="km-KH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និង</a:t>
            </a:r>
            <a:r>
              <a:rPr lang="en-US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 interface</a:t>
            </a:r>
            <a:endParaRPr lang="km-KH" sz="18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    is optional</a:t>
            </a:r>
            <a:endParaRPr lang="km-KH" sz="18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charset="0"/>
                <a:ea typeface="Khmer OS Battambang" charset="0"/>
                <a:cs typeface="Khmer OS Battambang" charset="0"/>
              </a:rPr>
              <a:t>	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Collection Framwork មាន: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Khmer OS Battambang" charset="0"/>
                <a:ea typeface="Khmer OS Battambang" charset="0"/>
                <a:cs typeface="Khmer OS Battambang" charset="0"/>
              </a:rPr>
              <a:t>Interfaces and its implementations i.e. </a:t>
            </a:r>
            <a:r>
              <a:rPr lang="en-US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classes</a:t>
            </a:r>
            <a:endParaRPr lang="km-KH" sz="18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A</a:t>
            </a:r>
            <a:r>
              <a:rPr lang="km-KH" sz="1800" dirty="0" smtClean="0">
                <a:latin typeface="Khmer OS Battambang" charset="0"/>
                <a:ea typeface="Khmer OS Battambang" charset="0"/>
                <a:cs typeface="Khmer OS Battambang" charset="0"/>
              </a:rPr>
              <a:t>lgorithm 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km-KH" sz="18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km-KH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	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145703"/>
            <a:ext cx="4578350" cy="32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37931" cy="46234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ប្រតិបតិ្តការជាលក្ខណៈ​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ynamic array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ហើយវាត្រូវបានបញ្ជាក់ថាមានអត្ថប្រយោជន៍ប្រសិនបើយើងមិនដឹងអំពី​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យើងត្រូវការប្រភេទមួយដែលអាចធ្វើការផ្លាស់ប្តូរ​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បានពេញមួយ​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lifetime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 algn="just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លក្ខណៈសម្បត្តិរបស់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Vector:</a:t>
            </a:r>
          </a:p>
          <a:p>
            <a:pPr algn="just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Resizable array or grow able array</a:t>
            </a:r>
          </a:p>
          <a:p>
            <a:pPr algn="just"/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អនុញ្ញាតអោយមាន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object</a:t>
            </a:r>
          </a:p>
          <a:p>
            <a:pPr algn="just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Insertion order is preserved </a:t>
            </a:r>
          </a:p>
          <a:p>
            <a:pPr algn="just"/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‘null’</a:t>
            </a:r>
          </a:p>
          <a:p>
            <a:pPr algn="just"/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អនុញ្ញាតអោយមាន​​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ដែលជាប្រភេទផ្សេងគ្នា</a:t>
            </a:r>
          </a:p>
          <a:p>
            <a:pPr algn="just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class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serializable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cloneable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RandomAccess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</a:t>
            </a:r>
          </a:p>
          <a:p>
            <a:pPr algn="just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ភាគច្រើនរបស់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Thread-safe</a:t>
            </a:r>
          </a:p>
          <a:p>
            <a:pPr algn="just"/>
            <a:endParaRPr lang="en-US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81" y="2473025"/>
            <a:ext cx="4457290" cy="27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49371"/>
            <a:ext cx="11218462" cy="5134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របៀបក្នុងការបង្កើត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vector: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នេះធ្វើការបង្កើត​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ជាមួយនឹងតម្លៃដើមធំបំផុតគឺ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</a:p>
          <a:p>
            <a:pPr marL="240030" lvl="1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 = new 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Vector()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18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size): 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accept  argument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ទៅនឹង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ដែលត្រូវការ​ ហើយបង្កើត​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របស់វាគឺត្រូវបានកំណត់ដោយ​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</a:t>
            </a:r>
          </a:p>
          <a:p>
            <a:pPr marL="24003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 = new 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8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ìnt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size)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size,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នេះបង្កើត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ដែលតម្លៃដើមនៃ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របស់វាគឺត្រូវបានកំណត់ដោយ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ហើយកំណើននៃ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របស់វាកំណត់ដោយ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increment specifies the number of elements to allocate each time that a vector is resized upward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240030" lvl="1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sz="18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 = new 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8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size, </a:t>
            </a:r>
            <a:r>
              <a:rPr lang="en-US" sz="18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incr</a:t>
            </a:r>
            <a:r>
              <a:rPr lang="en-US" sz="18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Vector(Collection c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</a:p>
          <a:p>
            <a:pPr marL="24003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sz="20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 = new </a:t>
            </a:r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Vector(Collection c)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18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សំខាន់ៗ​របស់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class: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addElement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element):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inserts the element at the end of the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capacity():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This method returns the current capacity of the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size():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returns the current size of the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setSize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changes the existing size with the specified size.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contains(Object element):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This method checks whether the specified element is present in the Vector. If the element is been found it returns true else false.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containsAll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returns true if all the elements of collection c are present in the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elementAt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returns the element present at the specified location in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firstElement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is used for getting the first element of the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lastElement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Returns the last element of the array.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get(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Returns the element at the specified index.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isEmpty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This method returns true if Vector doesn’t have any element.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removeElement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element):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Removes the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specifed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from vector.</a:t>
            </a:r>
          </a:p>
          <a:p>
            <a:pPr algn="just">
              <a:spcBef>
                <a:spcPts val="0"/>
              </a:spcBef>
            </a:pP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removeAll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Removes all those elements from vector which are present in the Collection c.</a:t>
            </a:r>
          </a:p>
          <a:p>
            <a:pPr algn="just">
              <a:spcBef>
                <a:spcPts val="0"/>
              </a:spcBef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setElementAt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element, 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index):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It updates the element of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specifed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with the given element.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2. </a:t>
            </a:r>
            <a:r>
              <a:rPr lang="en-US" sz="3200" b="1" dirty="0" err="1" smtClean="0">
                <a:solidFill>
                  <a:srgbClr val="003399"/>
                </a:solidFill>
              </a:rPr>
              <a:t>ArrayList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1683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List interface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serialiable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RandomAccess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លក្ខណះពិសេស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functionality and flexibility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Dynamix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ដែលអាចអោយយើងអាចពង្រីកនិងពង្រួមទិន្នន័យបាន។</a:t>
            </a:r>
          </a:p>
          <a:p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បង្កើតឡើងដោយមានការកំណត់ទំហំ តែនៅពេលយើងបញ្ចូលតំលៃលើសពេលនោះ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ធ្វើការពង្រីកទំហំដោយស្វ័យប្រវត្តិ និង នៅពេលបាត់បង់ពេលនោះ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បានពង្រូមទំហំវិ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ញ។</a:t>
            </a:r>
          </a:p>
          <a:p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មាន​៣​ប្រភេទ</a:t>
            </a:r>
          </a:p>
          <a:p>
            <a:pPr marL="240030" lvl="1" indent="0">
              <a:buNone/>
            </a:pPr>
            <a:r>
              <a:rPr lang="en-US" sz="225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Empty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5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</a:t>
            </a: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//	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is Element  initialized Collection</a:t>
            </a:r>
          </a:p>
          <a:p>
            <a:pPr marL="240030" lvl="1" indent="0">
              <a:buNone/>
            </a:pPr>
            <a:r>
              <a:rPr lang="en-US" sz="225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5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</a:t>
            </a: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)// 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specified initial capacity</a:t>
            </a: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3399"/>
                </a:solidFill>
              </a:rPr>
              <a:t>2. </a:t>
            </a:r>
            <a:r>
              <a:rPr lang="en-US" sz="3600" b="1" dirty="0" err="1">
                <a:solidFill>
                  <a:srgbClr val="003399"/>
                </a:solidFill>
              </a:rPr>
              <a:t>ArrayList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</a:t>
            </a:r>
            <a:r>
              <a:rPr lang="en-US" sz="2000" b="1" dirty="0" smtClean="0"/>
              <a:t>(</a:t>
            </a:r>
            <a:r>
              <a:rPr lang="en-US" sz="2000" dirty="0" smtClean="0"/>
              <a:t>Empty </a:t>
            </a:r>
            <a:r>
              <a:rPr lang="en-US" sz="2000" dirty="0" err="1" smtClean="0"/>
              <a:t>Contructor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3"/>
          </p:nvPr>
        </p:nvSpPr>
        <p:spPr>
          <a:xfrm>
            <a:off x="588975" y="1480100"/>
            <a:ext cx="11020927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public class </a:t>
            </a:r>
            <a:r>
              <a:rPr lang="en-US" sz="1800" b="1" dirty="0" err="1">
                <a:latin typeface="+mj-lt"/>
                <a:cs typeface="Khmer OS Battambang" panose="02000500000000020004" pitchFamily="2" charset="0"/>
              </a:rPr>
              <a:t>ArrayListTest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800" b="1" dirty="0" smtClean="0">
                <a:latin typeface="+mj-lt"/>
                <a:cs typeface="Khmer OS Battambang" panose="02000500000000020004" pitchFamily="2" charset="0"/>
              </a:rPr>
              <a:t>   public 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static void main(String[] </a:t>
            </a:r>
            <a:r>
              <a:rPr lang="en-US" sz="1800" b="1" dirty="0" err="1">
                <a:latin typeface="+mj-lt"/>
                <a:cs typeface="Khmer OS Battambang" panose="02000500000000020004" pitchFamily="2" charset="0"/>
              </a:rPr>
              <a:t>args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) {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ArrayList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 = 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new </a:t>
            </a:r>
            <a:r>
              <a:rPr lang="en-US" sz="1800" b="1" dirty="0" err="1">
                <a:latin typeface="+mj-lt"/>
                <a:cs typeface="Khmer OS Battambang" panose="02000500000000020004" pitchFamily="2" charset="0"/>
              </a:rPr>
              <a:t>ArrayList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(); //  Empty constructor 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firstContructor.add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(12);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firstContructor.add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("Nice to meet u");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firstContructor.add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(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true);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firstContructor.add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(12.12132);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firstContructor.add</a:t>
            </a:r>
            <a:r>
              <a:rPr lang="en-US" sz="1800" dirty="0">
                <a:latin typeface="+mj-lt"/>
                <a:cs typeface="Khmer OS Battambang" panose="02000500000000020004" pitchFamily="2" charset="0"/>
              </a:rPr>
              <a:t>(</a:t>
            </a:r>
            <a:r>
              <a:rPr lang="en-US" sz="1800" b="1" dirty="0">
                <a:latin typeface="+mj-lt"/>
                <a:cs typeface="Khmer OS Battambang" panose="02000500000000020004" pitchFamily="2" charset="0"/>
              </a:rPr>
              <a:t>null);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System.</a:t>
            </a:r>
            <a:r>
              <a:rPr lang="en-US" sz="1800" b="1" i="1" dirty="0" err="1">
                <a:latin typeface="+mj-lt"/>
                <a:cs typeface="Khmer OS Battambang" panose="02000500000000020004" pitchFamily="2" charset="0"/>
              </a:rPr>
              <a:t>out.println</a:t>
            </a:r>
            <a:r>
              <a:rPr lang="en-US" sz="1800" b="1" i="1" dirty="0">
                <a:latin typeface="+mj-lt"/>
                <a:cs typeface="Khmer OS Battambang" panose="02000500000000020004" pitchFamily="2" charset="0"/>
              </a:rPr>
              <a:t>(</a:t>
            </a:r>
            <a:r>
              <a:rPr lang="en-US" sz="1800" b="1" i="1" dirty="0" err="1">
                <a:latin typeface="+mj-lt"/>
                <a:cs typeface="Khmer OS Battambang" panose="02000500000000020004" pitchFamily="2" charset="0"/>
              </a:rPr>
              <a:t>firstContructor</a:t>
            </a:r>
            <a:r>
              <a:rPr lang="en-US" sz="1800" b="1" i="1" dirty="0">
                <a:latin typeface="+mj-lt"/>
                <a:cs typeface="Khmer OS Battambang" panose="02000500000000020004" pitchFamily="2" charset="0"/>
              </a:rPr>
              <a:t>);</a:t>
            </a:r>
          </a:p>
          <a:p>
            <a:pPr marL="720090" lvl="3" indent="0">
              <a:buNone/>
            </a:pPr>
            <a:r>
              <a:rPr lang="en-US" sz="1800" dirty="0" err="1">
                <a:latin typeface="+mj-lt"/>
                <a:cs typeface="Khmer OS Battambang" panose="02000500000000020004" pitchFamily="2" charset="0"/>
              </a:rPr>
              <a:t>System.</a:t>
            </a:r>
            <a:r>
              <a:rPr lang="en-US" sz="1800" b="1" i="1" dirty="0" err="1">
                <a:latin typeface="+mj-lt"/>
                <a:cs typeface="Khmer OS Battambang" panose="02000500000000020004" pitchFamily="2" charset="0"/>
              </a:rPr>
              <a:t>out.println</a:t>
            </a:r>
            <a:r>
              <a:rPr lang="en-US" sz="1800" b="1" i="1" dirty="0">
                <a:latin typeface="+mj-lt"/>
                <a:cs typeface="Khmer OS Battambang" panose="02000500000000020004" pitchFamily="2" charset="0"/>
              </a:rPr>
              <a:t>(</a:t>
            </a:r>
            <a:r>
              <a:rPr lang="en-US" sz="1800" b="1" i="1" dirty="0" err="1">
                <a:latin typeface="+mj-lt"/>
                <a:cs typeface="Khmer OS Battambang" panose="02000500000000020004" pitchFamily="2" charset="0"/>
              </a:rPr>
              <a:t>firstContructor.size</a:t>
            </a:r>
            <a:r>
              <a:rPr lang="en-US" sz="1800" b="1" i="1" dirty="0" smtClean="0">
                <a:latin typeface="+mj-lt"/>
                <a:cs typeface="Khmer OS Battambang" panose="02000500000000020004" pitchFamily="2" charset="0"/>
              </a:rPr>
              <a:t>());</a:t>
            </a:r>
            <a:endParaRPr lang="km-KH" sz="1800" b="1" i="1" dirty="0">
              <a:latin typeface="+mj-lt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1800" b="1" i="1" dirty="0" smtClean="0">
                <a:latin typeface="+mj-lt"/>
                <a:cs typeface="Khmer OS Battambang" panose="02000500000000020004" pitchFamily="2" charset="0"/>
              </a:rPr>
              <a:t>}</a:t>
            </a:r>
          </a:p>
          <a:p>
            <a:pPr marL="720090" lvl="3" indent="0">
              <a:buNone/>
            </a:pPr>
            <a:r>
              <a:rPr lang="en-US" sz="1800" b="1" i="1" dirty="0">
                <a:latin typeface="+mj-lt"/>
                <a:cs typeface="Khmer OS Battambang" panose="02000500000000020004" pitchFamily="2" charset="0"/>
              </a:rPr>
              <a:t>}</a:t>
            </a:r>
          </a:p>
          <a:p>
            <a:r>
              <a:rPr lang="km-KH" sz="1800" u="sng" dirty="0" smtClean="0">
                <a:latin typeface="+mj-lt"/>
                <a:cs typeface="Khmer OS Battambang" panose="02000500000000020004" pitchFamily="2" charset="0"/>
              </a:rPr>
              <a:t>សំគាល់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: Add </a:t>
            </a:r>
            <a:r>
              <a:rPr lang="km-KH" sz="1800" dirty="0" smtClean="0">
                <a:latin typeface="+mj-lt"/>
                <a:cs typeface="Khmer OS Battambang" panose="02000500000000020004" pitchFamily="2" charset="0"/>
              </a:rPr>
              <a:t>ជា</a:t>
            </a:r>
            <a:r>
              <a:rPr lang="en-US" sz="1800" dirty="0" smtClean="0">
                <a:latin typeface="+mj-lt"/>
                <a:cs typeface="Khmer OS Battambang" panose="02000500000000020004" pitchFamily="2" charset="0"/>
              </a:rPr>
              <a:t> Object. </a:t>
            </a:r>
            <a:endParaRPr lang="km-KH" sz="1800" dirty="0">
              <a:latin typeface="+mj-lt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71" y="2899448"/>
            <a:ext cx="558242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2639</Words>
  <Application>Microsoft Office PowerPoint</Application>
  <PresentationFormat>Widescreen</PresentationFormat>
  <Paragraphs>422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Collection in Java </vt:lpstr>
      <vt:lpstr> 1. Vector </vt:lpstr>
      <vt:lpstr> 1. Vector </vt:lpstr>
      <vt:lpstr> 1. Vector </vt:lpstr>
      <vt:lpstr>2. ArrayList</vt:lpstr>
      <vt:lpstr>2. ArrayList      (Empty Contructor)</vt:lpstr>
      <vt:lpstr>PowerPoint Presentation</vt:lpstr>
      <vt:lpstr>2. ArrayList      (ArrayList() )</vt:lpstr>
      <vt:lpstr>2. ArrayList</vt:lpstr>
      <vt:lpstr>3. LinkedList</vt:lpstr>
      <vt:lpstr>3. LinkedList</vt:lpstr>
      <vt:lpstr>3. LinkedList</vt:lpstr>
      <vt:lpstr>Set</vt:lpstr>
      <vt:lpstr>4. HashSet</vt:lpstr>
      <vt:lpstr>4. HashSet</vt:lpstr>
      <vt:lpstr>4. HashSet</vt:lpstr>
      <vt:lpstr>4. HashSet</vt:lpstr>
      <vt:lpstr>4. HashSet</vt:lpstr>
      <vt:lpstr>5. TreeSet</vt:lpstr>
      <vt:lpstr>5. TreeSet</vt:lpstr>
      <vt:lpstr>5. TreeSet</vt:lpstr>
      <vt:lpstr>5. TreeSet</vt:lpstr>
      <vt:lpstr>Map</vt:lpstr>
      <vt:lpstr>6. TreeMap</vt:lpstr>
      <vt:lpstr>6. TreeMap</vt:lpstr>
      <vt:lpstr>6. TreeMap</vt:lpstr>
      <vt:lpstr>7. HashTable</vt:lpstr>
      <vt:lpstr>7. HashTable</vt:lpstr>
      <vt:lpstr>When to use List, Map, Set?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