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2" r:id="rId3"/>
  </p:sldMasterIdLst>
  <p:notesMasterIdLst>
    <p:notesMasterId r:id="rId25"/>
  </p:notesMasterIdLst>
  <p:handoutMasterIdLst>
    <p:handoutMasterId r:id="rId26"/>
  </p:handoutMasterIdLst>
  <p:sldIdLst>
    <p:sldId id="503" r:id="rId4"/>
    <p:sldId id="505" r:id="rId5"/>
    <p:sldId id="514" r:id="rId6"/>
    <p:sldId id="506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9" r:id="rId21"/>
    <p:sldId id="528" r:id="rId22"/>
    <p:sldId id="439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9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241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5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44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34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6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2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5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03-May-16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68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/java_vector_class.htm" TargetMode="External"/><Relationship Id="rId3" Type="http://schemas.openxmlformats.org/officeDocument/2006/relationships/hyperlink" Target="http://www.tutorialspoint.com/java/java_treeset_class.htm" TargetMode="External"/><Relationship Id="rId7" Type="http://schemas.openxmlformats.org/officeDocument/2006/relationships/hyperlink" Target="http://www.tutorialspoint.com/java/java_set_interface.htm" TargetMode="External"/><Relationship Id="rId12" Type="http://schemas.openxmlformats.org/officeDocument/2006/relationships/hyperlink" Target="http://www.tutorialspoint.com/java/java_treemap_class.htm" TargetMode="External"/><Relationship Id="rId2" Type="http://schemas.openxmlformats.org/officeDocument/2006/relationships/hyperlink" Target="http://www.tutorialspoint.com/java/java_hashset_clas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hashtable_class.html" TargetMode="External"/><Relationship Id="rId11" Type="http://schemas.openxmlformats.org/officeDocument/2006/relationships/hyperlink" Target="http://www.tutorialspoint.com/java/java_arraylist_class.htm" TargetMode="External"/><Relationship Id="rId5" Type="http://schemas.openxmlformats.org/officeDocument/2006/relationships/hyperlink" Target="http://beginnersbook.com/2013/12/linkedlist-in-java-with-example/" TargetMode="External"/><Relationship Id="rId10" Type="http://schemas.openxmlformats.org/officeDocument/2006/relationships/hyperlink" Target="http://www.tutorialspoint.com/java/java_linkedlist_class.htm" TargetMode="External"/><Relationship Id="rId4" Type="http://schemas.openxmlformats.org/officeDocument/2006/relationships/hyperlink" Target="http://beginnersbook.com/2013/12/treemap-in-java-with-example/" TargetMode="External"/><Relationship Id="rId9" Type="http://schemas.openxmlformats.org/officeDocument/2006/relationships/hyperlink" Target="http://www.tutorialspoint.com/java/java_map_interface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Methods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add(Object o): add the specified element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 clear():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លុបធាតុទាំងអស់ចេញ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clone()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contain(Object o)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is Empty()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 iterator()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remove(Object o):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លុបធាតុណាមួយ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size()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ផ្តល់នូវចំនួនធាតុដែលមាន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674" t="12826" r="42935" b="54478"/>
          <a:stretch/>
        </p:blipFill>
        <p:spPr>
          <a:xfrm>
            <a:off x="2809263" y="1735442"/>
            <a:ext cx="6616921" cy="41744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2090" y="6318838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Result: [A, B, C, D, E, F]</a:t>
            </a:r>
          </a:p>
        </p:txBody>
      </p:sp>
    </p:spTree>
    <p:extLst>
      <p:ext uri="{BB962C8B-B14F-4D97-AF65-F5344CB8AC3E}">
        <p14:creationId xmlns:p14="http://schemas.microsoft.com/office/powerpoint/2010/main" val="15793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361040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2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2.1.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គឺប្រើសំរាប់បង្កើត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Tree Structure (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រឺហៅថា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red-black tree)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សំរាប់ផ្ទុកធាតុដែលមិនមានស្ទួនគ្នាឡើយ។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2.2.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តំរៀបធាតុតាមលំដាប់លំដោយ និង ផ្អែកទៅតាមតំលៃរបស់វា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យកធាតុចេញមកវិញលឿន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អាចរក្សាទុកពត៌មានច្រើន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Methods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first(): return the first (lowest) element currently in the sorted set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last(): return the last (highest) element currently in the sorted set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2.4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500" t="26043" r="43152" b="54304"/>
          <a:stretch/>
        </p:blipFill>
        <p:spPr>
          <a:xfrm>
            <a:off x="2464904" y="3458816"/>
            <a:ext cx="5699607" cy="2385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08856" y="6014038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Result: [A, B, C, D, E, F]</a:t>
            </a:r>
          </a:p>
        </p:txBody>
      </p:sp>
    </p:spTree>
    <p:extLst>
      <p:ext uri="{BB962C8B-B14F-4D97-AF65-F5344CB8AC3E}">
        <p14:creationId xmlns:p14="http://schemas.microsoft.com/office/powerpoint/2010/main" val="14882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340504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The </a:t>
            </a:r>
            <a:r>
              <a:rPr lang="en-US" sz="2200" b="1" dirty="0" err="1">
                <a:latin typeface="Khmer OS Battambang" pitchFamily="2" charset="0"/>
                <a:cs typeface="Khmer OS Battambang" pitchFamily="2" charset="0"/>
              </a:rPr>
              <a:t>java.util.Map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មួយដែលធ្វើការ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mapping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រវាង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 key and a value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The map interface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មិនមែនជា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subtype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collection interface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ទេ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ហេតុដូចនេះហើយទើបវាមានសកម្មភាពខុសគ្នាបន្តិចពី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collection types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ផ្សេងៗ។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8" y="3084394"/>
            <a:ext cx="9075761" cy="3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340504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 err="1" smtClean="0"/>
              <a:t>TreeMap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1.1.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Tree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Map class implements the map interface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ដោយការប្រើប្រាស់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a tree. A Tree Map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​ផ្តល់អោយនូវការ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storing key/value pair in store order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ហើយវាមានភាពលឿនក្នុងការទាញយកមកវិ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ញ។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1.2.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ណះ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មិនអាចមានតម្លៃ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ស្ទួនបានទេ​​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វាមិនអាចផ្ទុកតម្លៃ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Null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Key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បានទេ​ តែវាផ្ទុកតម្លៃ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Null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បានសំរាប់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Value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វាតំរៀបធាតុបានយ៉ាងល្អតាមលំដាប់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លំដោយ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340504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 err="1" smtClean="0"/>
              <a:t>TreeMap</a:t>
            </a:r>
            <a:r>
              <a:rPr lang="en-US" sz="2400" dirty="0" smtClean="0"/>
              <a:t>(cont.)</a:t>
            </a:r>
          </a:p>
          <a:p>
            <a:pPr marL="0" indent="0">
              <a:buNone/>
            </a:pPr>
            <a:r>
              <a:rPr lang="en-US" sz="2400" dirty="0" smtClean="0"/>
              <a:t>1.3. </a:t>
            </a:r>
            <a:r>
              <a:rPr lang="km-KH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km-KH" sz="20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8" y="1599576"/>
            <a:ext cx="8024884" cy="4413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514" y="3838531"/>
            <a:ext cx="3048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key is: 1 &amp; Value is: Data1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key is: 2 &amp; Value is: null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key is: 4 &amp; Value is: Data4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key is: 23 &amp; Value is: Data2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key is: 70 &amp; Value is: Data3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816" y="2993434"/>
            <a:ext cx="110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6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340504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HashTable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1.1.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stores key/value pairs in a hash table. When using a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 you specify an object that is used as a key, and the value that you want linked to that key.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***The key is then hashed, and the resulting hash code is used as the index at which the value is stored within the table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340504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HashTable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2"/>
          <a:stretch/>
        </p:blipFill>
        <p:spPr>
          <a:xfrm>
            <a:off x="2506481" y="1466193"/>
            <a:ext cx="8545146" cy="52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III. 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340504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HashTable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2.2. </a:t>
            </a:r>
            <a:r>
              <a:rPr lang="km-KH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km-KH" sz="20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6" y="1599576"/>
            <a:ext cx="9322046" cy="4393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33691" y="6268897"/>
            <a:ext cx="7061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Result :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{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4=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jonhiga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3=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durga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 2=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snowan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 1=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thyreach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3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Shape 206"/>
          <p:cNvSpPr txBox="1"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66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2"/>
              </a:rPr>
              <a:t>http://www.tutorialspoint.com/java/java_hashset_class.htm</a:t>
            </a:r>
            <a:endParaRPr lang="en-US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www.tutorialspoint.com/java/java_treeset_class.htm</a:t>
            </a:r>
            <a:endParaRPr lang="en-US" dirty="0" smtClean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hlinkClick r:id="rId4"/>
              </a:rPr>
              <a:t>http://beginnersbook.com/2013/12/treemap-in-java-with-example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hlinkClick r:id="rId5"/>
              </a:rPr>
              <a:t>http://beginnersbook.com/2013/12/linkedlist-in-java-with-example/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6"/>
              </a:rPr>
              <a:t>http://www.tutorialspoint.com/java/java_hashtable_class.html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7"/>
              </a:rPr>
              <a:t>http://www.tutorialspoint.com/java/java_set_interface.htm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8"/>
              </a:rPr>
              <a:t>http://www.tutorialspoint.com/java/java_vector_class.htm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9"/>
              </a:rPr>
              <a:t>http://www.tutorialspoint.com/java/java_map_interface.htm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10"/>
              </a:rPr>
              <a:t>http://www.tutorialspoint.com/java/java_linkedlist_class.htm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11"/>
              </a:rPr>
              <a:t>http://www.tutorialspoint.com/java/java_arraylist_class.htm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12"/>
              </a:rPr>
              <a:t>http://www.tutorialspoint.com/java/java_treemap_class.htm</a:t>
            </a:r>
            <a:endParaRPr lang="en-US" dirty="0" smtClean="0"/>
          </a:p>
          <a:p>
            <a:pPr marL="0" marR="0" lvl="0" indent="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None/>
            </a:pPr>
            <a:endParaRPr sz="1650" b="0" i="0" u="none" strike="noStrike" cap="none" dirty="0" smtClean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 marL="0" marR="0" lvl="0" indent="0" algn="l" rtl="0">
              <a:spcBef>
                <a:spcPts val="165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63412" y="1597963"/>
            <a:ext cx="2930433" cy="329625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47662" y="46960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600336" y="1597963"/>
            <a:ext cx="2477911" cy="3296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romanUcPeriod" startAt="2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8412481" y="1597963"/>
            <a:ext cx="2477911" cy="3296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romanUcPeriod" startAt="3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4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Vector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មួយដែលធ្វើការក្ដោប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list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ហើយវាមានលក្ខណៈជា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synchronized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ចំពោះ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size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របស់វា ធ្វើការ រីក ឬ រួមពេល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program execute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ត្រូវបានគេប្រើប្រាស់នៅពេលដែលគេមិនដឹង នូវទំហំរបស់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ព្រោះវាអាចធ្វើការ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ផ្លាស់ប្តូរបានក្នុងពេលប្រើប្រាស់។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1800" dirty="0" smtClean="0"/>
          </a:p>
          <a:p>
            <a:pPr marL="240030" lvl="1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5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មួយដែលមានលក្ខណៈ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dynamic arrays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ដែលអាចធ្វើការពង្រីក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ពង្រួមប្រវែងបាន។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is not synchronized.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ដែលគេប្រើសំខាន់មាន ២ 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 and set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index)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index, Object element)</a:t>
            </a:r>
          </a:p>
          <a:p>
            <a:pPr marL="0" indent="0">
              <a:buNone/>
            </a:pPr>
            <a:endParaRPr lang="en-US" sz="1800" dirty="0" smtClean="0"/>
          </a:p>
          <a:p>
            <a:pPr marL="240030" lvl="1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6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(cont.)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 or remove element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index, Object element)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remove(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Other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in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clear();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240030" lvl="1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7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doubly linked list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store the elements.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អាចផ្ទុក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duplicate elements.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reference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ទៅកាន់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 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ផ្សេងទៀតនៅ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មានតែ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reference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ទៅកាន់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 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បន្ថែមចុងក្រោយ</a:t>
            </a: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240030" lvl="1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5495" y="2950846"/>
            <a:ext cx="532524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algn="just"/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TestCollection7{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LinkedList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&lt;String&gt; al=</a:t>
            </a:r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LinkedList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&lt;String&gt;();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“Dara"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</a:t>
            </a:r>
            <a:r>
              <a:rPr lang="en-US" sz="1500" dirty="0" err="1" smtClean="0">
                <a:solidFill>
                  <a:srgbClr val="0000FF"/>
                </a:solidFill>
                <a:latin typeface="Verdana" panose="020B0604030504040204" pitchFamily="34" charset="0"/>
              </a:rPr>
              <a:t>Raksmey</a:t>
            </a:r>
            <a:r>
              <a:rPr lang="en-US" sz="15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</a:t>
            </a:r>
            <a:r>
              <a:rPr lang="en-US" sz="1500" dirty="0" err="1" smtClean="0">
                <a:solidFill>
                  <a:srgbClr val="0000FF"/>
                </a:solidFill>
                <a:latin typeface="Verdana" panose="020B0604030504040204" pitchFamily="34" charset="0"/>
              </a:rPr>
              <a:t>Sok</a:t>
            </a:r>
            <a:r>
              <a:rPr lang="en-US" sz="15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“David"</a:t>
            </a:r>
            <a:r>
              <a:rPr lang="en-US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Iterator&lt;String&gt;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al.iterator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500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228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8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vs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240030" lvl="1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40624"/>
              </p:ext>
            </p:extLst>
          </p:nvPr>
        </p:nvGraphicFramePr>
        <p:xfrm>
          <a:off x="645224" y="2252746"/>
          <a:ext cx="11081658" cy="32549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40829"/>
                <a:gridCol w="5540829"/>
              </a:tblGrid>
              <a:tr h="507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</a:tr>
              <a:tr h="45932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1)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ប្រើប្រាស់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 dynamic array 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ដើម្បី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store the elements.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ប្រើប្រាស់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 doubly linked list 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ដើម្បី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store the elements.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</a:tr>
              <a:tr h="79683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2)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Manipulation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ជាមួយ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គឺ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 slow 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ព្រោះវាប្រើប្រាស់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array</a:t>
                      </a:r>
                      <a:r>
                        <a:rPr lang="km-KH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ខាងក្នុង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ប្រសិនបើធាតុណាមួយត្រូវ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remove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ចេញពី</a:t>
                      </a:r>
                      <a:r>
                        <a:rPr lang="en-US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array,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គ្រប់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bits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ត្រូវរំកិល</a:t>
                      </a:r>
                      <a:r>
                        <a:rPr lang="km-KH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memory.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Manipulation</a:t>
                      </a:r>
                      <a:r>
                        <a:rPr lang="en-US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ជាមួយ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is faster 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ជាង</a:t>
                      </a:r>
                      <a:r>
                        <a:rPr lang="km-KH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ព្រោះវាប្រើប្រាស់</a:t>
                      </a:r>
                      <a:r>
                        <a:rPr lang="en-US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doubly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ដូចច្នេះគ្មានការរំកិល</a:t>
                      </a:r>
                      <a:r>
                        <a:rPr lang="en-US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bit </a:t>
                      </a:r>
                      <a:r>
                        <a:rPr lang="km-KH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memory.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</a:tr>
              <a:tr h="61395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3)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class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ដើតួរជា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 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ព្រោះវា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implements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 only.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class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ដើរតួរជា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and queue 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ព្រោះវា</a:t>
                      </a:r>
                      <a:r>
                        <a:rPr lang="km-KH" sz="1400" baseline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implements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 and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Deque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interfaces.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</a:tr>
              <a:tr h="49755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4) </a:t>
                      </a: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ល្អសំរាប់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storing and accessing data.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LinkedList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ល្អសំរាប់</a:t>
                      </a:r>
                      <a:r>
                        <a:rPr lang="en-US" sz="140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manipulating data.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341978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2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1..1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គឺប្រើសំរាប់បង្កើត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hash table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សំរាប់ផ្ទុកធាតុដែលអត់ស្ទួនគ្នាឡើយ។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en-AU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ផ្ទុកពត៌មានប្រើបច្ចេកទេស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Hashing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Hashing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សំរាប់កំនត់តំលៃអត់ស្ទួនគ្នា​ ដែលហៅថា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code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code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គឺដូច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ទាញធាតុបានលឿន ប៉ុន្តែអត់ធានារៀបតាមលំដាប់លំដោយ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2119635"/>
            <a:ext cx="1924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Office PowerPoint</Application>
  <PresentationFormat>Widescreen</PresentationFormat>
  <Paragraphs>226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Battambang</vt:lpstr>
      <vt:lpstr>Microsoft YaHei UI</vt:lpstr>
      <vt:lpstr>Arial</vt:lpstr>
      <vt:lpstr>Calibri</vt:lpstr>
      <vt:lpstr>Courier New</vt:lpstr>
      <vt:lpstr>DaunPenh</vt:lpstr>
      <vt:lpstr>Khmer OS Battambang</vt:lpstr>
      <vt:lpstr>Khmer OS Muol Light</vt:lpstr>
      <vt:lpstr>Verdana</vt:lpstr>
      <vt:lpstr>Wingdings</vt:lpstr>
      <vt:lpstr>TS102922647</vt:lpstr>
      <vt:lpstr>1_TS102922647</vt:lpstr>
      <vt:lpstr>PowerPoint Presentation</vt:lpstr>
      <vt:lpstr>ថ្នាក់ សៀមរាប</vt:lpstr>
      <vt:lpstr>មាតិកា</vt:lpstr>
      <vt:lpstr> I. List </vt:lpstr>
      <vt:lpstr> I. List </vt:lpstr>
      <vt:lpstr> I. List </vt:lpstr>
      <vt:lpstr> I. List </vt:lpstr>
      <vt:lpstr> I. List </vt:lpstr>
      <vt:lpstr> II.Set </vt:lpstr>
      <vt:lpstr> II. Set (cont.) </vt:lpstr>
      <vt:lpstr> II. Set (cont.) </vt:lpstr>
      <vt:lpstr> II. Set (cont.) </vt:lpstr>
      <vt:lpstr> II. Set (cont.) </vt:lpstr>
      <vt:lpstr> III. Map </vt:lpstr>
      <vt:lpstr> III. Map(cont.) </vt:lpstr>
      <vt:lpstr> III. Map(cont.) </vt:lpstr>
      <vt:lpstr> III. Map(cont.) </vt:lpstr>
      <vt:lpstr> III. Map(cont.) </vt:lpstr>
      <vt:lpstr> III. Map(cont.) 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