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3" r:id="rId3"/>
    <p:sldId id="505" r:id="rId4"/>
    <p:sldId id="426" r:id="rId5"/>
    <p:sldId id="506" r:id="rId6"/>
    <p:sldId id="512" r:id="rId7"/>
    <p:sldId id="513" r:id="rId8"/>
    <p:sldId id="514" r:id="rId9"/>
    <p:sldId id="515" r:id="rId10"/>
    <p:sldId id="516" r:id="rId11"/>
    <p:sldId id="517" r:id="rId12"/>
    <p:sldId id="507" r:id="rId13"/>
    <p:sldId id="508" r:id="rId14"/>
    <p:sldId id="509" r:id="rId15"/>
    <p:sldId id="510" r:id="rId16"/>
    <p:sldId id="511" r:id="rId17"/>
    <p:sldId id="518" r:id="rId18"/>
    <p:sldId id="520" r:id="rId19"/>
    <p:sldId id="519" r:id="rId20"/>
    <p:sldId id="439" r:id="rId21"/>
    <p:sldId id="4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42" autoAdjust="0"/>
  </p:normalViewPr>
  <p:slideViewPr>
    <p:cSldViewPr snapToGrid="0">
      <p:cViewPr varScale="1">
        <p:scale>
          <a:sx n="84" d="100"/>
          <a:sy n="84" d="100"/>
        </p:scale>
        <p:origin x="67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10-May-16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10-May-16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8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801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>
                <a:solidFill>
                  <a:srgbClr val="000000"/>
                </a:solidFill>
                <a:latin typeface="Arial"/>
              </a:rPr>
              <a:pPr/>
              <a:t>9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10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1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10-May-16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10-May-16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10-May-16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10-May-16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10-May-16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10-May-16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10-May-16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10-May-16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10-May-16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er-process_communication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YBrtzOvfqo" TargetMode="External"/><Relationship Id="rId3" Type="http://schemas.openxmlformats.org/officeDocument/2006/relationships/hyperlink" Target="https://ksearch.wordpress.com/2010/09/12/program-vs-process-vs-thread/" TargetMode="External"/><Relationship Id="rId7" Type="http://schemas.openxmlformats.org/officeDocument/2006/relationships/hyperlink" Target="http://www.tutorialspoint.com/java/java_multithreading.htm" TargetMode="External"/><Relationship Id="rId2" Type="http://schemas.openxmlformats.org/officeDocument/2006/relationships/hyperlink" Target="https://docs.oracle.com/javase/tutorial/essential/concurrency/runthread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creating-thread" TargetMode="External"/><Relationship Id="rId5" Type="http://schemas.openxmlformats.org/officeDocument/2006/relationships/hyperlink" Target="http://beginnersbook.com/2013/03/multithreading-in-java/" TargetMode="External"/><Relationship Id="rId4" Type="http://schemas.openxmlformats.org/officeDocument/2006/relationships/hyperlink" Target="http://www.softprayog.in/programming/program-process-threads" TargetMode="External"/><Relationship Id="rId9" Type="http://schemas.openxmlformats.org/officeDocument/2006/relationships/hyperlink" Target="http://java9s.com/core-java/thread-safety-and-code-synchronization-in-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3036967"/>
              </p:ext>
            </p:extLst>
          </p:nvPr>
        </p:nvGraphicFramePr>
        <p:xfrm>
          <a:off x="609600" y="2053570"/>
          <a:ext cx="10972800" cy="485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36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  <a:cs typeface="Khmer OS Battambang" panose="02000500000000020004" pitchFamily="2" charset="0"/>
                        </a:rPr>
                        <a:t>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  <a:cs typeface="Khmer OS Battambang" panose="02000500000000020004" pitchFamily="2" charset="0"/>
                        </a:rPr>
                        <a:t>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68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program in execution is often referred as process.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thread is a subset(part) of the process.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3101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process consists of multiple threads.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thread is a smallest part of the process that can execute concurrently with other parts(threads) of the process.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68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process is sometime referred as task.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thread is often referred as lightweight process.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3101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process has its own address space.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thread uses the process’s address space and share it with the other threads of that process.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10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process can communicate with other process by using </a:t>
                      </a:r>
                      <a:r>
                        <a:rPr lang="en-US" sz="16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inter-process communication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thread can communicate with other thread (of the same process) directly by using methods like wait(), notify(),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101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threads are easily created.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However the creation of new processes require duplication of the parent process.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3101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Threads have control over the other threads of the same process.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process does not have control over the sibling process, it has control over its child processes only.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thread concept(Continued)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1591905"/>
            <a:ext cx="516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VS Thread</a:t>
            </a:r>
          </a:p>
        </p:txBody>
      </p:sp>
    </p:spTree>
    <p:extLst>
      <p:ext uri="{BB962C8B-B14F-4D97-AF65-F5344CB8AC3E}">
        <p14:creationId xmlns:p14="http://schemas.microsoft.com/office/powerpoint/2010/main" val="26239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វិធីសាស្រ្តក្នុងការបង្កើត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km-KH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ប្រើប្រាស់ </a:t>
            </a: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Runnable Interface 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បង្កើតនូវ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ជាប្រភេទ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Runnable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ហើយបញ្ជូនទៅអោយ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constructor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2" y="2839795"/>
            <a:ext cx="6553724" cy="3552183"/>
          </a:xfrm>
          <a:prstGeom prst="rect">
            <a:avLst/>
          </a:prstGeom>
          <a:ln>
            <a:solidFill>
              <a:srgbClr val="003399"/>
            </a:solidFill>
          </a:ln>
        </p:spPr>
      </p:pic>
    </p:spTree>
    <p:extLst>
      <p:ext uri="{BB962C8B-B14F-4D97-AF65-F5344CB8AC3E}">
        <p14:creationId xmlns:p14="http://schemas.microsoft.com/office/powerpoint/2010/main" val="209212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វិធីសាស្រ្តក្នុងការបង្កើត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km-KH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ប្រើប្រាស់ </a:t>
            </a: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Subclass </a:t>
            </a:r>
            <a:r>
              <a:rPr lang="km-KH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Thread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បង្កើតនូវ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subclass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ដើម្បីបង្កើត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Process</a:t>
            </a: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00751"/>
            <a:ext cx="6043448" cy="3493699"/>
          </a:xfrm>
          <a:prstGeom prst="rect">
            <a:avLst/>
          </a:prstGeom>
          <a:ln>
            <a:solidFill>
              <a:srgbClr val="003399"/>
            </a:solidFill>
          </a:ln>
        </p:spPr>
      </p:pic>
    </p:spTree>
    <p:extLst>
      <p:ext uri="{BB962C8B-B14F-4D97-AF65-F5344CB8AC3E}">
        <p14:creationId xmlns:p14="http://schemas.microsoft.com/office/powerpoint/2010/main" val="6143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3.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Commonly used Methods in Thread</a:t>
            </a:r>
            <a:b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280807" cy="887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>
                <a:latin typeface="+mj-lt"/>
                <a:cs typeface="Khmer OS Battambang" panose="02000500000000020004" pitchFamily="2" charset="0"/>
                <a:sym typeface="Wingdings" panose="05000000000000000000" pitchFamily="2" charset="2"/>
              </a:rPr>
              <a:t></a:t>
            </a:r>
            <a:r>
              <a:rPr lang="km-KH" sz="2400" b="1" dirty="0">
                <a:latin typeface="+mj-lt"/>
                <a:cs typeface="Khmer OS Battambang" panose="02000500000000020004" pitchFamily="2" charset="0"/>
              </a:rPr>
              <a:t>ខាងក្រោមជា </a:t>
            </a:r>
            <a:r>
              <a:rPr lang="en-US" sz="2400" b="1" dirty="0">
                <a:latin typeface="+mj-lt"/>
                <a:cs typeface="Khmer OS Battambang" panose="02000500000000020004" pitchFamily="2" charset="0"/>
              </a:rPr>
              <a:t>method </a:t>
            </a:r>
            <a:r>
              <a:rPr lang="km-KH" sz="2400" b="1" dirty="0">
                <a:latin typeface="+mj-lt"/>
                <a:cs typeface="Khmer OS Battambang" panose="02000500000000020004" pitchFamily="2" charset="0"/>
              </a:rPr>
              <a:t>សំខាន់ៗដែលប្រើជាមួយ </a:t>
            </a:r>
            <a:r>
              <a:rPr lang="en-US" sz="2400" b="1" dirty="0">
                <a:latin typeface="+mj-lt"/>
                <a:cs typeface="Khmer OS Battambang" panose="02000500000000020004" pitchFamily="2" charset="0"/>
              </a:rPr>
              <a:t>Thread:</a:t>
            </a:r>
            <a:endParaRPr lang="km-KH" sz="2400" dirty="0">
              <a:latin typeface="+mj-lt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+mj-lt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+mj-lt"/>
              </a:rPr>
              <a:pPr/>
              <a:t>13</a:t>
            </a:fld>
            <a:endParaRPr lang="en-US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94264" y="2480735"/>
          <a:ext cx="10883446" cy="39137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7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6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Khmer OS Battambang" panose="02000500000000000000" pitchFamily="2" charset="0"/>
                          <a:cs typeface="Khmer OS Battambang" panose="02000500000000000000" pitchFamily="2" charset="0"/>
                        </a:rPr>
                        <a:t>ឈ្មោះ </a:t>
                      </a:r>
                      <a:r>
                        <a:rPr lang="en-US" sz="2000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Khmer OS Battambang" panose="02000500000000000000" pitchFamily="2" charset="0"/>
                          <a:cs typeface="Khmer OS Battambang" panose="02000500000000000000" pitchFamily="2" charset="0"/>
                        </a:rPr>
                        <a:t>ការប្រើប្រាស់</a:t>
                      </a:r>
                      <a:endParaRPr lang="en-US" sz="2000" dirty="0">
                        <a:latin typeface="Khmer OS Battambang" panose="02000500000000000000" pitchFamily="2" charset="0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សម្រាប់បង្កើតជា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  <a:cs typeface="Khmer OS Battambang" panose="02000500000000000000" pitchFamily="2" charset="0"/>
                        </a:rPr>
                        <a:t>acton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 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សម្រាប់ឲ្យ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thread 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ធ្វើការ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ចាប់ផ្ដើមដំណើរការ 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sleep(</a:t>
                      </a:r>
                      <a:r>
                        <a:rPr lang="en-US" sz="2000" i="1" dirty="0">
                          <a:solidFill>
                            <a:schemeClr val="accent2"/>
                          </a:solidFill>
                        </a:rPr>
                        <a:t>long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>
                          <a:solidFill>
                            <a:schemeClr val="accent1"/>
                          </a:solidFill>
                        </a:rPr>
                        <a:t>miliseconds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Suspend Thread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មិនឲ្យដំណើរការសម្រាប់រយះពេលណាមួយ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join(), join(</a:t>
                      </a:r>
                      <a:r>
                        <a:rPr lang="en-US" sz="2000" i="1" dirty="0">
                          <a:solidFill>
                            <a:schemeClr val="accent2"/>
                          </a:solidFill>
                        </a:rPr>
                        <a:t>long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>
                          <a:solidFill>
                            <a:schemeClr val="accent1"/>
                          </a:solidFill>
                        </a:rPr>
                        <a:t>miliseconds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ចាំ 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thread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ណាមួយបញ្ឈប់ដំណើរការ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 (អាចកំណត់ជា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  <a:cs typeface="Khmer OS Battambang" panose="02000500000000000000" pitchFamily="2" charset="0"/>
                        </a:rPr>
                        <a:t>miliseconds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)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getPriority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Return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 តម្លៃ 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Priority 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របស់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 Thread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setPriority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priority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កំណត់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 Priority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អោយ 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Thread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ធ្វើការ (តម្លៃពី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 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1 - 10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)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3.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Commonly used Methods in Thread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 (ត)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+mj-lt"/>
              </a:rPr>
              <a:pPr/>
              <a:t>14</a:t>
            </a:fld>
            <a:endParaRPr lang="en-US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37514" y="1594471"/>
          <a:ext cx="10883446" cy="52034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7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6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Khmer OS Battambang" panose="02000500000000000000" pitchFamily="2" charset="0"/>
                          <a:cs typeface="Khmer OS Battambang" panose="02000500000000000000" pitchFamily="2" charset="0"/>
                        </a:rPr>
                        <a:t>ឈ្មោះ </a:t>
                      </a:r>
                      <a:r>
                        <a:rPr lang="en-US" sz="2000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Khmer OS Battambang" panose="02000500000000000000" pitchFamily="2" charset="0"/>
                          <a:cs typeface="Khmer OS Battambang" panose="02000500000000000000" pitchFamily="2" charset="0"/>
                        </a:rPr>
                        <a:t>ការប្រើប្រាស់</a:t>
                      </a:r>
                      <a:endParaRPr lang="en-US" sz="2000" dirty="0">
                        <a:latin typeface="Khmer OS Battambang" panose="02000500000000000000" pitchFamily="2" charset="0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getName</a:t>
                      </a:r>
                      <a:r>
                        <a:rPr lang="en-US" sz="2000" dirty="0"/>
                        <a:t>(),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Return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 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ឈ្មោះ 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Thread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setName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>
                          <a:solidFill>
                            <a:schemeClr val="accent2"/>
                          </a:solidFill>
                        </a:rPr>
                        <a:t>String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name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Set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ឈ្មោះឲ្យ 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isAlive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Return True/False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ថា 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Thread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នៅដើររឺអត់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yield()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ផ្អាកដំណើរការ 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Thread </a:t>
                      </a:r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មួយសិនដោយអោយ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 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Thread 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ដ៏ទៃដំណើរការ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dirty="0">
                          <a:latin typeface="+mj-lt"/>
                          <a:cs typeface="Khmer OS Battambang" panose="02000500000000000000" pitchFamily="2" charset="0"/>
                        </a:rPr>
                        <a:t>ជា</a:t>
                      </a:r>
                      <a:r>
                        <a:rPr lang="en-US" sz="2000" dirty="0">
                          <a:latin typeface="+mj-lt"/>
                          <a:cs typeface="Khmer OS Battambang" panose="02000500000000000000" pitchFamily="2" charset="0"/>
                        </a:rPr>
                        <a:t>Synchronized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 Method, 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សម្រាប់ប្រាប់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Thread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មួយអោយចាំ ព្រោះ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Thread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មួយកំពុងធ្វើការ​(</a:t>
                      </a:r>
                      <a:r>
                        <a:rPr lang="en-US" sz="2000" baseline="0" dirty="0">
                          <a:latin typeface="+mj-lt"/>
                          <a:cs typeface="Khmer OS Battambang" panose="02000500000000000000" pitchFamily="2" charset="0"/>
                        </a:rPr>
                        <a:t>Thread-safe working</a:t>
                      </a:r>
                      <a:r>
                        <a:rPr lang="km-KH" sz="2000" baseline="0" dirty="0">
                          <a:latin typeface="+mj-lt"/>
                          <a:cs typeface="Khmer OS Battambang" panose="02000500000000000000" pitchFamily="2" charset="0"/>
                        </a:rPr>
                        <a:t>)</a:t>
                      </a:r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notify()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ជា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Synchronized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 Method, </a:t>
                      </a:r>
                      <a:r>
                        <a:rPr lang="km-KH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សម្រាប់ប្រាប់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 Thread</a:t>
                      </a:r>
                      <a:r>
                        <a:rPr lang="km-KH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បន្ទាប់​(ដែល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wait()</a:t>
                      </a:r>
                      <a:r>
                        <a:rPr lang="km-KH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)​អោយចូលធ្វើការ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91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notifyAll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ជា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Synchronized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 Method, </a:t>
                      </a:r>
                      <a:r>
                        <a:rPr lang="km-KH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សម្រាប់ប្រាប់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 Thread</a:t>
                      </a:r>
                      <a:r>
                        <a:rPr lang="km-KH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ដែល 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wait </a:t>
                      </a:r>
                      <a:r>
                        <a:rPr lang="km-KH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hmer OS Battambang" panose="02000500000000000000" pitchFamily="2" charset="0"/>
                        </a:rPr>
                        <a:t>ទាំងអស់អោយចូលធ្វើការ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Khmer OS Battambang" panose="02000500000000000000" pitchFamily="2" charset="0"/>
                      </a:endParaRPr>
                    </a:p>
                    <a:p>
                      <a:pPr algn="ctr"/>
                      <a:endParaRPr lang="en-US" sz="2000" dirty="0">
                        <a:latin typeface="+mj-lt"/>
                        <a:cs typeface="Khmer OS Battambang" panose="02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6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9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3.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Commonly used Methods in Thread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 (តចប់)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+mj-lt"/>
              </a:rPr>
              <a:pPr/>
              <a:t>15</a:t>
            </a:fld>
            <a:endParaRPr lang="en-US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502" t="19417" r="43840" b="26821"/>
          <a:stretch/>
        </p:blipFill>
        <p:spPr>
          <a:xfrm>
            <a:off x="347662" y="1533378"/>
            <a:ext cx="4659768" cy="4501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394" t="12112" r="33061" b="7235"/>
          <a:stretch/>
        </p:blipFill>
        <p:spPr>
          <a:xfrm>
            <a:off x="5377011" y="1533378"/>
            <a:ext cx="4728686" cy="5013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2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Thread Synchronization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467466"/>
            <a:ext cx="11000302" cy="4819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Synchronization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Capability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access multiple 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ដើម្បីឲ្យដំណើរការមួយចប់ទើបអនុញ្ញាត្ដិឲ្យ</a:t>
            </a:r>
            <a:r>
              <a:rPr lang="en-US" sz="220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មួយទៀតដំណើរការ។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2613660"/>
            <a:ext cx="6324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Thread Synchronization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5" y="1560786"/>
            <a:ext cx="8454500" cy="4723305"/>
          </a:xfrm>
        </p:spPr>
      </p:pic>
    </p:spTree>
    <p:extLst>
      <p:ext uri="{BB962C8B-B14F-4D97-AF65-F5344CB8AC3E}">
        <p14:creationId xmlns:p14="http://schemas.microsoft.com/office/powerpoint/2010/main" val="118236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Thread Synchronization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4797"/>
            <a:ext cx="3486637" cy="2562583"/>
          </a:xfrm>
          <a:ln>
            <a:solidFill>
              <a:srgbClr val="003399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62" y="1714796"/>
            <a:ext cx="3635916" cy="2562583"/>
          </a:xfrm>
          <a:prstGeom prst="rect">
            <a:avLst/>
          </a:prstGeom>
          <a:ln>
            <a:solidFill>
              <a:srgbClr val="003399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02" y="1714795"/>
            <a:ext cx="3515503" cy="2562583"/>
          </a:xfrm>
          <a:prstGeom prst="rect">
            <a:avLst/>
          </a:prstGeom>
          <a:ln>
            <a:solidFill>
              <a:srgbClr val="003399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1" y="4408999"/>
            <a:ext cx="5216626" cy="2192037"/>
          </a:xfrm>
          <a:prstGeom prst="rect">
            <a:avLst/>
          </a:prstGeom>
          <a:ln>
            <a:solidFill>
              <a:srgbClr val="003399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8"/>
          <a:stretch/>
        </p:blipFill>
        <p:spPr>
          <a:xfrm>
            <a:off x="6910299" y="4398489"/>
            <a:ext cx="1903357" cy="2202547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5817647" y="5351026"/>
            <a:ext cx="1092652" cy="29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https://docs.oracle.com/javase/tutorial/essential/concurrency/runthread.html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https://ksearch.wordpress.com/2010/09/12/program-vs-process-vs-thread/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http://www.softprayog.in/programming/program-process-threads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5"/>
              </a:rPr>
              <a:t>http://beginnersbook.com/2013/03/multithreading-in-java/</a:t>
            </a:r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6"/>
              </a:rPr>
              <a:t>http://www.javatpoint.com/creating-thread</a:t>
            </a:r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7"/>
              </a:rPr>
              <a:t>http://www.tutorialspoint.com/java/java_multithreading.htm</a:t>
            </a:r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8"/>
              </a:rPr>
              <a:t>https://www.youtube.com/watch?v=IYBrtzOvfqo</a:t>
            </a:r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cs typeface="Khmer OS Battambang" panose="02000500000000020004" pitchFamily="2" charset="0"/>
                <a:hlinkClick r:id="rId9"/>
              </a:rPr>
              <a:t>http://java9s.com/core-java/thread-safety-and-code-synchronization-in-java</a:t>
            </a:r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18219"/>
            <a:ext cx="9487300" cy="5013391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Thread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0"/>
            <a:r>
              <a:rPr lang="en-US" sz="2400" dirty="0"/>
              <a:t>Program, process, thread concept</a:t>
            </a:r>
          </a:p>
          <a:p>
            <a:pPr lvl="0"/>
            <a:r>
              <a:rPr lang="en-US" sz="2400" dirty="0"/>
              <a:t>Two ways of implementation thread (Thread/Runnable)</a:t>
            </a:r>
          </a:p>
          <a:p>
            <a:pPr lvl="0"/>
            <a:r>
              <a:rPr lang="en-US" sz="2400" dirty="0"/>
              <a:t>Commonly used methods in Thread class (sleep, join, wait, notify, etc.)</a:t>
            </a:r>
          </a:p>
          <a:p>
            <a:r>
              <a:rPr lang="en-US" sz="2400" dirty="0"/>
              <a:t>Synchronization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Objective: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Understands: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0"/>
            <a:r>
              <a:rPr lang="en-US" sz="2400" dirty="0"/>
              <a:t>Program, process, thread concept</a:t>
            </a:r>
          </a:p>
          <a:p>
            <a:pPr lvl="0"/>
            <a:r>
              <a:rPr lang="en-US" sz="2400" dirty="0"/>
              <a:t>How to implement thread (2 ways)</a:t>
            </a:r>
          </a:p>
          <a:p>
            <a:pPr lvl="0"/>
            <a:r>
              <a:rPr lang="en-US" sz="2400" dirty="0"/>
              <a:t>What Synchronization is</a:t>
            </a:r>
          </a:p>
          <a:p>
            <a:pPr lvl="0"/>
            <a:r>
              <a:rPr lang="en-US" sz="2400" dirty="0"/>
              <a:t>How to use synchronization</a:t>
            </a:r>
          </a:p>
          <a:p>
            <a:r>
              <a:rPr lang="en-US" sz="2400" dirty="0"/>
              <a:t>Show some examples of using commonly used methods</a:t>
            </a:r>
            <a:endParaRPr lang="en-US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508695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Program?</a:t>
            </a:r>
            <a:endParaRPr lang="en-US" sz="2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គឺជាបណ្ដុំនៃ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instruction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ដែលពិពណ៍នាអំពីការងារមួយច្បាស់លាស់។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ហើយសម្ដែងចេញឲយើងបានឃើញ នៃដំនើរការរបស់ការងារនោះផងដែរ។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ហើយវាធ្វើការទៅតាមលំដាប់លំដោយនឹង​មាន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ច្បាស់លាស់។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​នៅក្នុង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មួយតែងតែមាន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ជាច្រើននៅខាងក្នុង ។ ហើយ 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ជាច្រើនទៀតនៅខាងក្នុងវាទៀត។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thread concept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7" y="1612232"/>
            <a:ext cx="5748866" cy="4782218"/>
          </a:xfrm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thread concept(Continued)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3078" y="2266681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7" y="2728346"/>
            <a:ext cx="4812405" cy="30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Process?</a:t>
            </a:r>
          </a:p>
          <a:p>
            <a:pPr marL="0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Process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គឺជាដំណើរការរបស់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វាឆ្លើយតប ហើយសម្រេចបាននូវការងារដ៏</a:t>
            </a: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ជាក់លាក់មួយរបស់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Program.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thread concept(Continued)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3400023"/>
            <a:ext cx="7549266" cy="29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thread concept(Continued)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What is thread?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គឺជាការប្រតិបត្តិការងារព្រមគ្នាៗច្រើនក្នុងពេលតែមួយ។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គឺឯករាជ្យ ពីព្រោះ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វាបែងចែក ការងារដាច់ដោយឡែកពីគ្នា។ ហើយដំណើរការរបស់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ច្រើនក្នុងពេលតែមួយ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គឺគេហៅថា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Multithread.</a:t>
            </a:r>
          </a:p>
          <a:p>
            <a:pPr marL="253603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253603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 thread concept(Continued)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 marL="596503" indent="-342900"/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Life cycle of thread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89" y="2379044"/>
            <a:ext cx="8119872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689</Words>
  <Application>Microsoft Office PowerPoint</Application>
  <PresentationFormat>Widescreen</PresentationFormat>
  <Paragraphs>147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Objective:</vt:lpstr>
      <vt:lpstr> 1. Program, process thread concept  </vt:lpstr>
      <vt:lpstr> 1. Program, process thread concept(Continued)  </vt:lpstr>
      <vt:lpstr> 1. Program, process thread concept(Continued)  </vt:lpstr>
      <vt:lpstr> 1. Program, process thread concept(Continued)  </vt:lpstr>
      <vt:lpstr> 1. Program, process thread concept(Continued)  </vt:lpstr>
      <vt:lpstr> 1. Program, process thread concept(Continued)  </vt:lpstr>
      <vt:lpstr>2. វិធីសាស្រ្តក្នុងការបង្កើត Thread</vt:lpstr>
      <vt:lpstr>2. វិធីសាស្រ្តក្នុងការបង្កើត Thread (តចប់)</vt:lpstr>
      <vt:lpstr> 3. Commonly used Methods in Thread </vt:lpstr>
      <vt:lpstr> 3. Commonly used Methods in Thread (ត) </vt:lpstr>
      <vt:lpstr> 3. Commonly used Methods in Thread (តចប់) </vt:lpstr>
      <vt:lpstr>4. Thread Synchronization </vt:lpstr>
      <vt:lpstr>4. Thread Synchronization </vt:lpstr>
      <vt:lpstr>4. Thread Synchronization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2016-05-10T01:00:16Z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