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4"/>
  </p:notesMasterIdLst>
  <p:handoutMasterIdLst>
    <p:handoutMasterId r:id="rId35"/>
  </p:handoutMasterIdLst>
  <p:sldIdLst>
    <p:sldId id="503" r:id="rId3"/>
    <p:sldId id="505" r:id="rId4"/>
    <p:sldId id="526" r:id="rId5"/>
    <p:sldId id="521" r:id="rId6"/>
    <p:sldId id="523" r:id="rId7"/>
    <p:sldId id="524" r:id="rId8"/>
    <p:sldId id="525" r:id="rId9"/>
    <p:sldId id="522" r:id="rId10"/>
    <p:sldId id="527" r:id="rId11"/>
    <p:sldId id="529" r:id="rId12"/>
    <p:sldId id="528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46" r:id="rId30"/>
    <p:sldId id="547" r:id="rId31"/>
    <p:sldId id="519" r:id="rId32"/>
    <p:sldId id="42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6600CC"/>
    <a:srgbClr val="552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636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05/09/2016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05/09/2016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51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35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33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2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4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Synchronization in java is the capability 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control the access of multiple threads to any shared resource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Synchronization is better option where we want to allow only one thread to access the shared resource.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72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synchronization is mainly used to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prevent thread interference.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prevent consistency problem.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77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Mutual Exclusive helps keep threads from interfering with one another while sharing data. This can be done by three ways in java: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synchronized method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synchronized block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static synchronization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62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2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written inside run() method is executed by this newly created thread. Since start() method internally calls run() method its been a doubt among Java programmers that why not directly call the run() method. 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30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2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3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4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3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56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8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05/09/2016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05/09/2016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05/09/2016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05/09/2016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05/09/2016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05/09/2016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05/09/2016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05/09/2016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05/09/2016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java67.blogspot.sg/2012/08/what-is-thread-and-runnable-in-java.html" TargetMode="External"/><Relationship Id="rId2" Type="http://schemas.openxmlformats.org/officeDocument/2006/relationships/hyperlink" Target="http://www.tutorialspoint.com/java/lang/java_lang_thread.ht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javahungry.blogspot.com/2015/05/implements-runnable-vs-extends-thread-in-java-example.html?m=1" TargetMode="External"/><Relationship Id="rId4" Type="http://schemas.openxmlformats.org/officeDocument/2006/relationships/hyperlink" Target="http://javarevisited.blogspot.com/2011/02/how-to-implement-thread-in-java.htl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11362117" cy="76099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Two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ways of implementation thread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(Thread/Runnable)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7661" y="1814286"/>
            <a:ext cx="11362117" cy="4078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m-KH" sz="24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តើអ្វីទៅជា </a:t>
            </a:r>
            <a:r>
              <a:rPr lang="en-US" sz="24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Thread ?</a:t>
            </a:r>
          </a:p>
          <a:p>
            <a:pPr marL="522288" indent="620713">
              <a:lnSpc>
                <a:spcPct val="200000"/>
              </a:lnSpc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Thread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នៅក្នុងភាសា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គឺជា ផ្នែកនៃ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execution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មួយដែលគេប្រើប្រាស់ដើម្បីដំណើរច្រើនកិច្ចការក្នុងពេលតែមួយ(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Multi-threading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)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Java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គឺមានលក្ខណៈជា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multithreaded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extends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ចេញពី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java.lang.Thread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Class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2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11362117" cy="76099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Two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ways of implementation thread (Thread/Runnable)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(​ ត 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7661" y="1756230"/>
            <a:ext cx="11362117" cy="46382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m-KH" sz="24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តើអ្វីទៅជា </a:t>
            </a:r>
            <a:r>
              <a:rPr lang="en-US" sz="24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Runnable?</a:t>
            </a:r>
          </a:p>
          <a:p>
            <a:pPr marL="522288" indent="620713">
              <a:lnSpc>
                <a:spcPct val="200000"/>
              </a:lnSpc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Runnable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វាគឹជា កិច្ចការមួយ នៅក្នុង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ដែលត្រូវបាន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executed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តាមរយៈ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implement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ចេញពី </a:t>
            </a:r>
            <a:r>
              <a:rPr lang="en-US" sz="2200" dirty="0" err="1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java.lang.Runnable</a:t>
            </a:r>
            <a:r>
              <a:rPr lang="en-US" sz="22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ហើយវាក៏ជា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interface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មួយដែលមាន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តែមួយគត់ហៅថា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Run()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 នៅពេលដែល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មួយចាប់ផ្តើមដំណើរការ គឹគេប្រើ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Thread.start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() method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ដែលគេហៅវាថា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run() method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នៃកិច្ចការរបស់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Runnable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ដែលវាបានបោះទៅអោយ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នៅកំឡុងពេលបង្កើត ។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1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Two 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ways of implementation thread (Thread/Runnable)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(​ ត 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7" y="1495424"/>
            <a:ext cx="9938776" cy="51733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344" y="5077778"/>
            <a:ext cx="4566656" cy="178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8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Two 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ways of implementation thread (Thread/Runnable)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(​ 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តចប់ 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715575" y="1811991"/>
            <a:ext cx="11020927" cy="4312251"/>
          </a:xfrm>
        </p:spPr>
        <p:txBody>
          <a:bodyPr/>
          <a:lstStyle/>
          <a:p>
            <a:pPr marL="0" indent="0">
              <a:buNone/>
            </a:pPr>
            <a:r>
              <a:rPr lang="km-KH" sz="18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ភាពផ្សេងគ្នារវាង </a:t>
            </a:r>
            <a:r>
              <a:rPr lang="en-US" sz="18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Thread &amp; Runnable :</a:t>
            </a:r>
          </a:p>
          <a:p>
            <a:pPr marL="0" indent="0">
              <a:buNone/>
            </a:pPr>
            <a:endParaRPr lang="en-US" sz="1800" b="1" dirty="0">
              <a:solidFill>
                <a:srgbClr val="00B0F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07999" y="2220916"/>
          <a:ext cx="11393714" cy="417353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17149">
                  <a:extLst>
                    <a:ext uri="{9D8B030D-6E8A-4147-A177-3AD203B41FA5}">
                      <a16:colId xmlns:a16="http://schemas.microsoft.com/office/drawing/2014/main" xmlns="" val="1517861734"/>
                    </a:ext>
                  </a:extLst>
                </a:gridCol>
                <a:gridCol w="4352909">
                  <a:extLst>
                    <a:ext uri="{9D8B030D-6E8A-4147-A177-3AD203B41FA5}">
                      <a16:colId xmlns:a16="http://schemas.microsoft.com/office/drawing/2014/main" xmlns="" val="548263988"/>
                    </a:ext>
                  </a:extLst>
                </a:gridCol>
                <a:gridCol w="4223656">
                  <a:extLst>
                    <a:ext uri="{9D8B030D-6E8A-4147-A177-3AD203B41FA5}">
                      <a16:colId xmlns:a16="http://schemas.microsoft.com/office/drawing/2014/main" xmlns="" val="2574843398"/>
                    </a:ext>
                  </a:extLst>
                </a:gridCol>
              </a:tblGrid>
              <a:tr h="5933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Differences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extends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Thread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implements Runnable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45282409"/>
                  </a:ext>
                </a:extLst>
              </a:tr>
              <a:tr h="692644">
                <a:tc>
                  <a:txBody>
                    <a:bodyPr/>
                    <a:lstStyle/>
                    <a:p>
                      <a:r>
                        <a:rPr lang="en-US" dirty="0"/>
                        <a:t>Inheritance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 with “extends</a:t>
                      </a:r>
                      <a:r>
                        <a:rPr lang="en-US" baseline="0" dirty="0"/>
                        <a:t> Thread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/>
                        <a:t>Doesn’t support multiple inheritance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Extend</a:t>
                      </a:r>
                      <a:r>
                        <a:rPr lang="en-US" baseline="0" dirty="0"/>
                        <a:t> any class you like.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8054878"/>
                  </a:ext>
                </a:extLst>
              </a:tr>
              <a:tr h="721890">
                <a:tc>
                  <a:txBody>
                    <a:bodyPr/>
                    <a:lstStyle/>
                    <a:p>
                      <a:r>
                        <a:rPr lang="en-US" dirty="0"/>
                        <a:t>Reusability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r>
                        <a:rPr lang="en-US" baseline="0" dirty="0"/>
                        <a:t> contains both thread and job specific behavior code, so it can not be restart again.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creating a different</a:t>
                      </a:r>
                      <a:r>
                        <a:rPr lang="en-US" baseline="0" dirty="0"/>
                        <a:t> Runnable class for specific behavior and re</a:t>
                      </a:r>
                      <a:r>
                        <a:rPr lang="en-US" dirty="0"/>
                        <a:t>use specific behavior.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3862069"/>
                  </a:ext>
                </a:extLst>
              </a:tr>
              <a:tr h="721890">
                <a:tc>
                  <a:txBody>
                    <a:bodyPr/>
                    <a:lstStyle/>
                    <a:p>
                      <a:r>
                        <a:rPr lang="en-US" dirty="0"/>
                        <a:t>Object Oriented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good Object Oriented practice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Composition</a:t>
                      </a:r>
                      <a:r>
                        <a:rPr lang="en-US" baseline="0" dirty="0"/>
                        <a:t> is better way. Composition means two object A and B satisfies has-a relationship.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9216539"/>
                  </a:ext>
                </a:extLst>
              </a:tr>
              <a:tr h="721890">
                <a:tc>
                  <a:txBody>
                    <a:bodyPr/>
                    <a:lstStyle/>
                    <a:p>
                      <a:r>
                        <a:rPr lang="en-US" dirty="0"/>
                        <a:t>Loosely</a:t>
                      </a:r>
                      <a:r>
                        <a:rPr lang="en-US" baseline="0" dirty="0"/>
                        <a:t>-coupled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class contains the thread code as well as the job.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Easier</a:t>
                      </a:r>
                      <a:r>
                        <a:rPr lang="en-US" baseline="0" dirty="0"/>
                        <a:t> to read because code is split into two class.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6907115"/>
                  </a:ext>
                </a:extLst>
              </a:tr>
              <a:tr h="721890">
                <a:tc>
                  <a:txBody>
                    <a:bodyPr/>
                    <a:lstStyle/>
                    <a:p>
                      <a:r>
                        <a:rPr lang="en-US" dirty="0"/>
                        <a:t>Function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5147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34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8576" y="1784300"/>
            <a:ext cx="11402412" cy="477552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SzPct val="100000"/>
              <a:buFont typeface="Wingdings" pitchFamily="2" charset="2"/>
              <a:buChar char="q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void start()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b="1" dirty="0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ប្រើដើម្បីបញ្ជា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ឲ្យចាប់ដំណើរការហើយ 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JVM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ធ្វើការ 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call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នូវ 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ដដែលនេះ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SzPct val="100000"/>
              <a:buFont typeface="Wingdings" pitchFamily="2" charset="2"/>
              <a:buChar char="q"/>
            </a:pPr>
            <a:r>
              <a:rPr lang="en-US" sz="18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void </a:t>
            </a: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run()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b="1" dirty="0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ប្រើក្នុងករណីបើ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ត្រូវបង្កើតឡើងដោយផ្តាច់ចេញពី 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Runnable run</a:t>
            </a:r>
            <a:r>
              <a:rPr lang="km-KH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នោះ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របស់វាត្រូវបាន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call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មិនដូច្នេះទេ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នោះមិនបំពេញមុខងារ និង ធ្វើការ 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return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SzPct val="100000"/>
              <a:buNone/>
            </a:pPr>
            <a:endParaRPr lang="en-US" sz="2400" dirty="0">
              <a:solidFill>
                <a:srgbClr val="C00000"/>
              </a:solidFill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942897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Commonly used methods in Thread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15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8576" y="1784300"/>
            <a:ext cx="11402412" cy="477552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SzPct val="100000"/>
              <a:buNone/>
            </a:pPr>
            <a:endParaRPr lang="en-US" sz="2400" dirty="0">
              <a:solidFill>
                <a:srgbClr val="C00000"/>
              </a:solidFill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942897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Commonly used methods in Thread(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646150" y="1497436"/>
            <a:ext cx="11294059" cy="477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m-KH" sz="240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  <a:sym typeface="Wingdings"/>
              </a:rPr>
              <a:t>ឧទាហរណ៍</a:t>
            </a:r>
            <a:r>
              <a:rPr lang="km-KH" sz="2400" smtClean="0">
                <a:latin typeface="Khmer OS Battambang" pitchFamily="2" charset="0"/>
                <a:cs typeface="Khmer OS Battambang" pitchFamily="2" charset="0"/>
                <a:sym typeface="Wingdings"/>
              </a:rPr>
              <a:t>៖</a:t>
            </a:r>
            <a:endParaRPr lang="en-US" sz="2400" smtClean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Font typeface="Arial" pitchFamily="34" charset="0"/>
              <a:buNone/>
            </a:pPr>
            <a:endParaRPr lang="en-US" sz="2400" smtClean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1026" name="Picture 2" descr="C:\Users\CHAMROEUN CHUN\Pictures\fastCapture\Thread\star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60" y="2179857"/>
            <a:ext cx="7351768" cy="447046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HAMROEUN CHUN\Pictures\fastCapture\Thread\start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526" y="2179856"/>
            <a:ext cx="4400509" cy="95522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65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942897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Commonly used methods in Thread(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46150" y="1784300"/>
            <a:ext cx="11294059" cy="47755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SzPct val="100000"/>
              <a:buFont typeface="Wingdings" pitchFamily="2" charset="2"/>
              <a:buChar char="q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static void sleep(long </a:t>
            </a:r>
            <a:r>
              <a:rPr lang="en-US" sz="2400" dirty="0" err="1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milis</a:t>
            </a: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r>
              <a:rPr lang="en-US" sz="24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b="1" dirty="0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ប្រើដើម្បីឲ្យ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ដែលកំពុងដំណើរការ 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sleep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នៅពេលវេលាកំណត់ណាមួយគិតជា 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milliseconds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ផ្អែកលើ ភាពជាក់លាក់និងត្រឹមត្រូវនៃ 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timer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schedulers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system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SzPct val="100000"/>
              <a:buFont typeface="Wingdings" pitchFamily="2" charset="2"/>
              <a:buChar char="q"/>
            </a:pPr>
            <a:r>
              <a:rPr lang="en-US" sz="18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static void sleep(long </a:t>
            </a:r>
            <a:r>
              <a:rPr lang="en-US" sz="2400" dirty="0" err="1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milis</a:t>
            </a: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, </a:t>
            </a:r>
            <a:r>
              <a:rPr lang="en-US" sz="2400" dirty="0" err="1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nanos</a:t>
            </a: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b="1" dirty="0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ដូចគ្នាទៅនឹងខាងលើដែរ តែអាចកំណត់ពេលវេលាបន្ថែមគិតជា 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nanoseconds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SzPct val="100000"/>
              <a:buFont typeface="Wingdings" pitchFamily="2" charset="2"/>
              <a:buChar char="q"/>
            </a:pPr>
            <a:endParaRPr lang="en-US" sz="2400" dirty="0">
              <a:solidFill>
                <a:srgbClr val="C00000"/>
              </a:solidFill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32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8576" y="1784300"/>
            <a:ext cx="11402412" cy="477552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SzPct val="100000"/>
              <a:buNone/>
            </a:pPr>
            <a:endParaRPr lang="en-US" sz="2400" dirty="0">
              <a:solidFill>
                <a:srgbClr val="C00000"/>
              </a:solidFill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942897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Commonly used methods in Thread(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646150" y="1497436"/>
            <a:ext cx="11294059" cy="477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m-KH" sz="240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  <a:sym typeface="Wingdings"/>
              </a:rPr>
              <a:t>ឧទាហរណ៍</a:t>
            </a:r>
            <a:r>
              <a:rPr lang="km-KH" sz="2400" smtClean="0">
                <a:latin typeface="Khmer OS Battambang" pitchFamily="2" charset="0"/>
                <a:cs typeface="Khmer OS Battambang" pitchFamily="2" charset="0"/>
                <a:sym typeface="Wingdings"/>
              </a:rPr>
              <a:t>៖</a:t>
            </a:r>
            <a:endParaRPr lang="en-US" sz="2400" smtClean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Font typeface="Arial" pitchFamily="34" charset="0"/>
              <a:buNone/>
            </a:pPr>
            <a:endParaRPr lang="en-US" sz="2400" smtClean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2050" name="Picture 2" descr="C:\Users\CHAMROEUN CHUN\Pictures\fastCapture\Thread\sleep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90" y="1956476"/>
            <a:ext cx="7526013" cy="456322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HAMROEUN CHUN\Pictures\fastCapture\Thread\sleep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786" y="1981200"/>
            <a:ext cx="1639088" cy="156028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37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46150" y="1784300"/>
            <a:ext cx="11294059" cy="47755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SzPct val="100000"/>
              <a:buFont typeface="Wingdings" pitchFamily="2" charset="2"/>
              <a:buChar char="q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void join(long </a:t>
            </a:r>
            <a:r>
              <a:rPr lang="en-US" sz="2400" dirty="0" err="1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milis</a:t>
            </a: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b="1" dirty="0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ប្រើដើម្បីរង់ចាំពេលវេលាកំណត់ណាមួយគិតជា 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milliseconds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ដែល 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 thread to die 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SzPct val="100000"/>
              <a:buFont typeface="Wingdings" pitchFamily="2" charset="2"/>
              <a:buChar char="q"/>
            </a:pPr>
            <a:r>
              <a:rPr lang="en-US" sz="18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void </a:t>
            </a: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join(long </a:t>
            </a:r>
            <a:r>
              <a:rPr lang="en-US" sz="2400" dirty="0" err="1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milis</a:t>
            </a: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, </a:t>
            </a:r>
            <a:r>
              <a:rPr lang="en-US" sz="2400" dirty="0" err="1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nanos</a:t>
            </a: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b="1" dirty="0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ដូចគ្នាទៅនឹងខាងលើដែរ តែអាចកំណត់ពេលវេលាបន្ថែមគិតជា </a:t>
            </a:r>
            <a:r>
              <a:rPr lang="en-US" sz="24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nanoseconds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SzPct val="100000"/>
              <a:buNone/>
            </a:pPr>
            <a:endParaRPr lang="en-US" sz="2400" dirty="0">
              <a:solidFill>
                <a:srgbClr val="C00000"/>
              </a:solidFill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437514" y="355904"/>
            <a:ext cx="942897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Commonly used methods in Thread(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8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8576" y="1784300"/>
            <a:ext cx="11402412" cy="477552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SzPct val="100000"/>
              <a:buNone/>
            </a:pPr>
            <a:endParaRPr lang="en-US" sz="2400" dirty="0">
              <a:solidFill>
                <a:srgbClr val="C00000"/>
              </a:solidFill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942897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Commonly used methods in Thread(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646150" y="1497436"/>
            <a:ext cx="11294059" cy="477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m-KH" sz="240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  <a:sym typeface="Wingdings"/>
              </a:rPr>
              <a:t>ឧទាហរណ៍</a:t>
            </a:r>
            <a:r>
              <a:rPr lang="km-KH" sz="2400" smtClean="0">
                <a:latin typeface="Khmer OS Battambang" pitchFamily="2" charset="0"/>
                <a:cs typeface="Khmer OS Battambang" pitchFamily="2" charset="0"/>
                <a:sym typeface="Wingdings"/>
              </a:rPr>
              <a:t>៖</a:t>
            </a:r>
            <a:endParaRPr lang="en-US" sz="2400" smtClean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Font typeface="Arial" pitchFamily="34" charset="0"/>
              <a:buNone/>
            </a:pPr>
            <a:endParaRPr lang="en-US" sz="2400" smtClean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3074" name="Picture 2" descr="C:\Users\CHAMROEUN CHUN\Pictures\fastCapture\Thread\joi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6" y="1935614"/>
            <a:ext cx="6878182" cy="466838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CHAMROEUN CHUN\Pictures\fastCapture\Thread\join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530" y="1938811"/>
            <a:ext cx="3240256" cy="74635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79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បាត់ដំបង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15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Battambang" panose="02000500000000020004" pitchFamily="2" charset="0"/>
              </a:rPr>
              <a:t>Thread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2758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ទិត្យ គុយលីម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ជុន ចំរើន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 ជា ណាវី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ស៊ីម វិច្ឆិរ៉ា</a:t>
            </a:r>
            <a:endParaRPr lang="en-US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ង៉ាន ថានៈ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km-KH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8576" y="1784300"/>
            <a:ext cx="11402412" cy="477552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SzPct val="100000"/>
              <a:buFont typeface="Wingdings" pitchFamily="2" charset="2"/>
              <a:buChar char="q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void interrupt()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b="1" dirty="0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ប្រើដើម្បីបង្អាក់ដំណើរ ឬ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interrupt thread</a:t>
            </a:r>
            <a:r>
              <a:rPr lang="km-KH" sz="225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SzPct val="100000"/>
              <a:buFont typeface="Wingdings" pitchFamily="2" charset="2"/>
              <a:buChar char="q"/>
            </a:pPr>
            <a:r>
              <a:rPr lang="en-US" sz="18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static boolean interrupted()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b="1" dirty="0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ប្រើដើម្បី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ធ្វើការសាកល្បង ថាតើ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current thread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ត្រូវបាន បង្អាក់ដំណើរការ ឬ អត់។</a:t>
            </a:r>
            <a:endParaRPr lang="en-US" sz="2400" dirty="0" smtClean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942897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Commonly used methods in Thread(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3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8576" y="1784300"/>
            <a:ext cx="11402412" cy="477552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SzPct val="100000"/>
              <a:buNone/>
            </a:pPr>
            <a:endParaRPr lang="en-US" sz="2400" dirty="0">
              <a:solidFill>
                <a:srgbClr val="C00000"/>
              </a:solidFill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  <a:sym typeface="Wingdings"/>
            </a:endParaRPr>
          </a:p>
          <a:p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942897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Commonly used methods in Thread(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4098" name="Picture 2" descr="C:\Users\CHAMROEUN CHUN\Pictures\fastCapture\Thread\interrup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42" y="1584520"/>
            <a:ext cx="5419272" cy="520816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CHAMROEUN CHUN\Pictures\fastCapture\Thread\interrupt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946" y="1590591"/>
            <a:ext cx="5788025" cy="110906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60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942897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Commonly used methods in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តចប់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07574" y="1601103"/>
          <a:ext cx="11940989" cy="482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367"/>
                <a:gridCol w="3881750"/>
                <a:gridCol w="7319872"/>
              </a:tblGrid>
              <a:tr h="5670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Method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5670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toString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km-K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ជា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លក្ខណៈរបស់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 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រួមមាន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name, priority 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និង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dirty="0"/>
                    </a:p>
                  </a:txBody>
                  <a:tcPr/>
                </a:tc>
              </a:tr>
              <a:tr h="5670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setPriority(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newPriority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ធ្វើការកែប្រែនូវ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priority 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របស់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endParaRPr lang="en-US" sz="1800" dirty="0"/>
                    </a:p>
                  </a:txBody>
                  <a:tcPr/>
                </a:tc>
              </a:tr>
              <a:tr h="5670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ឈ្មោះរបស់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670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Satic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boolean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holdsLock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 </a:t>
                      </a:r>
                      <a:r>
                        <a:rPr lang="en-US" sz="18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</a:t>
                      </a:r>
                      <a:r>
                        <a:rPr lang="km-KH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ប្រសិនបើ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thread 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មាន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 lock 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លើ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ណាមួយ</a:t>
                      </a:r>
                      <a:endParaRPr lang="en-US" sz="1800" dirty="0"/>
                    </a:p>
                  </a:txBody>
                  <a:tcPr/>
                </a:tc>
              </a:tr>
              <a:tr h="5670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enumerate(Thread[] </a:t>
                      </a:r>
                      <a:r>
                        <a:rPr lang="en-US" sz="18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tarray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Copy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រាល់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active thread 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ដែលមានក្នុង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current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thread, group 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និង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subgroup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របស់វា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670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Thread.State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getState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នូវលក្ខណៈ ឬ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 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របស់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endParaRPr lang="km-KH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42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StackTraceElement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getStackTrace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stack trace 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របស់ធាតុនៃ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ដែលតំណាង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 dump </a:t>
                      </a:r>
                      <a:r>
                        <a:rPr lang="km-KH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នៃ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05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Synchronization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7662" y="2030699"/>
            <a:ext cx="9487300" cy="3357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What is Synchronization?</a:t>
            </a:r>
          </a:p>
          <a:p>
            <a:pPr marL="522288" indent="620713">
              <a:lnSpc>
                <a:spcPct val="200000"/>
              </a:lnSpc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នៅក្នុង​ភាសា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Java Synchronization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គឺជាសមត្ថិភាពមួយដែលត្រូវបានគេប្រើប្រាស់ដើម្បីគ្រប់គ្រងការ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access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នៃ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Multiple threads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ទៅកាន់​​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Shared Resource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ណាមួយ។ ដូច្នេះ​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Synchronization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គឺជាជម្រើសដ៏ល្អសម្រាប់ធ្វើឲ្យ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Thread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តែមួយគត់អាចធ្វើការបាន។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7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788534" y="1867413"/>
            <a:ext cx="9487300" cy="34720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m-KH" sz="2400" b="1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ហេតុអ្វីយើងប្រើប្រាស់ </a:t>
            </a:r>
            <a:r>
              <a:rPr lang="en-US" sz="2400" b="1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Synchronization?</a:t>
            </a:r>
          </a:p>
          <a:p>
            <a:pPr marL="750888" indent="-65088">
              <a:lnSpc>
                <a:spcPct val="150000"/>
              </a:lnSpc>
              <a:buNone/>
            </a:pPr>
            <a:r>
              <a:rPr lang="en-US" sz="22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Synchronization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ត្រូវបានគេយ៉ាងសំខាន់ក្នុងការ៖</a:t>
            </a:r>
          </a:p>
          <a:p>
            <a:pPr marL="1322388" indent="-228600">
              <a:lnSpc>
                <a:spcPct val="150000"/>
              </a:lnSpc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ការពារកុំឲ្យកើតមាននូវ </a:t>
            </a:r>
            <a:r>
              <a:rPr lang="en-US" sz="22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Thread Interference</a:t>
            </a:r>
          </a:p>
          <a:p>
            <a:pPr marL="1322388" indent="-228600">
              <a:lnSpc>
                <a:spcPct val="150000"/>
              </a:lnSpc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ការពារកុំឲ្យកើតមាននូវ​ </a:t>
            </a:r>
            <a:r>
              <a:rPr lang="en-US" sz="22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Memory Consistency</a:t>
            </a:r>
            <a:r>
              <a:rPr lang="km-KH" sz="22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en-US" sz="2200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Error problem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Synchronization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2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868756"/>
            <a:ext cx="9487300" cy="37986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m-KH" sz="2400" b="1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ប្រភេទនៃ </a:t>
            </a:r>
            <a:r>
              <a:rPr lang="en-US" sz="2400" b="1" dirty="0" smtClean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Synchronization </a:t>
            </a:r>
            <a:endParaRPr lang="km-KH" sz="2400" b="1" dirty="0">
              <a:solidFill>
                <a:srgbClr val="00B0F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Synchronization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មាន​ពីរប្រភេទធំៗ៖</a:t>
            </a:r>
          </a:p>
          <a:p>
            <a:pPr marL="750888" indent="-204788"/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Process Synchronization</a:t>
            </a:r>
          </a:p>
          <a:p>
            <a:pPr marL="750888" indent="-204788"/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Thread Synchronization</a:t>
            </a:r>
          </a:p>
          <a:p>
            <a:pPr marL="407988" indent="0">
              <a:lnSpc>
                <a:spcPct val="200000"/>
              </a:lnSpc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ដែល​យើងផ្ដោតជាមួយ </a:t>
            </a:r>
            <a:r>
              <a:rPr lang="en-US" sz="2200" b="1" dirty="0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Thread Synchronization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Synchronization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5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7662" y="1812471"/>
            <a:ext cx="1044709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b="1" dirty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en-US" sz="2200" b="1" dirty="0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Synchronization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គឺជួយការពារ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ពីការ​រំខាន​ពី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ដទៃទៀត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030538" indent="-50800">
              <a:lnSpc>
                <a:spcPct val="200000"/>
              </a:lnSpc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ខណៈពេលដែលវាកំពុងធ្វើ្កការ។</a:t>
            </a:r>
          </a:p>
          <a:p>
            <a:pPr marL="508000" indent="-101600">
              <a:lnSpc>
                <a:spcPct val="200000"/>
              </a:lnSpc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រឿងនេះអាចធ្វើទៅបានដោយប្រើប្រាស់វិធីបីយ៉ាងគឺ៖</a:t>
            </a:r>
          </a:p>
          <a:p>
            <a:pPr marL="979488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 Method</a:t>
            </a:r>
          </a:p>
          <a:p>
            <a:pPr marL="979488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 Block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Synchronized Statement</a:t>
            </a:r>
          </a:p>
          <a:p>
            <a:pPr marL="979488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Synchronization</a:t>
            </a:r>
          </a:p>
          <a:p>
            <a:pPr>
              <a:lnSpc>
                <a:spcPct val="200000"/>
              </a:lnSpc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តែយ៉ាងណាក៏ដោយគេប្រើសំខាន់តែ </a:t>
            </a:r>
            <a:r>
              <a:rPr lang="en-US" sz="22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 </a:t>
            </a:r>
            <a:r>
              <a:rPr lang="en-US" sz="22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2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 Statement</a:t>
            </a:r>
            <a:endParaRPr lang="en-US" sz="2200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Synchronization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67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7662" y="1812472"/>
            <a:ext cx="118721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 Method: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ដើម្បីបាន​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 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គេគ្រាន់តែបន្ថែម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 </a:t>
            </a:r>
            <a:r>
              <a:rPr lang="en-US" sz="22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Declaration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របស់វាជាការស្រេច។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920468"/>
            <a:ext cx="5711957" cy="3850283"/>
          </a:xfrm>
          <a:prstGeom prst="rect">
            <a:avLst/>
          </a:prstGeom>
        </p:spPr>
      </p:pic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81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7662" y="1812472"/>
            <a:ext cx="10687541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</a:t>
            </a:r>
            <a:r>
              <a:rPr lang="km-KH" sz="22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Statement: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ការងារមិនដូចទៅនឹងការបង្កើត​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 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នោះទេ។​ </a:t>
            </a:r>
          </a:p>
          <a:p>
            <a:pPr>
              <a:lnSpc>
                <a:spcPct val="150000"/>
              </a:lnSpc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វាផ្ដោតសំខាន់ទៅលើ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.Public void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addName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(String name){</a:t>
            </a:r>
          </a:p>
          <a:p>
            <a:pPr lvl="4"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(this){</a:t>
            </a:r>
          </a:p>
          <a:p>
            <a:pPr lvl="4"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lastName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=name;</a:t>
            </a:r>
          </a:p>
          <a:p>
            <a:pPr lvl="4"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nameCount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++;</a:t>
            </a:r>
          </a:p>
          <a:p>
            <a:pPr lvl="4"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 lvl="4"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nameList.add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(name);</a:t>
            </a:r>
          </a:p>
          <a:p>
            <a:pPr lvl="4"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(តចប់)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51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003399"/>
                </a:solidFill>
                <a:hlinkClick r:id="rId2"/>
              </a:rPr>
              <a:t>www.tutorialspoint.com/java/lang/java_lang_thread.htm</a:t>
            </a:r>
            <a:r>
              <a:rPr lang="en-US" dirty="0" smtClean="0">
                <a:solidFill>
                  <a:srgbClr val="003399"/>
                </a:solidFill>
              </a:rPr>
              <a:t> </a:t>
            </a:r>
          </a:p>
          <a:p>
            <a:r>
              <a:rPr lang="en-US" dirty="0">
                <a:hlinkClick r:id="rId3"/>
              </a:rPr>
              <a:t>http://java67.blogspot.sg/2012/08/what-is-thread-and-runnable-in-java.html</a:t>
            </a:r>
            <a:endParaRPr lang="en-US" dirty="0"/>
          </a:p>
          <a:p>
            <a:r>
              <a:rPr lang="en-US" dirty="0">
                <a:hlinkClick r:id="rId4"/>
              </a:rPr>
              <a:t>http://javarevisited.blogspot.com/2011/02/how-to-implement-thread-in-java.htlm</a:t>
            </a:r>
            <a:endParaRPr lang="en-US" dirty="0"/>
          </a:p>
          <a:p>
            <a:r>
              <a:rPr lang="en-US" dirty="0">
                <a:hlinkClick r:id="rId5"/>
              </a:rPr>
              <a:t>http://javahungry.blogspot.com/2015/05/implements-runnable-vs-extends-thread-in-java-example.html?m=1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9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Program, Process thread concept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Two ways of implementation thread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Commonly used methods in Thread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Synchronization</a:t>
            </a:r>
            <a:endParaRPr lang="en-US" sz="2400" dirty="0" smtClean="0">
              <a:solidFill>
                <a:srgbClr val="0070C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សំណួរ ចម្លើយ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59" y="1757795"/>
            <a:ext cx="4311650" cy="4311650"/>
          </a:xfrm>
        </p:spPr>
      </p:pic>
    </p:spTree>
    <p:extLst>
      <p:ext uri="{BB962C8B-B14F-4D97-AF65-F5344CB8AC3E}">
        <p14:creationId xmlns:p14="http://schemas.microsoft.com/office/powerpoint/2010/main" val="298689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Thread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/Process/Thread Concept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បានផ្តល់នូវលក្ខណះ 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Multithread Programming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កម្ម</a:t>
            </a:r>
            <a:r>
              <a:rPr lang="km-KH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វិធី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Multithread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បានផ្ទុកសមាសភាគតូចៗពីររឺច្រើនដែលអាចអោយដំណើរការកើតឡើងក្នុងពេលតែមួយ។ សមាសភាគនីមួយៗនៃកម្មវិធីប្រភេទនេះហៅថា 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Thread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ហើយ​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នីមួយកំណត់នូវដំណើរការដោយឡែកពីគ្នា។</a:t>
            </a:r>
          </a:p>
          <a:p>
            <a:pPr marL="0" indent="0">
              <a:buNone/>
            </a:pP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មានលក្ខណះ </a:t>
            </a:r>
            <a:endParaRPr lang="en-US" sz="1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- lightweight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- sub-process</a:t>
            </a: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- a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smallest unit of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processing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- Multiprocessing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and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multithreading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ទាំងពីរនេះត្រូវបានប្រើដើម្បីសំរេ</a:t>
            </a:r>
            <a:r>
              <a:rPr lang="km-KH" sz="18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Multitasking</a:t>
            </a: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-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យើងប្រើ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Multithreading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ច្រើនជាង 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Multiprocessing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ព្រោះ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share common memory area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</a:p>
          <a:p>
            <a:pPr marL="0" indent="0">
              <a:buNone/>
            </a:pPr>
            <a:endParaRPr lang="en-US" sz="1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51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Thread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/Process/Thread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Concept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lvl="1"/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វាអត់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allocate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បែងចែក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Memory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ដូចនេះហើយគេថាវា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save memory</a:t>
            </a:r>
          </a:p>
          <a:p>
            <a:pPr marL="240030" lvl="1" indent="0"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-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Multithreading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ត្រូវបានគេនិយមប្រើបំផុតក្នុង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Game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km-KH" sz="20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Animations…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240030" lvl="1" indent="0">
              <a:buNone/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​​​​​​​​​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</a:t>
            </a:r>
            <a:r>
              <a:rPr lang="km-KH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សារះប្រយោជន៍</a:t>
            </a:r>
            <a:r>
              <a:rPr lang="en-US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of Java </a:t>
            </a:r>
            <a:r>
              <a:rPr lang="en-US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Multithreading</a:t>
            </a:r>
            <a:endParaRPr lang="km-KH" sz="20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km-KH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វាមិន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Block User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ព្រោះវា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Independent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ហើយយើងអាចធ្វើកិច្ចការច្រើនក្នុងពេលតែមួយ</a:t>
            </a:r>
          </a:p>
          <a:p>
            <a:pPr marL="240030" lvl="1" indent="0">
              <a:buNone/>
            </a:pPr>
            <a:r>
              <a:rPr lang="km-KH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ចំនេញពេលវេលា</a:t>
            </a:r>
          </a:p>
          <a:p>
            <a:pPr marL="240030" lvl="1" indent="0">
              <a:buNone/>
            </a:pPr>
            <a:r>
              <a:rPr lang="km-KH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ប្រសិនបើ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Thread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មួយមាន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Exception error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កើតឡើង វាអត់ប៉ះពាល់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Thread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ដទៃឡើយ។</a:t>
            </a:r>
          </a:p>
          <a:p>
            <a:pPr marL="240030" lvl="1" indent="0">
              <a:buNone/>
            </a:pPr>
            <a:r>
              <a:rPr lang="km-KH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​​​​​​​​​​​​​​​​​​​​​</a:t>
            </a:r>
            <a:r>
              <a:rPr lang="en-US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</a:t>
            </a:r>
            <a:r>
              <a:rPr lang="km-KH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លក្ខណះ </a:t>
            </a:r>
            <a:r>
              <a:rPr lang="en-US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Multitasking</a:t>
            </a:r>
            <a:r>
              <a:rPr lang="km-KH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240030" lvl="1" indent="0">
              <a:buNone/>
            </a:pPr>
            <a:r>
              <a:rPr lang="km-KH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​​​​​</a:t>
            </a:r>
            <a:r>
              <a:rPr lang="en-US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Process-based Multitasking(Multiprocessing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pPr marL="240030" lvl="1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Thread-based Multitasking(Multithreading)</a:t>
            </a:r>
            <a:endParaRPr lang="km-KH" sz="2000" b="1" dirty="0" smtClean="0">
              <a:solidFill>
                <a:schemeClr val="accent1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km-KH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64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/Process/Thread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Concept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Process-based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Multitasking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- Each process have its own address in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memory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- Process is heavyweight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Cost of communication between the process is high.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Thread-based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Multitasking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Threads share the same address space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is lightweight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Cost of communication between the thread is low.</a:t>
            </a:r>
          </a:p>
        </p:txBody>
      </p:sp>
    </p:spTree>
    <p:extLst>
      <p:ext uri="{BB962C8B-B14F-4D97-AF65-F5344CB8AC3E}">
        <p14:creationId xmlns:p14="http://schemas.microsoft.com/office/powerpoint/2010/main" val="256111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/Process/Thread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Concept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 descr="C:\Users\V C\Desktop\multithread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1551709"/>
            <a:ext cx="525780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64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</a:t>
            </a:r>
            <a:r>
              <a:rPr lang="en-US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en-US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/Process/Thread </a:t>
            </a:r>
            <a:r>
              <a:rPr lang="en-US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Concept </a:t>
            </a:r>
            <a:r>
              <a:rPr lang="km-KH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(តចប់)</a:t>
            </a:r>
            <a:endParaRPr lang="en-US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Life-cycle of Thread</a:t>
            </a:r>
            <a:endParaRPr lang="en-US" dirty="0"/>
          </a:p>
        </p:txBody>
      </p:sp>
      <p:pic>
        <p:nvPicPr>
          <p:cNvPr id="2050" name="Picture 2" descr="C:\Users\V C\Desktop\Thread_Life_Cy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541" y="2138116"/>
            <a:ext cx="8120063" cy="387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42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11362117" cy="76099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Two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ways of implementation thread (Thread/Runnable)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7661" y="1814286"/>
            <a:ext cx="11362117" cy="4078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ក្នុងការ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Implementation thread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ចែកចេញជា ២ គឺ៖</a:t>
            </a:r>
          </a:p>
          <a:p>
            <a:pPr marL="0" indent="0">
              <a:buNone/>
            </a:pP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km-KH" sz="20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Thread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Runnable</a:t>
            </a: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km-KH" sz="2050" dirty="0" smtClean="0">
                <a:latin typeface="Khmer OS Battambang" pitchFamily="2" charset="0"/>
                <a:cs typeface="Khmer OS Battambang" pitchFamily="2" charset="0"/>
              </a:rPr>
            </a:b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km-KH" sz="2050" dirty="0" smtClean="0">
                <a:latin typeface="Khmer OS Battambang" pitchFamily="2" charset="0"/>
                <a:cs typeface="Khmer OS Battambang" pitchFamily="2" charset="0"/>
              </a:rPr>
            </a:br>
            <a:endParaRPr lang="en-US" sz="205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0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1125</Words>
  <Application>Microsoft Office PowerPoint</Application>
  <PresentationFormat>Widescreen</PresentationFormat>
  <Paragraphs>235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Microsoft YaHei UI</vt:lpstr>
      <vt:lpstr>Arial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បាត់ដំបង</vt:lpstr>
      <vt:lpstr>មាតិកា</vt:lpstr>
      <vt:lpstr>1. Thread /Process/Thread Concept</vt:lpstr>
      <vt:lpstr>1. Thread /Process/Thread Concept (ត)</vt:lpstr>
      <vt:lpstr>1. Thread /Process/Thread Concept (ត)</vt:lpstr>
      <vt:lpstr>1. Thread /Process/Thread Concept (ត)</vt:lpstr>
      <vt:lpstr>1. Thread /Process/Thread Concept (តចប់)</vt:lpstr>
      <vt:lpstr>2. Two ways of implementation thread (Thread/Runnable)</vt:lpstr>
      <vt:lpstr>2. Two ways of implementation thread (Thread/Runnable) (ត)</vt:lpstr>
      <vt:lpstr>2. Two ways of implementation thread (Thread/Runnable)​ (​ ត )</vt:lpstr>
      <vt:lpstr>2. Two ways of implementation thread (Thread/Runnable)​ (​ ត )</vt:lpstr>
      <vt:lpstr>2. Two ways of implementation thread (Thread/Runnable)​ (​ តចប់ )</vt:lpstr>
      <vt:lpstr> 3. Commonly used methods in Thread </vt:lpstr>
      <vt:lpstr> 3. Commonly used methods in Thread(ត) </vt:lpstr>
      <vt:lpstr> 3. Commonly used methods in Thread(ត) </vt:lpstr>
      <vt:lpstr> 3. Commonly used methods in Thread(ត) </vt:lpstr>
      <vt:lpstr>PowerPoint Presentation</vt:lpstr>
      <vt:lpstr> 3. Commonly used methods in Thread(ត) </vt:lpstr>
      <vt:lpstr> 3. Commonly used methods in Thread(ត) </vt:lpstr>
      <vt:lpstr> 3. Commonly used methods in Thread(ត) </vt:lpstr>
      <vt:lpstr> 3. Commonly used methods in Thread (តចប់) </vt:lpstr>
      <vt:lpstr>4. Synchronization</vt:lpstr>
      <vt:lpstr>4. Synchronization (ត)</vt:lpstr>
      <vt:lpstr>4. Synchronization (ត)</vt:lpstr>
      <vt:lpstr>4. Synchronization (ត)</vt:lpstr>
      <vt:lpstr>4. Synchronization (ត)</vt:lpstr>
      <vt:lpstr>4. Synchronization (តចប់)</vt:lpstr>
      <vt:lpstr> 5. ប្រភពឯកសារ </vt:lpstr>
      <vt:lpstr> 6. សំណួរ ចម្លើយ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2016-05-09T09:22:17Z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