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503" r:id="rId3"/>
    <p:sldId id="505" r:id="rId4"/>
    <p:sldId id="543" r:id="rId5"/>
    <p:sldId id="559" r:id="rId6"/>
    <p:sldId id="560" r:id="rId7"/>
    <p:sldId id="554" r:id="rId8"/>
    <p:sldId id="555" r:id="rId9"/>
    <p:sldId id="563" r:id="rId10"/>
    <p:sldId id="557" r:id="rId11"/>
    <p:sldId id="562" r:id="rId12"/>
    <p:sldId id="564" r:id="rId13"/>
    <p:sldId id="565" r:id="rId14"/>
    <p:sldId id="566" r:id="rId15"/>
    <p:sldId id="561" r:id="rId16"/>
    <p:sldId id="439" r:id="rId17"/>
    <p:sldId id="4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CCFFFF"/>
    <a:srgbClr val="6600CC"/>
    <a:srgbClr val="CCECFF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88869" autoAdjust="0"/>
  </p:normalViewPr>
  <p:slideViewPr>
    <p:cSldViewPr snapToGrid="0">
      <p:cViewPr varScale="1">
        <p:scale>
          <a:sx n="82" d="100"/>
          <a:sy n="82" d="100"/>
        </p:scale>
        <p:origin x="30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10-May-16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61F7-07C3-4E84-AE82-55AD6AB66AD5}" type="datetimeFigureOut">
              <a:rPr lang="en-US" smtClean="0"/>
              <a:t>10-May-16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E03B-EA1C-4029-9377-8E1F9D52E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10-May-16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10-May-16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10-May-16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10-May-16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10-May-16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mex.com/tutorials/threads/thread_methods.shtml" TargetMode="External"/><Relationship Id="rId2" Type="http://schemas.openxmlformats.org/officeDocument/2006/relationships/hyperlink" Target="http://www.javatpoint.com/creating-threa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tudytonight.com/java/multithreading-in-java" TargetMode="External"/><Relationship Id="rId4" Type="http://schemas.openxmlformats.org/officeDocument/2006/relationships/hyperlink" Target="http://tutorials.jenkov.com/java-concurrency/synchronized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721437" y="3469362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ការបង្កើត </a:t>
            </a:r>
            <a:r>
              <a:rPr lang="en-US" sz="3000" b="1" dirty="0">
                <a:solidFill>
                  <a:srgbClr val="003399"/>
                </a:solidFill>
                <a:cs typeface="Khmer OS Battambang" panose="02000500000000020004" pitchFamily="2" charset="0"/>
              </a:rPr>
              <a:t>Thread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 extends thread{                           class </a:t>
            </a:r>
            <a:r>
              <a:rPr lang="en-US" dirty="0" err="1"/>
              <a:t>Mythread</a:t>
            </a:r>
            <a:r>
              <a:rPr lang="en-US" dirty="0"/>
              <a:t> implements Runnable{</a:t>
            </a:r>
          </a:p>
          <a:p>
            <a:pPr marL="0" indent="0">
              <a:buNone/>
            </a:pPr>
            <a:r>
              <a:rPr lang="en-US" dirty="0"/>
              <a:t>	@Override						@Override</a:t>
            </a:r>
          </a:p>
          <a:p>
            <a:pPr marL="0" indent="0">
              <a:buNone/>
            </a:pPr>
            <a:r>
              <a:rPr lang="en-US" dirty="0"/>
              <a:t>	public void run(){					public void run(){					</a:t>
            </a:r>
          </a:p>
          <a:p>
            <a:pPr marL="0" indent="0">
              <a:buNone/>
            </a:pPr>
            <a:r>
              <a:rPr lang="en-US" dirty="0"/>
              <a:t>		// </a:t>
            </a:r>
            <a:r>
              <a:rPr lang="en-US" dirty="0" err="1"/>
              <a:t>staterments</a:t>
            </a:r>
            <a:r>
              <a:rPr lang="en-US" dirty="0"/>
              <a:t>						//statements</a:t>
            </a:r>
          </a:p>
          <a:p>
            <a:pPr marL="0" indent="0">
              <a:buNone/>
            </a:pPr>
            <a:r>
              <a:rPr lang="en-US" dirty="0"/>
              <a:t>	}							}	</a:t>
            </a:r>
          </a:p>
          <a:p>
            <a:r>
              <a:rPr lang="en-US"/>
              <a:t>}							}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Commonly Used Methods in Thread Class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11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45852" y="1611931"/>
            <a:ext cx="11064050" cy="431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</a:t>
            </a:r>
            <a:r>
              <a:rPr lang="en-US" sz="2000" b="1" dirty="0" smtClean="0">
                <a:solidFill>
                  <a:srgbClr val="FF0000"/>
                </a:solidFill>
              </a:rPr>
              <a:t>run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  <a:r>
              <a:rPr lang="en-US" sz="2000" b="1">
                <a:solidFill>
                  <a:srgbClr val="FF0000"/>
                </a:solidFill>
              </a:rPr>
              <a:t> </a:t>
            </a:r>
            <a:r>
              <a:rPr lang="en-US" sz="2000" smtClean="0"/>
              <a:t>is </a:t>
            </a:r>
            <a:r>
              <a:rPr lang="en-US" sz="2000" dirty="0"/>
              <a:t>used to perform action for a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start():</a:t>
            </a:r>
            <a:r>
              <a:rPr lang="en-US" sz="2000" b="1" dirty="0"/>
              <a:t> </a:t>
            </a:r>
            <a:r>
              <a:rPr lang="en-US" sz="2000" dirty="0"/>
              <a:t>starts the execution of the thread</a:t>
            </a:r>
            <a:r>
              <a:rPr lang="en-US" sz="2000" dirty="0" smtClean="0"/>
              <a:t>. JVM </a:t>
            </a:r>
            <a:r>
              <a:rPr lang="en-US" sz="2000" dirty="0"/>
              <a:t>calls the run() method on the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sleep(long </a:t>
            </a:r>
            <a:r>
              <a:rPr lang="en-US" sz="2000" b="1" dirty="0" err="1">
                <a:solidFill>
                  <a:srgbClr val="FF0000"/>
                </a:solidFill>
              </a:rPr>
              <a:t>miliseconds</a:t>
            </a:r>
            <a:r>
              <a:rPr lang="en-US" sz="2000" b="1" dirty="0">
                <a:solidFill>
                  <a:srgbClr val="FF0000"/>
                </a:solidFill>
              </a:rPr>
              <a:t>):</a:t>
            </a:r>
            <a:r>
              <a:rPr lang="en-US" sz="2000" b="1" dirty="0"/>
              <a:t> </a:t>
            </a:r>
            <a:r>
              <a:rPr lang="en-US" sz="2000" dirty="0"/>
              <a:t>Causes the currently executing thread to sleep (temporarily cease execution) for the specified number of milliseconds.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join():</a:t>
            </a:r>
            <a:r>
              <a:rPr lang="en-US" sz="2000" b="1" dirty="0"/>
              <a:t> </a:t>
            </a:r>
            <a:r>
              <a:rPr lang="en-US" sz="2000" dirty="0"/>
              <a:t>waits for a thread to die.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join(long </a:t>
            </a:r>
            <a:r>
              <a:rPr lang="en-US" sz="2000" b="1" dirty="0" err="1">
                <a:solidFill>
                  <a:srgbClr val="FF0000"/>
                </a:solidFill>
              </a:rPr>
              <a:t>miliseconds</a:t>
            </a:r>
            <a:r>
              <a:rPr lang="en-US" sz="2000" b="1" dirty="0">
                <a:solidFill>
                  <a:srgbClr val="FF0000"/>
                </a:solidFill>
              </a:rPr>
              <a:t>):</a:t>
            </a:r>
            <a:r>
              <a:rPr lang="en-US" sz="2000" b="1" dirty="0"/>
              <a:t> </a:t>
            </a:r>
            <a:r>
              <a:rPr lang="en-US" sz="2000" dirty="0"/>
              <a:t>waits for a thread to die for the specified </a:t>
            </a:r>
            <a:r>
              <a:rPr lang="en-US" sz="2000" dirty="0" smtClean="0"/>
              <a:t>milliseconds.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getPriority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  <a:r>
              <a:rPr lang="en-US" sz="2000" b="1" dirty="0"/>
              <a:t> </a:t>
            </a:r>
            <a:r>
              <a:rPr lang="en-US" sz="2000" dirty="0"/>
              <a:t>returns the priority of the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setPriority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priority):</a:t>
            </a:r>
            <a:r>
              <a:rPr lang="en-US" sz="2000" b="1" dirty="0"/>
              <a:t> </a:t>
            </a:r>
            <a:r>
              <a:rPr lang="en-US" sz="2000" dirty="0"/>
              <a:t>changes the priority of the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String </a:t>
            </a:r>
            <a:r>
              <a:rPr lang="en-US" sz="2000" b="1" dirty="0" err="1">
                <a:solidFill>
                  <a:srgbClr val="FF0000"/>
                </a:solidFill>
              </a:rPr>
              <a:t>getName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  <a:r>
              <a:rPr lang="en-US" sz="2000" b="1" dirty="0"/>
              <a:t> </a:t>
            </a:r>
            <a:r>
              <a:rPr lang="en-US" sz="2000" dirty="0"/>
              <a:t>returns the name of the thread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6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Used Methods in Thread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</a:t>
            </a:r>
            <a:r>
              <a:rPr lang="en-US" sz="2000" b="1" dirty="0" err="1">
                <a:solidFill>
                  <a:srgbClr val="FF0000"/>
                </a:solidFill>
              </a:rPr>
              <a:t>setName</a:t>
            </a:r>
            <a:r>
              <a:rPr lang="en-US" sz="2000" b="1" dirty="0">
                <a:solidFill>
                  <a:srgbClr val="FF0000"/>
                </a:solidFill>
              </a:rPr>
              <a:t>(String name):</a:t>
            </a:r>
            <a:r>
              <a:rPr lang="en-US" sz="2000" b="1" dirty="0" smtClean="0"/>
              <a:t> </a:t>
            </a:r>
            <a:r>
              <a:rPr lang="en-US" sz="2000" dirty="0" smtClean="0"/>
              <a:t>changes the name of the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Thread </a:t>
            </a:r>
            <a:r>
              <a:rPr lang="en-US" sz="2000" b="1" dirty="0" err="1">
                <a:solidFill>
                  <a:srgbClr val="FF0000"/>
                </a:solidFill>
              </a:rPr>
              <a:t>currentThread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  <a:r>
              <a:rPr lang="en-US" sz="2000" b="1" dirty="0" smtClean="0"/>
              <a:t> </a:t>
            </a:r>
            <a:r>
              <a:rPr lang="en-US" sz="2000" dirty="0" smtClean="0"/>
              <a:t>returns the reference of currently executing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getId</a:t>
            </a:r>
            <a:r>
              <a:rPr lang="en-US" sz="2000" b="1" dirty="0">
                <a:solidFill>
                  <a:srgbClr val="FF0000"/>
                </a:solidFill>
              </a:rPr>
              <a:t>(): </a:t>
            </a:r>
            <a:r>
              <a:rPr lang="en-US" sz="2000" dirty="0" smtClean="0"/>
              <a:t>returns the id of the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Thread.State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getState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  <a:r>
              <a:rPr lang="en-US" sz="2000" b="1" dirty="0"/>
              <a:t> </a:t>
            </a:r>
            <a:r>
              <a:rPr lang="en-US" sz="2000" dirty="0"/>
              <a:t>returns the state of the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boolean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isAlive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  <a:r>
              <a:rPr lang="en-US" sz="2000" b="1" dirty="0"/>
              <a:t> </a:t>
            </a:r>
            <a:r>
              <a:rPr lang="en-US" sz="2000" dirty="0"/>
              <a:t>tests if the thread is alive.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yield():</a:t>
            </a:r>
            <a:r>
              <a:rPr lang="en-US" sz="2000" b="1" dirty="0"/>
              <a:t> </a:t>
            </a:r>
            <a:r>
              <a:rPr lang="en-US" sz="2000" dirty="0"/>
              <a:t>causes the currently executing thread object to temporarily pause and allow other threads to execute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suspend():</a:t>
            </a:r>
            <a:r>
              <a:rPr lang="en-US" sz="2000" b="1" dirty="0"/>
              <a:t> </a:t>
            </a:r>
            <a:r>
              <a:rPr lang="en-US" sz="2000" dirty="0"/>
              <a:t>is used to suspend the thread(</a:t>
            </a:r>
            <a:r>
              <a:rPr lang="en-US" sz="2000" dirty="0" err="1"/>
              <a:t>depricated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504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Used Methods in Thread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resume():</a:t>
            </a:r>
            <a:r>
              <a:rPr lang="en-US" sz="2000" b="1" dirty="0"/>
              <a:t> </a:t>
            </a:r>
            <a:r>
              <a:rPr lang="en-US" sz="2000" dirty="0"/>
              <a:t>is used to resume the suspended thread(</a:t>
            </a:r>
            <a:r>
              <a:rPr lang="en-US" sz="2000" dirty="0" err="1"/>
              <a:t>depricated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stop():</a:t>
            </a:r>
            <a:r>
              <a:rPr lang="en-US" sz="2000" b="1" dirty="0"/>
              <a:t> </a:t>
            </a:r>
            <a:r>
              <a:rPr lang="en-US" sz="2000" dirty="0"/>
              <a:t>is used to stop the thread(</a:t>
            </a:r>
            <a:r>
              <a:rPr lang="en-US" sz="2000" dirty="0" err="1"/>
              <a:t>depricated</a:t>
            </a:r>
            <a:r>
              <a:rPr lang="en-US" sz="2000" dirty="0" smtClean="0"/>
              <a:t>).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boolean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isDaemon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  <a:r>
              <a:rPr lang="en-US" sz="2000" b="1" dirty="0"/>
              <a:t> </a:t>
            </a:r>
            <a:r>
              <a:rPr lang="en-US" sz="2000" dirty="0"/>
              <a:t>tests if the thread is a daemon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</a:t>
            </a:r>
            <a:r>
              <a:rPr lang="en-US" sz="2000" b="1" dirty="0" err="1">
                <a:solidFill>
                  <a:srgbClr val="FF0000"/>
                </a:solidFill>
              </a:rPr>
              <a:t>setDaemon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boolean</a:t>
            </a:r>
            <a:r>
              <a:rPr lang="en-US" sz="2000" b="1" dirty="0">
                <a:solidFill>
                  <a:srgbClr val="FF0000"/>
                </a:solidFill>
              </a:rPr>
              <a:t> b):</a:t>
            </a:r>
            <a:r>
              <a:rPr lang="en-US" sz="2000" b="1" dirty="0"/>
              <a:t> </a:t>
            </a:r>
            <a:r>
              <a:rPr lang="en-US" sz="2000" dirty="0"/>
              <a:t>marks the thread as daemon or user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void interrupt()</a:t>
            </a:r>
            <a:r>
              <a:rPr lang="en-US" sz="2000" b="1" dirty="0"/>
              <a:t>: </a:t>
            </a:r>
            <a:r>
              <a:rPr lang="en-US" sz="2000" dirty="0"/>
              <a:t>interrupts the thread.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</a:rPr>
              <a:t>boolean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isInterrupted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  <a:r>
              <a:rPr lang="en-US" sz="2000" b="1" dirty="0"/>
              <a:t> </a:t>
            </a:r>
            <a:r>
              <a:rPr lang="en-US" sz="2000" dirty="0"/>
              <a:t>tests if the thread has been interrupted.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public static </a:t>
            </a:r>
            <a:r>
              <a:rPr lang="en-US" sz="2000" b="1" dirty="0" err="1">
                <a:solidFill>
                  <a:srgbClr val="FF0000"/>
                </a:solidFill>
              </a:rPr>
              <a:t>boolean</a:t>
            </a:r>
            <a:r>
              <a:rPr lang="en-US" sz="2000" b="1" dirty="0">
                <a:solidFill>
                  <a:srgbClr val="FF0000"/>
                </a:solidFill>
              </a:rPr>
              <a:t> interrupted():</a:t>
            </a:r>
            <a:r>
              <a:rPr lang="en-US" sz="2000" b="1" dirty="0"/>
              <a:t> </a:t>
            </a:r>
            <a:r>
              <a:rPr lang="en-US" sz="2000" dirty="0"/>
              <a:t>tests if the current thread has been interrupted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3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Thread </a:t>
            </a:r>
            <a:r>
              <a:rPr lang="en-US" sz="3000" b="1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Synchronization</a:t>
            </a:r>
            <a:endParaRPr lang="en-US" sz="3000" b="1" dirty="0">
              <a:solidFill>
                <a:srgbClr val="003399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Synchronization</a:t>
            </a:r>
            <a:r>
              <a:rPr lang="en-US" sz="2400" dirty="0"/>
              <a:t> </a:t>
            </a:r>
            <a:r>
              <a:rPr lang="km-KH" sz="2200" dirty="0" smtClean="0"/>
              <a:t>គឺជា​​</a:t>
            </a:r>
            <a:r>
              <a:rPr lang="en-US" sz="2200" dirty="0" smtClean="0"/>
              <a:t> concept </a:t>
            </a:r>
            <a:r>
              <a:rPr lang="km-KH" sz="2200" dirty="0" smtClean="0"/>
              <a:t>នៃ​ </a:t>
            </a:r>
            <a:r>
              <a:rPr lang="en-US" sz="2200" dirty="0" smtClean="0"/>
              <a:t>m</a:t>
            </a:r>
            <a:r>
              <a:rPr lang="en-US" sz="2200" dirty="0"/>
              <a:t>o</a:t>
            </a:r>
            <a:r>
              <a:rPr lang="en-US" sz="2200" dirty="0" smtClean="0"/>
              <a:t>nitor </a:t>
            </a:r>
            <a:r>
              <a:rPr lang="km-KH" sz="2200" dirty="0" smtClean="0"/>
              <a:t>ដែល​ត្រួតពិនិត្យការ​ </a:t>
            </a:r>
            <a:r>
              <a:rPr lang="en-US" sz="2200" dirty="0" smtClean="0"/>
              <a:t>access </a:t>
            </a:r>
            <a:r>
              <a:rPr lang="km-KH" sz="2200" dirty="0" smtClean="0"/>
              <a:t>ទៅកាន់​​</a:t>
            </a:r>
            <a:r>
              <a:rPr lang="en-US" sz="2200" dirty="0"/>
              <a:t>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Object  </a:t>
            </a:r>
            <a:r>
              <a:rPr lang="km-KH" sz="2200" dirty="0" smtClean="0"/>
              <a:t>។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m-KH" sz="2400" dirty="0" smtClean="0">
                <a:solidFill>
                  <a:srgbClr val="FF0000"/>
                </a:solidFill>
              </a:rPr>
              <a:t>​</a:t>
            </a:r>
            <a:r>
              <a:rPr lang="en-US" sz="2400" dirty="0" smtClean="0">
                <a:solidFill>
                  <a:srgbClr val="FF0000"/>
                </a:solidFill>
              </a:rPr>
              <a:t>Synchronization </a:t>
            </a:r>
            <a:r>
              <a:rPr lang="km-KH" sz="2200" dirty="0" smtClean="0"/>
              <a:t>ត្រូវបានកំនត់ដោយ</a:t>
            </a:r>
            <a:r>
              <a:rPr lang="km-KH" sz="2400" dirty="0" smtClean="0">
                <a:solidFill>
                  <a:srgbClr val="003399"/>
                </a:solidFill>
              </a:rPr>
              <a:t>​  </a:t>
            </a:r>
            <a:r>
              <a:rPr lang="en-US" sz="2400" dirty="0" smtClean="0">
                <a:solidFill>
                  <a:srgbClr val="003399"/>
                </a:solidFill>
              </a:rPr>
              <a:t>keyword synchronized </a:t>
            </a:r>
            <a:r>
              <a:rPr lang="km-KH" sz="2400" dirty="0" smtClean="0"/>
              <a:t>។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គោលបំនង​ </a:t>
            </a:r>
            <a:r>
              <a:rPr lang="en-US" sz="2400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Access Order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</a:p>
          <a:p>
            <a:pPr marL="0" indent="0">
              <a:buNone/>
            </a:pPr>
            <a:endParaRPr lang="en-US" sz="22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38" y="3865944"/>
            <a:ext cx="2895889" cy="1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sz="18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www.javatpoint.com/creating-thread</a:t>
            </a:r>
            <a:endParaRPr lang="en-US" sz="18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sz="1800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www.javamex.com/tutorials/threads/thread_methods.shtml</a:t>
            </a:r>
            <a:endParaRPr lang="km-KH" sz="1800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</a:t>
            </a:r>
            <a:r>
              <a:rPr lang="en-US" sz="18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tutorials.jenkov.com/java-concurrency/synchronized.html</a:t>
            </a:r>
            <a:endParaRPr lang="km-KH" sz="1800" dirty="0" smtClean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</a:t>
            </a:r>
            <a:r>
              <a:rPr lang="en-US" sz="1800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://</a:t>
            </a:r>
            <a:r>
              <a:rPr lang="en-US" sz="180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www.studytonight.com/java/multithreading-in-java</a:t>
            </a:r>
            <a:endParaRPr lang="km-KH" sz="1800" dirty="0" smtClean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ca-ES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បាត់ដំបង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Thread</a:t>
            </a:r>
            <a:endParaRPr lang="km-KH" sz="3000" b="1" dirty="0" smtClean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800804" y="3283675"/>
            <a:ext cx="169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sz="2400" b="1" dirty="0">
              <a:solidFill>
                <a:srgbClr val="003399"/>
              </a:solidFill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6730" y="3716966"/>
            <a:ext cx="3163505" cy="258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កញ្ញា​ លាភ បញ្ញា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​លោក​ ហេង​ លីនិត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លោក​​​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ស៊ីម រដ្ឋា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បេន ចិត្រ្តា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លោក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សិម រ៉ាក់ គី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7662" y="1927185"/>
            <a:ext cx="11020927" cy="49308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, Process , Thread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/ Runnable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Commonly Use method in thread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</a:t>
            </a:r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8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Program , Process, Thread Concept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4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11708350" cy="5056838"/>
          </a:xfrm>
        </p:spPr>
        <p:txBody>
          <a:bodyPr>
            <a:normAutofit lnSpcReduction="10000"/>
          </a:bodyPr>
          <a:lstStyle/>
          <a:p>
            <a:r>
              <a:rPr lang="ca-E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អ្វីជា </a:t>
            </a:r>
            <a:r>
              <a:rPr lang="en-U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ca-E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endParaRPr lang="ca-ES" sz="2400" b="1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</a:t>
            </a:r>
            <a:r>
              <a:rPr lang="en-US" sz="22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rogram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ណ្តុំនៃកូដដើម្បីបង្កើតកម្មវិធីសម្រាប់ប្រើប្រាស់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ca-ES" sz="24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</a:t>
            </a:r>
            <a:r>
              <a:rPr lang="ca-E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ca-ES" sz="2400" b="1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r>
              <a:rPr lang="ca-ES" sz="24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</a:t>
            </a:r>
            <a:r>
              <a:rPr lang="ca-E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គឺជាទម្រង់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ច្រើនដែល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វាអាចអោយ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run </a:t>
            </a: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កម្មវិធី​ពីរ រឺ​ ច្រើនបានក្នុងពេលតែមួយ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ca-E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ca-ES" sz="20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</a:t>
            </a:r>
            <a:r>
              <a:rPr lang="ca-ES" sz="24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4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ca-ES" sz="2400" b="1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r>
              <a:rPr lang="en-US" sz="24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គឺជា៖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ការប្រតិបត្តិការងារច្រើននៅពេលតែមួយ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លក្ខណះពិសេសមួយរបស់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គឺវាធ្វើការប្រើប្រាស់នូវ </a:t>
            </a:r>
            <a:r>
              <a:rPr lang="en-US" sz="2200" dirty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Multi-Thread </a:t>
            </a:r>
            <a:r>
              <a:rPr lang="ca-E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r>
              <a:rPr lang="ca-ES" sz="2200" dirty="0">
                <a:cs typeface="Khmer OS Battambang" panose="02000500000000020004" pitchFamily="2" charset="0"/>
              </a:rPr>
              <a:t>ភាគច្រើន </a:t>
            </a:r>
            <a:r>
              <a:rPr lang="en-US" sz="2200" dirty="0">
                <a:solidFill>
                  <a:srgbClr val="FF0000"/>
                </a:solidFill>
                <a:cs typeface="Khmer OS Battambang" panose="02000500000000020004" pitchFamily="2" charset="0"/>
              </a:rPr>
              <a:t>Multi-Thread </a:t>
            </a:r>
            <a:r>
              <a:rPr lang="ca-ES" sz="2200" dirty="0">
                <a:cs typeface="Khmer OS Battambang" panose="02000500000000020004" pitchFamily="2" charset="0"/>
              </a:rPr>
              <a:t>ត្រូវបានប្រើប្រាស់ជាមួយនឺង </a:t>
            </a:r>
            <a:r>
              <a:rPr lang="en-US" sz="2200" dirty="0">
                <a:cs typeface="Khmer OS Battambang" panose="02000500000000020004" pitchFamily="2" charset="0"/>
              </a:rPr>
              <a:t>Animation </a:t>
            </a:r>
            <a:r>
              <a:rPr lang="ca-ES" sz="2200" dirty="0">
                <a:cs typeface="Khmer OS Battambang" panose="02000500000000020004" pitchFamily="2" charset="0"/>
              </a:rPr>
              <a:t>ឬ</a:t>
            </a:r>
            <a:r>
              <a:rPr lang="en-US" sz="2200" dirty="0">
                <a:cs typeface="Khmer OS Battambang" panose="02000500000000020004" pitchFamily="2" charset="0"/>
              </a:rPr>
              <a:t> Game​ ។</a:t>
            </a:r>
            <a:endParaRPr lang="ca-ES" sz="2200" dirty="0">
              <a:cs typeface="Khmer OS Battambang" panose="02000500000000020004" pitchFamily="2" charset="0"/>
            </a:endParaRPr>
          </a:p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ca-ES" sz="2200" dirty="0" smtClean="0">
                <a:latin typeface="+mj-lt"/>
                <a:cs typeface="Khmer OS Battambang" panose="02000500000000020004" pitchFamily="2" charset="0"/>
              </a:rPr>
              <a:t>​</a:t>
            </a:r>
            <a:endParaRPr lang="km-KH" sz="2200" dirty="0"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40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cs typeface="Khmer OS Battambang" panose="02000500000000020004" pitchFamily="2" charset="0"/>
              </a:rPr>
              <a:t>Program , Process, Thread Concept</a:t>
            </a:r>
            <a:endParaRPr lang="en-US" sz="3000" b="1" dirty="0">
              <a:solidFill>
                <a:srgbClr val="003399"/>
              </a:solidFill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solidFill>
                  <a:srgbClr val="000000">
                    <a:lumMod val="50000"/>
                  </a:srgbClr>
                </a:solidFill>
                <a:latin typeface="+mj-lt"/>
              </a:rPr>
              <a:pPr/>
              <a:t>5</a:t>
            </a:fld>
            <a:endParaRPr lang="en-US">
              <a:solidFill>
                <a:srgbClr val="000000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47662" y="1611932"/>
            <a:ext cx="11708350" cy="5056838"/>
          </a:xfrm>
        </p:spPr>
        <p:txBody>
          <a:bodyPr>
            <a:normAutofit/>
          </a:bodyPr>
          <a:lstStyle/>
          <a:p>
            <a:pPr marL="240030" lvl="1" indent="0">
              <a:buClr>
                <a:srgbClr val="000000">
                  <a:lumMod val="65000"/>
                </a:srgbClr>
              </a:buClr>
              <a:buNone/>
            </a:pPr>
            <a:r>
              <a:rPr lang="ca-ES" sz="2200" dirty="0" smtClean="0">
                <a:latin typeface="+mj-lt"/>
                <a:cs typeface="Khmer OS Battambang" panose="02000500000000020004" pitchFamily="2" charset="0"/>
              </a:rPr>
              <a:t>​</a:t>
            </a:r>
            <a:endParaRPr lang="km-KH" sz="2200" dirty="0">
              <a:latin typeface="+mj-lt"/>
              <a:cs typeface="Khmer OS Battambang" panose="02000500000000020004" pitchFamily="2" charset="0"/>
            </a:endParaRPr>
          </a:p>
          <a:p>
            <a:pPr lvl="0">
              <a:buClr>
                <a:srgbClr val="000000">
                  <a:lumMod val="65000"/>
                </a:srgbClr>
              </a:buClr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2" descr="https://farhakm.files.wordpress.com/2015/03/process-and-thread-relationship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43" y="2007690"/>
            <a:ext cx="5181600" cy="384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44715"/>
            <a:ext cx="10994126" cy="1014664"/>
          </a:xfrm>
        </p:spPr>
        <p:txBody>
          <a:bodyPr>
            <a:normAutofit/>
          </a:bodyPr>
          <a:lstStyle/>
          <a:p>
            <a:r>
              <a:rPr lang="ca-ES" sz="30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ការបង្កើត </a:t>
            </a:r>
            <a:r>
              <a:rPr lang="en-US" sz="3000" b="1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Thread</a:t>
            </a:r>
            <a:endParaRPr lang="en-US" sz="3000" b="1" dirty="0">
              <a:solidFill>
                <a:srgbClr val="003399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4" y="1683656"/>
            <a:ext cx="10994127" cy="4488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accent1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400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ការបង្កើតមានពីររបៀបគឺ៖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​​​​ធ្វើការ​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extends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ចេញពី​ </a:t>
            </a:r>
            <a:r>
              <a:rPr lang="en-US" sz="2200" dirty="0" smtClean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Thread Class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ធ្វើ</a:t>
            </a:r>
            <a:r>
              <a:rPr lang="ca-ES" sz="2200" dirty="0">
                <a:latin typeface="Khmer OS" panose="02000500000000020004" pitchFamily="2" charset="0"/>
                <a:cs typeface="Khmer OS" panose="02000500000000020004" pitchFamily="2" charset="0"/>
              </a:rPr>
              <a:t>ការ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implement </a:t>
            </a:r>
            <a:r>
              <a:rPr lang="ca-ES" sz="2200" dirty="0">
                <a:latin typeface="Khmer OS" panose="02000500000000020004" pitchFamily="2" charset="0"/>
                <a:cs typeface="Khmer OS" panose="02000500000000020004" pitchFamily="2" charset="0"/>
              </a:rPr>
              <a:t>ចេញពី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Runnable Interface</a:t>
            </a:r>
            <a:r>
              <a:rPr lang="ca-ES" sz="2200" dirty="0" smtClean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    </a:t>
            </a:r>
            <a:endParaRPr lang="en-US" sz="2200" dirty="0">
              <a:solidFill>
                <a:srgbClr val="C00000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14" y="3396116"/>
            <a:ext cx="5050971" cy="27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255098"/>
            <a:ext cx="8245595" cy="760998"/>
          </a:xfrm>
        </p:spPr>
        <p:txBody>
          <a:bodyPr>
            <a:noAutofit/>
          </a:bodyPr>
          <a:lstStyle/>
          <a:p>
            <a:pPr lvl="0"/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thread class </a:t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7662" y="1712686"/>
            <a:ext cx="11466967" cy="49560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>
              <a:solidFill>
                <a:srgbClr val="552BBF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Thread class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r>
              <a:rPr lang="ca-ES" sz="22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ca-E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constructor</a:t>
            </a:r>
            <a:r>
              <a:rPr lang="ca-ES" sz="22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មួយចំនួនសម្រាប់បង្កើត</a:t>
            </a:r>
            <a:r>
              <a:rPr lang="ca-E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 thread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ដូចខាងក្រោម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ca-ES" sz="2200" dirty="0" smtClean="0">
              <a:solidFill>
                <a:srgbClr val="552BBF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endParaRPr lang="ca-ES" sz="2200" dirty="0" smtClean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ca-E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Thread()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ca-E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Thread(String str)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ca-E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Thread(Runnable r)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ca-ES" sz="2200" dirty="0" smtClean="0">
                <a:solidFill>
                  <a:srgbClr val="C00000"/>
                </a:solidFill>
                <a:latin typeface="Khmer OS Battambang" pitchFamily="2" charset="0"/>
                <a:cs typeface="Khmer OS Battambang" pitchFamily="2" charset="0"/>
              </a:rPr>
              <a:t>Thread(Runnable r , String str)​​​​</a:t>
            </a:r>
          </a:p>
          <a:p>
            <a:pPr marL="720090" lvl="3" indent="0">
              <a:buNone/>
            </a:pPr>
            <a:endParaRPr lang="en-US" sz="2200" dirty="0" smtClean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ca-E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ca-E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ca-ES" sz="2200" dirty="0" smtClean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ca-ES" sz="22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          </a:t>
            </a:r>
          </a:p>
          <a:p>
            <a:pPr marL="0" indent="0">
              <a:buNone/>
            </a:pPr>
            <a:r>
              <a:rPr lang="ca-ES" sz="22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​​​​</a:t>
            </a:r>
            <a:r>
              <a:rPr lang="en-US" sz="2200" dirty="0" smtClean="0">
                <a:solidFill>
                  <a:srgbClr val="552BBF"/>
                </a:solidFill>
                <a:latin typeface="Khmer OS Battambang" pitchFamily="2" charset="0"/>
                <a:cs typeface="Khmer OS Battambang" pitchFamily="2" charset="0"/>
              </a:rPr>
              <a:t>	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itchFamily="2" charset="0"/>
              </a:rPr>
              <a:t> extends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class 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24000"/>
            <a:ext cx="11020927" cy="51447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27" y="1669144"/>
            <a:ext cx="915480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Implement Runnable Interface</a:t>
            </a:r>
            <a:endParaRPr lang="en-US" sz="3000" b="1" dirty="0">
              <a:solidFill>
                <a:srgbClr val="003399"/>
              </a:solidFill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3399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Runnable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គឺជា</a:t>
            </a:r>
            <a:r>
              <a:rPr lang="ca-ES" sz="2200" dirty="0" smtClean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​</a:t>
            </a:r>
            <a:r>
              <a:rPr lang="en-US" sz="2200" dirty="0" smtClean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 interface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មួយសម្រាប់អោយគេ​ </a:t>
            </a:r>
            <a:r>
              <a:rPr lang="en-US" sz="2200" dirty="0" smtClean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implement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ដើម្បីបង្កើត​ </a:t>
            </a:r>
            <a:r>
              <a:rPr lang="en-US" sz="2200" dirty="0" smtClean="0">
                <a:solidFill>
                  <a:srgbClr val="C00000"/>
                </a:solidFill>
                <a:latin typeface="Khmer OS" panose="02000500000000020004" pitchFamily="2" charset="0"/>
                <a:cs typeface="Khmer OS" panose="02000500000000020004" pitchFamily="2" charset="0"/>
              </a:rPr>
              <a:t>thread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។​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   ហើយវាមាន​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method 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មួយដែលសម្រាប់ដំនើរការ​ 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thread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គឺ​ ​ 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method run()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ដោយយើង</a:t>
            </a:r>
          </a:p>
          <a:p>
            <a:pPr marL="0" indent="0">
              <a:buNone/>
            </a:pP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    គ្រាន់តែ​ </a:t>
            </a:r>
            <a:r>
              <a:rPr lang="en-U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Override method run() </a:t>
            </a:r>
            <a:r>
              <a:rPr lang="ca-ES" sz="2200" dirty="0" smtClean="0">
                <a:latin typeface="Khmer OS" panose="02000500000000020004" pitchFamily="2" charset="0"/>
                <a:cs typeface="Khmer OS" panose="02000500000000020004" pitchFamily="2" charset="0"/>
              </a:rPr>
              <a:t>។</a:t>
            </a:r>
            <a:endParaRPr lang="en-US" sz="2200" dirty="0">
              <a:latin typeface="Khmer OS" panose="02000500000000020004" pitchFamily="2" charset="0"/>
              <a:cs typeface="Khmer OS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7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118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Microsoft YaHei UI</vt:lpstr>
      <vt:lpstr>Arial</vt:lpstr>
      <vt:lpstr>DaunPenh</vt:lpstr>
      <vt:lpstr>Khmer OS</vt:lpstr>
      <vt:lpstr>Khmer OS Battambang</vt:lpstr>
      <vt:lpstr>Khmer OS Muol Light</vt:lpstr>
      <vt:lpstr>Wingdings</vt:lpstr>
      <vt:lpstr>TS102922647</vt:lpstr>
      <vt:lpstr>PowerPoint Presentation</vt:lpstr>
      <vt:lpstr>ថ្នាក់ បាត់ដំបង</vt:lpstr>
      <vt:lpstr>មាតិកា</vt:lpstr>
      <vt:lpstr>Program , Process, Thread Concept</vt:lpstr>
      <vt:lpstr>Program , Process, Thread Concept</vt:lpstr>
      <vt:lpstr>ការបង្កើត Thread</vt:lpstr>
      <vt:lpstr>  extends thread class   </vt:lpstr>
      <vt:lpstr> extends thread class </vt:lpstr>
      <vt:lpstr>Implement Runnable Interface</vt:lpstr>
      <vt:lpstr>ការបង្កើត Thread</vt:lpstr>
      <vt:lpstr> Commonly Used Methods in Thread Class</vt:lpstr>
      <vt:lpstr>Commonly Used Methods in Thread Class</vt:lpstr>
      <vt:lpstr>Commonly Used Methods in Thread Class</vt:lpstr>
      <vt:lpstr>Thread Synchronization</vt:lpstr>
      <vt:lpstr> 3.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2016-05-10T01:01:58Z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