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503" r:id="rId3"/>
    <p:sldId id="505" r:id="rId4"/>
    <p:sldId id="426" r:id="rId5"/>
    <p:sldId id="428" r:id="rId6"/>
    <p:sldId id="549" r:id="rId7"/>
    <p:sldId id="550" r:id="rId8"/>
    <p:sldId id="551" r:id="rId9"/>
    <p:sldId id="552" r:id="rId10"/>
    <p:sldId id="553" r:id="rId11"/>
    <p:sldId id="554" r:id="rId12"/>
    <p:sldId id="522" r:id="rId13"/>
    <p:sldId id="509" r:id="rId14"/>
    <p:sldId id="521" r:id="rId15"/>
    <p:sldId id="543" r:id="rId16"/>
    <p:sldId id="544" r:id="rId17"/>
    <p:sldId id="545" r:id="rId18"/>
    <p:sldId id="546" r:id="rId19"/>
    <p:sldId id="547" r:id="rId20"/>
    <p:sldId id="548" r:id="rId21"/>
    <p:sldId id="439" r:id="rId22"/>
    <p:sldId id="517" r:id="rId23"/>
    <p:sldId id="42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3E9F"/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20" autoAdjust="0"/>
    <p:restoredTop sz="93478" autoAdjust="0"/>
  </p:normalViewPr>
  <p:slideViewPr>
    <p:cSldViewPr snapToGrid="0">
      <p:cViewPr varScale="1">
        <p:scale>
          <a:sx n="88" d="100"/>
          <a:sy n="88" d="100"/>
        </p:scale>
        <p:origin x="96" y="3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5/10/2016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5/10/2016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5/10/2016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5/10/2016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5/10/2016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5/10/2016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5/10/2016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5/10/2016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5/10/2016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5/10/2016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5/10/2016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chopedia.com/definition/24349/thread-synchronization" TargetMode="External"/><Relationship Id="rId3" Type="http://schemas.openxmlformats.org/officeDocument/2006/relationships/hyperlink" Target="https://docs.oracle.com/" TargetMode="External"/><Relationship Id="rId7" Type="http://schemas.openxmlformats.org/officeDocument/2006/relationships/hyperlink" Target="https://docs.oracle.com/javase/tutorial/essential/concurrency/sync.html" TargetMode="External"/><Relationship Id="rId2" Type="http://schemas.openxmlformats.org/officeDocument/2006/relationships/hyperlink" Target="http://www.javatpoint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tutorialspoint.com/java/java_thread_synchronization.htm" TargetMode="External"/><Relationship Id="rId5" Type="http://schemas.openxmlformats.org/officeDocument/2006/relationships/hyperlink" Target="http://stackoverflow.com/" TargetMode="External"/><Relationship Id="rId4" Type="http://schemas.openxmlformats.org/officeDocument/2006/relationships/hyperlink" Target="http://www.tutorialspoint.com/" TargetMode="External"/><Relationship Id="rId9" Type="http://schemas.openxmlformats.org/officeDocument/2006/relationships/hyperlink" Target="http://tutorials.jenkov.com/java-concurrency/synchronized.html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0835" y="4163414"/>
            <a:ext cx="2488182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រ៉ាត ភារុន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អាង តិចជន</a:t>
            </a:r>
            <a:endParaRPr lang="en-US" sz="1500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</a:t>
            </a:r>
            <a:r>
              <a:rPr lang="en-US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អាំង តឹកជុ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</a:t>
            </a:r>
            <a:endParaRPr lang="en-US" sz="1500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កញ្ញា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អៀត ម៉ានិត</a:t>
            </a: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endParaRPr lang="km-KH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Program, process, thread concept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4236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​ </a:t>
            </a:r>
            <a:endParaRPr lang="en-US" sz="8000" dirty="0" smtClean="0"/>
          </a:p>
          <a:p>
            <a:pPr marL="0" indent="0">
              <a:lnSpc>
                <a:spcPct val="170000"/>
              </a:lnSpc>
              <a:spcBef>
                <a:spcPts val="1200"/>
              </a:spcBef>
              <a:buNone/>
            </a:pPr>
            <a:r>
              <a:rPr lang="en-US" sz="8000" dirty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	</a:t>
            </a:r>
            <a:endParaRPr lang="en-US" sz="8000" dirty="0" smtClean="0">
              <a:latin typeface="Khmer OS Battambang" pitchFamily="2" charset="0"/>
              <a:cs typeface="Khmer OS Battambang" pitchFamily="2" charset="0"/>
              <a:sym typeface="Wingdings" panose="05000000000000000000" pitchFamily="2" charset="2"/>
            </a:endParaRPr>
          </a:p>
          <a:p>
            <a:pPr marL="0" indent="0">
              <a:lnSpc>
                <a:spcPct val="170000"/>
              </a:lnSpc>
              <a:spcBef>
                <a:spcPts val="1200"/>
              </a:spcBef>
              <a:buNone/>
            </a:pPr>
            <a:r>
              <a:rPr lang="km-KH" sz="32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	</a:t>
            </a:r>
            <a:endParaRPr lang="km-KH" sz="2250" dirty="0" smtClean="0">
              <a:latin typeface="Khmer OS Battambang" pitchFamily="2" charset="0"/>
              <a:cs typeface="Khmer OS Battambang" pitchFamily="2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>
                <a:latin typeface="Khmer OS Battambang" pitchFamily="2" charset="0"/>
                <a:cs typeface="Khmer OS Battambang" pitchFamily="2" charset="0"/>
              </a:rPr>
              <a:t>	</a:t>
            </a:r>
            <a:endParaRPr lang="en-US" sz="225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383" y="1771048"/>
            <a:ext cx="8586651" cy="432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1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III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Two ways of implement thread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មានវិធីសាស្ត្រពីរសំរាប់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implement Thread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៖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1314450" lvl="4" indent="-457200">
              <a:buFont typeface="+mj-lt"/>
              <a:buAutoNum type="arabi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Extending Thread class</a:t>
            </a:r>
          </a:p>
          <a:p>
            <a:pPr marL="857250" lvl="4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class </a:t>
            </a:r>
            <a:r>
              <a:rPr lang="en-US" sz="2400" dirty="0" err="1">
                <a:latin typeface="Khmer OS Battambang" pitchFamily="2" charset="0"/>
                <a:cs typeface="Khmer OS Battambang" pitchFamily="2" charset="0"/>
              </a:rPr>
              <a:t>MultithreadingDemo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extends Thread{  </a:t>
            </a:r>
          </a:p>
          <a:p>
            <a:pPr marL="857250" lvl="4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	public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void run(){  </a:t>
            </a:r>
          </a:p>
          <a:p>
            <a:pPr marL="857250" lvl="4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 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		 </a:t>
            </a:r>
            <a:r>
              <a:rPr lang="en-US" sz="2400" dirty="0" err="1">
                <a:latin typeface="Khmer OS Battambang" pitchFamily="2" charset="0"/>
                <a:cs typeface="Khmer OS Battambang" pitchFamily="2" charset="0"/>
              </a:rPr>
              <a:t>System.out.println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("My thread is in running state.");  </a:t>
            </a:r>
          </a:p>
          <a:p>
            <a:pPr marL="857250" lvl="4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	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}   </a:t>
            </a:r>
          </a:p>
          <a:p>
            <a:pPr marL="857250" lvl="4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	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public static void main(String </a:t>
            </a:r>
            <a:r>
              <a:rPr lang="en-US" sz="2400" dirty="0" err="1">
                <a:latin typeface="Khmer OS Battambang" pitchFamily="2" charset="0"/>
                <a:cs typeface="Khmer OS Battambang" pitchFamily="2" charset="0"/>
              </a:rPr>
              <a:t>args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[]){  </a:t>
            </a:r>
          </a:p>
          <a:p>
            <a:pPr marL="857250" lvl="4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   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		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MultithreadingDemo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>
                <a:latin typeface="Khmer OS Battambang" pitchFamily="2" charset="0"/>
                <a:cs typeface="Khmer OS Battambang" pitchFamily="2" charset="0"/>
              </a:rPr>
              <a:t>obj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=new </a:t>
            </a:r>
            <a:r>
              <a:rPr lang="en-US" sz="2400" dirty="0" err="1">
                <a:latin typeface="Khmer OS Battambang" pitchFamily="2" charset="0"/>
                <a:cs typeface="Khmer OS Battambang" pitchFamily="2" charset="0"/>
              </a:rPr>
              <a:t>MultithreadingDemo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();   </a:t>
            </a:r>
          </a:p>
          <a:p>
            <a:pPr marL="857250" lvl="4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  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		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obj.start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();  </a:t>
            </a:r>
          </a:p>
          <a:p>
            <a:pPr marL="857250" lvl="4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	}  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857250" lvl="4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20523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III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Two ways of implement thread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មានវិធីសាស្ត្រពីរសំរាប់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implement Thread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៖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1314450" lvl="4" indent="-457200">
              <a:buFont typeface="+mj-lt"/>
              <a:buAutoNum type="arabicPeriod" startAt="2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Implementing Runnable interface</a:t>
            </a:r>
          </a:p>
          <a:p>
            <a:pPr marL="857250" lvl="4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class </a:t>
            </a:r>
            <a:r>
              <a:rPr lang="en-US" sz="2400" dirty="0" err="1">
                <a:latin typeface="Khmer OS Battambang" pitchFamily="2" charset="0"/>
                <a:cs typeface="Khmer OS Battambang" pitchFamily="2" charset="0"/>
              </a:rPr>
              <a:t>MultithreadingDemo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implements Runnable{  </a:t>
            </a:r>
          </a:p>
          <a:p>
            <a:pPr marL="857250" lvl="4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	public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void run(){  </a:t>
            </a:r>
          </a:p>
          <a:p>
            <a:pPr marL="857250" lvl="4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 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		 </a:t>
            </a:r>
            <a:r>
              <a:rPr lang="en-US" sz="2400" dirty="0" err="1">
                <a:latin typeface="Khmer OS Battambang" pitchFamily="2" charset="0"/>
                <a:cs typeface="Khmer OS Battambang" pitchFamily="2" charset="0"/>
              </a:rPr>
              <a:t>System.out.println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("My thread is in running state.");  </a:t>
            </a:r>
          </a:p>
          <a:p>
            <a:pPr marL="857250" lvl="4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	}   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857250" lvl="4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	public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static void main(String </a:t>
            </a:r>
            <a:r>
              <a:rPr lang="en-US" sz="2400" dirty="0" err="1">
                <a:latin typeface="Khmer OS Battambang" pitchFamily="2" charset="0"/>
                <a:cs typeface="Khmer OS Battambang" pitchFamily="2" charset="0"/>
              </a:rPr>
              <a:t>args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[]){  </a:t>
            </a:r>
          </a:p>
          <a:p>
            <a:pPr marL="857250" lvl="4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  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		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MultithreadingDemo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>
                <a:latin typeface="Khmer OS Battambang" pitchFamily="2" charset="0"/>
                <a:cs typeface="Khmer OS Battambang" pitchFamily="2" charset="0"/>
              </a:rPr>
              <a:t>obj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=new </a:t>
            </a:r>
            <a:r>
              <a:rPr lang="en-US" sz="2400" dirty="0" err="1">
                <a:latin typeface="Khmer OS Battambang" pitchFamily="2" charset="0"/>
                <a:cs typeface="Khmer OS Battambang" pitchFamily="2" charset="0"/>
              </a:rPr>
              <a:t>MultithreadingDemo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();  </a:t>
            </a:r>
          </a:p>
          <a:p>
            <a:pPr marL="857250" lvl="4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   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		Thread </a:t>
            </a:r>
            <a:r>
              <a:rPr lang="en-US" sz="2400" dirty="0" err="1">
                <a:latin typeface="Khmer OS Battambang" pitchFamily="2" charset="0"/>
                <a:cs typeface="Khmer OS Battambang" pitchFamily="2" charset="0"/>
              </a:rPr>
              <a:t>tobj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=new Thread(</a:t>
            </a:r>
            <a:r>
              <a:rPr lang="en-US" sz="2400" dirty="0" err="1">
                <a:latin typeface="Khmer OS Battambang" pitchFamily="2" charset="0"/>
                <a:cs typeface="Khmer OS Battambang" pitchFamily="2" charset="0"/>
              </a:rPr>
              <a:t>obj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);  </a:t>
            </a:r>
          </a:p>
          <a:p>
            <a:pPr marL="857250" lvl="4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   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		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tobj.start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();  </a:t>
            </a:r>
          </a:p>
          <a:p>
            <a:pPr marL="857250" lvl="4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	}  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857250" lvl="4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87352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Commonly used method in thread class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getName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(): it is used for obtaining a thread’s name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getPriority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(): obtain a thread’s priority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isAlive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(): Determine if a thread is still running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join(): wait for a thread to dominate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run(): entry point for the thread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sleep(): suspend a thread for a period of 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Start(): start a thread by calling its run() method</a:t>
            </a:r>
          </a:p>
        </p:txBody>
      </p:sp>
    </p:spTree>
    <p:extLst>
      <p:ext uri="{BB962C8B-B14F-4D97-AF65-F5344CB8AC3E}">
        <p14:creationId xmlns:p14="http://schemas.microsoft.com/office/powerpoint/2010/main" val="345641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>
          <a:xfrm>
            <a:off x="437514" y="1637608"/>
            <a:ext cx="11532813" cy="4445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Join()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ប្រើសម្រាប់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wait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រហូតដល់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thread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មួយដំណើរការចប់ទើបអោយ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thread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មួយទៀតដំណើរការ។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JoinDemo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Thread{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public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run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nn-NO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n-N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(int i=0 ; i&lt;5 ; i++) {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try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Thread.</a:t>
            </a:r>
            <a:r>
              <a:rPr lang="en-US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(500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}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 (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InterruptedException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e.printStackTrace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4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out.println</a:t>
            </a:r>
            <a:r>
              <a:rPr lang="en-US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4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km-KH" sz="1800" dirty="0" smtClean="0">
              <a:latin typeface="Times New Roman" panose="02020603050405020304" pitchFamily="18" charset="0"/>
              <a:cs typeface="Khmer OS Battambang" pitchFamily="2" charset="0"/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IV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Commonly used method in thread class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60311" y="2030420"/>
            <a:ext cx="4949449" cy="36933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InterruptedException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JoinDemo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j1=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JoinDemo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JoinDemo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j2=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JoinDemo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JoinDemo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j3=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JoinDemo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j1.start();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//use for wait thread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utill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died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j1.join();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j2.start();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j3.start();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09018" y="2038733"/>
            <a:ext cx="897775" cy="45397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43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IV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Commonly used method in thread class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7514" y="1571105"/>
            <a:ext cx="462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Sleep </a:t>
            </a:r>
            <a:r>
              <a:rPr lang="km-KH" dirty="0" smtClean="0"/>
              <a:t>ប្រើសម្រាប់បង្អាក់ដំណើរការ</a:t>
            </a:r>
            <a:r>
              <a:rPr lang="en-US" dirty="0" smtClean="0"/>
              <a:t>Thread</a:t>
            </a:r>
            <a:r>
              <a:rPr lang="km-KH" dirty="0" smtClean="0"/>
              <a:t> ។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94598" y="2028533"/>
            <a:ext cx="4131426" cy="447814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SleepDemo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Thread {</a:t>
            </a:r>
          </a:p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run(){</a:t>
            </a:r>
          </a:p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 ;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&lt;5 ;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{</a:t>
            </a:r>
          </a:p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Thread.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(5000);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 (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InterruptedException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</a:p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e.printStackTrace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out.println</a:t>
            </a: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SleepDemo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sl1=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SleepDemo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SleepDemo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sl2=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SleepDemo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sl1.start();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sl2.start();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1716" y="2028533"/>
            <a:ext cx="1022465" cy="28623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</a:t>
            </a:r>
          </a:p>
          <a:p>
            <a:r>
              <a:rPr lang="en-US" dirty="0" smtClean="0"/>
              <a:t>0</a:t>
            </a:r>
            <a:endParaRPr lang="en-US" dirty="0"/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7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IV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Commonly used method in thread class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7514" y="1645920"/>
            <a:ext cx="804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Wait() </a:t>
            </a:r>
            <a:r>
              <a:rPr lang="km-KH" dirty="0" smtClean="0"/>
              <a:t>ប្រើសម្រាប់រង់ចាំរហូតដល់</a:t>
            </a:r>
            <a:r>
              <a:rPr lang="en-US" dirty="0" smtClean="0"/>
              <a:t>thread </a:t>
            </a:r>
            <a:r>
              <a:rPr lang="km-KH" dirty="0" smtClean="0"/>
              <a:t>មួយទៀតបោះនូវ</a:t>
            </a:r>
            <a:r>
              <a:rPr lang="en-US" dirty="0" smtClean="0"/>
              <a:t>notify() or </a:t>
            </a:r>
            <a:r>
              <a:rPr lang="en-US" dirty="0" err="1" smtClean="0"/>
              <a:t>notifyAll</a:t>
            </a:r>
            <a:r>
              <a:rPr lang="en-US" dirty="0" smtClean="0"/>
              <a:t>()</a:t>
            </a:r>
            <a:r>
              <a:rPr lang="km-KH" dirty="0" smtClean="0"/>
              <a:t>។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3331" y="2053461"/>
            <a:ext cx="4430684" cy="447814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ThreadWait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ThreadB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= new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ThreadB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();//Create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for </a:t>
            </a:r>
            <a:r>
              <a:rPr lang="en-US" sz="15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seconde</a:t>
            </a:r>
            <a:r>
              <a:rPr lang="en-US" sz="1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b.start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();//Launch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synchronized(b){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try{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out.println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("Waiting for b to complete...");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b.wait</a:t>
            </a: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//WAIT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 the finish thread for class B finish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}catch(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InterruptedException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e){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e.printStackTrace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out.println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("Total is: " +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b.total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39889" y="2053461"/>
            <a:ext cx="2882520" cy="355481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ThreadB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Thread{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total;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@Override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run(){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synchronized(this){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for(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&lt;100 ;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total +=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notify</a:t>
            </a: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/*Notify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which wait until </a:t>
            </a:r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 that I'm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finish*/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58283" y="2102339"/>
            <a:ext cx="2402379" cy="7848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Waiting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 to complete...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is: 4950</a:t>
            </a:r>
          </a:p>
        </p:txBody>
      </p:sp>
    </p:spTree>
    <p:extLst>
      <p:ext uri="{BB962C8B-B14F-4D97-AF65-F5344CB8AC3E}">
        <p14:creationId xmlns:p14="http://schemas.microsoft.com/office/powerpoint/2010/main" val="404384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IV</a:t>
            </a:r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800" b="1" dirty="0">
                <a:solidFill>
                  <a:srgbClr val="0E3E9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Commonly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used method in thread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599" y="1662546"/>
            <a:ext cx="7536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Priority()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សម្រាប់កំណត់អាទិភាពអោយ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ដែលមានតំលៃពី ១ ដល់ ១០ ។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 err="1" smtClean="0"/>
              <a:t>getName</a:t>
            </a:r>
            <a:r>
              <a:rPr lang="en-US" dirty="0" smtClean="0"/>
              <a:t>() </a:t>
            </a:r>
            <a:r>
              <a:rPr lang="km-KH" dirty="0" smtClean="0"/>
              <a:t>សម្រាប់ចាប់យកឈ្មោះរបស់</a:t>
            </a:r>
            <a:r>
              <a:rPr lang="en-US" dirty="0" smtClean="0"/>
              <a:t>Thread </a:t>
            </a:r>
            <a:r>
              <a:rPr lang="km-KH" dirty="0" smtClean="0"/>
              <a:t>ដែលកំពុងបានដំណើរ ។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2496484"/>
            <a:ext cx="8251768" cy="323165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run(){  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out.println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("running thread </a:t>
            </a:r>
            <a:r>
              <a:rPr lang="en-US" sz="17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is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:"+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Thread.currentThread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  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out.println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("running thread priority is:"+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Thread.currentThread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getPriority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  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[]){  </a:t>
            </a:r>
          </a:p>
          <a:p>
            <a:pPr lvl="1"/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PriorityDemo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thread1=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PriorityDemo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pPr lvl="1"/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PriorityDemo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thread2=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PriorityDemo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pPr lvl="1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thread1.setPriority(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Thread.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MIN_PRIORITY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lvl="1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thread2.setPriority(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Thread.</a:t>
            </a:r>
            <a:r>
              <a:rPr lang="en-US" sz="1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MAX_PRIORITY</a:t>
            </a:r>
            <a:r>
              <a:rPr lang="en-US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lvl="1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thread1.start();  </a:t>
            </a:r>
          </a:p>
          <a:p>
            <a:pPr lvl="1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thread2.start();  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36182" y="2510441"/>
            <a:ext cx="3192087" cy="17543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name is:Thread-0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thread name is:Thread-1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thread priority is:1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thread priority is:10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83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0E3E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Synchronization</a:t>
            </a:r>
            <a:endParaRPr lang="en-US" sz="3000" dirty="0">
              <a:solidFill>
                <a:srgbClr val="0E3E9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9"/>
            <a:ext cx="11020927" cy="465076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ប្រើសម្រាប់កំនត់អោយ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មួយដំណើរការចប់ទើបអោយ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មួយទៀតដំណើរការ ។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6904" y="2527070"/>
            <a:ext cx="5225934" cy="28623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Table{  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synchronized void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printTable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n){//synchronized method  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for(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=1;i&lt;=5;i++){  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out.println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(n*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try{  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Thread.</a:t>
            </a:r>
            <a:r>
              <a:rPr lang="en-US" sz="15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r>
              <a:rPr lang="en-US" sz="1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(400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}catch(Exception e){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sz="15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out.println</a:t>
            </a:r>
            <a:r>
              <a:rPr lang="en-US" sz="1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  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 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 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71474" y="2527070"/>
            <a:ext cx="4369287" cy="424731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MyThread1 extends Thread{  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t;  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MyThread1(Table t){  </a:t>
            </a:r>
          </a:p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this.t=t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run(){  </a:t>
            </a:r>
          </a:p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t.printTable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}  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MyThread2 extends Thread{  </a:t>
            </a:r>
          </a:p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Table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t;  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MyThread2(Table t){  </a:t>
            </a:r>
          </a:p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this.t=t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run(){  </a:t>
            </a:r>
          </a:p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t.printTable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(100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   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42606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E3E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sz="2800" dirty="0" smtClean="0">
                <a:solidFill>
                  <a:srgbClr val="0E3E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Synchronization(</a:t>
            </a:r>
            <a:r>
              <a:rPr lang="km-KH" sz="2800" dirty="0" smtClean="0">
                <a:solidFill>
                  <a:srgbClr val="0E3E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ត)</a:t>
            </a:r>
            <a:endParaRPr lang="en-US" dirty="0">
              <a:solidFill>
                <a:srgbClr val="0E3E9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 txBox="1">
            <a:spLocks noGrp="1"/>
          </p:cNvSpPr>
          <p:nvPr>
            <p:ph sz="quarter" idx="13"/>
          </p:nvPr>
        </p:nvSpPr>
        <p:spPr>
          <a:xfrm>
            <a:off x="606394" y="1771048"/>
            <a:ext cx="3500094" cy="391389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SynchronizedDemo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[]){  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Table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Table();//only one object  </a:t>
            </a:r>
          </a:p>
          <a:p>
            <a:pPr marL="0" indent="0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MyThread1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t1=new MyThread1(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0" indent="0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MyThread2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t2=new MyThread2(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0" indent="0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t1.start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pPr marL="0" indent="0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t2.start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pPr marL="0" indent="0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  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7388" y="1771048"/>
            <a:ext cx="1172095" cy="34163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dirty="0"/>
              <a:t>100</a:t>
            </a:r>
          </a:p>
          <a:p>
            <a:r>
              <a:rPr lang="en-US" dirty="0"/>
              <a:t>200</a:t>
            </a:r>
          </a:p>
          <a:p>
            <a:r>
              <a:rPr lang="en-US" dirty="0"/>
              <a:t>300</a:t>
            </a:r>
          </a:p>
          <a:p>
            <a:r>
              <a:rPr lang="en-US" dirty="0"/>
              <a:t>400</a:t>
            </a:r>
          </a:p>
          <a:p>
            <a:r>
              <a:rPr lang="en-US" dirty="0"/>
              <a:t>500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15</a:t>
            </a:r>
          </a:p>
          <a:p>
            <a:r>
              <a:rPr lang="en-US" dirty="0"/>
              <a:t>20</a:t>
            </a:r>
          </a:p>
          <a:p>
            <a:r>
              <a:rPr lang="en-US" dirty="0"/>
              <a:t>25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64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បាត់ដំបង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៤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Thread </a:t>
            </a:r>
            <a:r>
              <a:rPr lang="km-KH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 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18214" y="496856"/>
            <a:ext cx="1695377" cy="3581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ជា ភក្តី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ហ៊ីម​ ខេមរា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ហេង ម៉េងតាំង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កញ្ញា សំអុល​ សំអន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ឈៀង សុវណ្ណវាសនា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6394" y="1771048"/>
            <a:ext cx="7043658" cy="431225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www.javatpoint.com</a:t>
            </a:r>
            <a:endParaRPr lang="km-KH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https</a:t>
            </a: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docs.oracle.com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www.tutorialspoint.com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stackoverflow.com</a:t>
            </a:r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u="sng" dirty="0">
                <a:hlinkClick r:id="rId6"/>
              </a:rPr>
              <a:t>http://www.tutorialspoint.com/java/java_thread_synchronization.htm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7"/>
              </a:rPr>
              <a:t>https://docs.oracle.com/javase/tutorial/essential/concurrency/sync.html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8"/>
              </a:rPr>
              <a:t>https://www.techopedia.com/definition/24349/thread-synchronization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9"/>
              </a:rPr>
              <a:t>http://tutorials.jenkov.com/java-concurrency/synchronized.html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សំនួរ ចម្លើយ!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548" y="1492692"/>
            <a:ext cx="5824929" cy="4901758"/>
          </a:xfrm>
          <a:prstGeom prst="rect">
            <a:avLst/>
          </a:prstGeom>
          <a:effectLst>
            <a:outerShdw dist="50800" dir="5400000" sx="200000" sy="200000" algn="ctr" rotWithShape="0">
              <a:srgbClr val="000000">
                <a:alpha val="0"/>
              </a:srgbClr>
            </a:outerShdw>
            <a:reflection stA="60000" endPos="65000" dist="50800" dir="5400000" sy="-100000" algn="bl" rotWithShape="0"/>
            <a:softEdge rad="1270000"/>
          </a:effectLst>
        </p:spPr>
      </p:pic>
    </p:spTree>
    <p:extLst>
      <p:ext uri="{BB962C8B-B14F-4D97-AF65-F5344CB8AC3E}">
        <p14:creationId xmlns:p14="http://schemas.microsoft.com/office/powerpoint/2010/main" val="336640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082842" y="1774885"/>
            <a:ext cx="10708105" cy="4418134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Thread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Program, process, thread concept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Two ways of implement thread (Thread/Runnable)</a:t>
            </a:r>
            <a:endParaRPr lang="en-US" sz="2300" dirty="0">
              <a:latin typeface="Khmer OS Battambang" pitchFamily="2" charset="0"/>
              <a:cs typeface="Khmer OS Battambang" pitchFamily="2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300" dirty="0" smtClean="0">
                <a:latin typeface="Khmer OS Battambang" pitchFamily="2" charset="0"/>
                <a:cs typeface="Khmer OS Battambang" pitchFamily="2" charset="0"/>
              </a:rPr>
              <a:t>Commonly used method in Thread class (sleep, join, wait, notify,..)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300" dirty="0" smtClean="0">
                <a:latin typeface="Khmer OS Battambang" pitchFamily="2" charset="0"/>
                <a:cs typeface="Khmer OS Battambang" pitchFamily="2" charset="0"/>
              </a:rPr>
              <a:t>Synchronization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lnSpc>
                <a:spcPct val="150000"/>
              </a:lnSpc>
              <a:buNone/>
            </a:pPr>
            <a:endParaRPr lang="km-KH" sz="2300" dirty="0">
              <a:latin typeface="Khmer OS Battambang" pitchFamily="2" charset="0"/>
              <a:cs typeface="Khmer OS Battambang" pitchFamily="2" charset="0"/>
            </a:endParaRPr>
          </a:p>
          <a:p>
            <a:pPr marL="240030" lvl="1" indent="0">
              <a:lnSpc>
                <a:spcPct val="150000"/>
              </a:lnSpc>
              <a:buNone/>
            </a:pPr>
            <a:endParaRPr lang="en-US" sz="2000" dirty="0">
              <a:latin typeface="Khmer OS Battambang" pitchFamily="2" charset="0"/>
              <a:cs typeface="Khmer OS Battambang" pitchFamily="2" charset="0"/>
            </a:endParaRPr>
          </a:p>
          <a:p>
            <a:pPr marL="697230" lvl="1" indent="-457200">
              <a:lnSpc>
                <a:spcPct val="150000"/>
              </a:lnSpc>
              <a:buAutoNum type="arabicPeriod"/>
            </a:pPr>
            <a:endParaRPr lang="en-US" sz="2250" dirty="0" smtClean="0">
              <a:latin typeface="Khmer OS Battambang" pitchFamily="2" charset="0"/>
              <a:cs typeface="Khmer OS Battambang" pitchFamily="2" charset="0"/>
            </a:endParaRPr>
          </a:p>
          <a:p>
            <a:pPr marL="697230" lvl="1" indent="-457200">
              <a:lnSpc>
                <a:spcPct val="150000"/>
              </a:lnSpc>
              <a:buAutoNum type="arabicPeriod"/>
            </a:pPr>
            <a:endParaRPr lang="km-KH" sz="225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324350" cy="462340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Thread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ជាប្រភេទ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light-weight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ដែលជាផ្នែកមួយតូចបំផុតនៃដំនើរការដែលអាច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run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ស្របពេលជាមួយ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និងដំនើរការផ្នែកដ៏ទៃទៀតនៅក្នុងពេលជាមួយគ្នាបាន។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	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375" y="2749630"/>
            <a:ext cx="5879253" cy="364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0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Program, process, thread concept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3400" dirty="0" smtClean="0">
                <a:latin typeface="Khmer OS Battambang" pitchFamily="2" charset="0"/>
                <a:cs typeface="Khmer OS Battambang" pitchFamily="2" charset="0"/>
              </a:rPr>
              <a:t>Program:</a:t>
            </a:r>
          </a:p>
          <a:p>
            <a:pPr marL="0" indent="0">
              <a:lnSpc>
                <a:spcPct val="170000"/>
              </a:lnSpc>
              <a:spcBef>
                <a:spcPts val="1200"/>
              </a:spcBef>
              <a:buNone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32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</a:t>
            </a:r>
            <a:r>
              <a:rPr lang="km-KH" sz="32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​ គឹជា </a:t>
            </a:r>
            <a:r>
              <a:rPr lang="en-US" sz="32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Executable File </a:t>
            </a:r>
            <a:r>
              <a:rPr lang="km-KH" sz="32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ដែលផ្ទុកនូវបណ្តុំ </a:t>
            </a:r>
            <a:r>
              <a:rPr lang="en-US" sz="32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Instructions </a:t>
            </a:r>
            <a:r>
              <a:rPr lang="km-KH" sz="32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ដែលគេសរសេររួចជាស្រេច សំរាប់អោយវា </a:t>
            </a:r>
            <a:r>
              <a:rPr lang="en-US" sz="32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Perform a specific job </a:t>
            </a:r>
            <a:r>
              <a:rPr lang="km-KH" sz="32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នៅក្នុង </a:t>
            </a:r>
            <a:r>
              <a:rPr lang="en-US" sz="32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computer </a:t>
            </a:r>
            <a:r>
              <a:rPr lang="km-KH" sz="32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។</a:t>
            </a:r>
          </a:p>
          <a:p>
            <a:pPr marL="0" indent="0">
              <a:lnSpc>
                <a:spcPct val="170000"/>
              </a:lnSpc>
              <a:spcBef>
                <a:spcPts val="1200"/>
              </a:spcBef>
              <a:buNone/>
            </a:pPr>
            <a:r>
              <a:rPr lang="km-KH" sz="32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	</a:t>
            </a:r>
            <a:r>
              <a:rPr lang="en-US" sz="32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  Ex: </a:t>
            </a:r>
            <a:r>
              <a:rPr lang="en-US" sz="3200" dirty="0" smtClean="0"/>
              <a:t>chrome.exe </a:t>
            </a:r>
            <a:r>
              <a:rPr lang="km-KH" sz="3200" dirty="0" smtClean="0"/>
              <a:t>គឺជា</a:t>
            </a:r>
            <a:r>
              <a:rPr lang="en-US" sz="3200" dirty="0" smtClean="0"/>
              <a:t> File execchrome.exe </a:t>
            </a:r>
            <a:r>
              <a:rPr lang="km-KH" sz="3200" dirty="0" smtClean="0"/>
              <a:t>គឺជា</a:t>
            </a:r>
            <a:r>
              <a:rPr lang="en-US" sz="3200" dirty="0" smtClean="0"/>
              <a:t> File execute</a:t>
            </a:r>
            <a:r>
              <a:rPr lang="km-KH" sz="3200" dirty="0" smtClean="0"/>
              <a:t> ដែលផ្ទុកនូវ</a:t>
            </a:r>
            <a:r>
              <a:rPr lang="en-US" sz="3200" dirty="0" smtClean="0"/>
              <a:t> Instruction</a:t>
            </a:r>
            <a:r>
              <a:rPr lang="km-KH" sz="3200" dirty="0" smtClean="0"/>
              <a:t> សំរាប់ </a:t>
            </a:r>
            <a:r>
              <a:rPr lang="en-US" sz="3200" dirty="0" smtClean="0"/>
              <a:t>view web page </a:t>
            </a:r>
            <a:r>
              <a:rPr lang="km-KH" sz="3200" dirty="0" smtClean="0"/>
              <a:t>។</a:t>
            </a:r>
            <a:r>
              <a:rPr lang="en-US" sz="3200" dirty="0" smtClean="0"/>
              <a:t> Instruction </a:t>
            </a:r>
            <a:r>
              <a:rPr lang="km-KH" sz="3200" dirty="0" smtClean="0"/>
              <a:t>ទាំងអស់ផ្ទុកនៅក្នុង​ </a:t>
            </a:r>
            <a:r>
              <a:rPr lang="en-US" sz="3200" dirty="0" smtClean="0"/>
              <a:t>Primary memory and Execute on CPU</a:t>
            </a:r>
            <a:r>
              <a:rPr lang="km-KH" sz="3200" dirty="0" smtClean="0"/>
              <a:t>​​។</a:t>
            </a:r>
            <a:endParaRPr lang="en-US" sz="3200" dirty="0" smtClean="0"/>
          </a:p>
          <a:p>
            <a:pPr marL="0" indent="0">
              <a:buNone/>
            </a:pPr>
            <a:endParaRPr lang="km-KH" sz="2250" dirty="0" smtClean="0">
              <a:latin typeface="Khmer OS Battambang" pitchFamily="2" charset="0"/>
              <a:cs typeface="Khmer OS Battambang" pitchFamily="2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>
                <a:latin typeface="Khmer OS Battambang" pitchFamily="2" charset="0"/>
                <a:cs typeface="Khmer OS Battambang" pitchFamily="2" charset="0"/>
              </a:rPr>
              <a:t>	</a:t>
            </a:r>
            <a:endParaRPr lang="en-US" sz="225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53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Program, process, thread concept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42369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9600" dirty="0" smtClean="0">
                <a:latin typeface="Khmer OS Battambang" pitchFamily="2" charset="0"/>
                <a:cs typeface="Khmer OS Battambang" pitchFamily="2" charset="0"/>
              </a:rPr>
              <a:t>Process:</a:t>
            </a:r>
          </a:p>
          <a:p>
            <a:pPr marL="0" indent="0">
              <a:lnSpc>
                <a:spcPct val="170000"/>
              </a:lnSpc>
              <a:spcBef>
                <a:spcPts val="1200"/>
              </a:spcBef>
              <a:buNone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</a:t>
            </a:r>
            <a:r>
              <a:rPr lang="km-KH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​ គឺជាដំនើរការ </a:t>
            </a:r>
            <a:r>
              <a:rPr lang="en-US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Executing instance of a program</a:t>
            </a:r>
          </a:p>
          <a:p>
            <a:pPr marL="0" indent="0">
              <a:lnSpc>
                <a:spcPct val="170000"/>
              </a:lnSpc>
              <a:spcBef>
                <a:spcPts val="1200"/>
              </a:spcBef>
              <a:buNone/>
            </a:pPr>
            <a:r>
              <a:rPr lang="en-US" sz="8000" dirty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	</a:t>
            </a:r>
            <a:r>
              <a:rPr lang="en-US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 Process </a:t>
            </a:r>
            <a:r>
              <a:rPr lang="km-KH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មួយអាចមាន </a:t>
            </a:r>
            <a:r>
              <a:rPr lang="en-US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Thread </a:t>
            </a:r>
            <a:r>
              <a:rPr lang="km-KH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ច្រើន</a:t>
            </a:r>
          </a:p>
          <a:p>
            <a:pPr marL="0" indent="0">
              <a:lnSpc>
                <a:spcPct val="170000"/>
              </a:lnSpc>
              <a:spcBef>
                <a:spcPts val="1200"/>
              </a:spcBef>
              <a:buNone/>
            </a:pPr>
            <a:r>
              <a:rPr lang="km-KH" sz="8000" dirty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	</a:t>
            </a:r>
            <a:r>
              <a:rPr lang="km-KH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</a:t>
            </a:r>
            <a:r>
              <a:rPr lang="en-US" sz="8000" dirty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 </a:t>
            </a:r>
            <a:r>
              <a:rPr lang="km-KH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ជា </a:t>
            </a:r>
            <a:r>
              <a:rPr lang="en-US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Heavyweight tasks</a:t>
            </a:r>
          </a:p>
          <a:p>
            <a:pPr marL="0" indent="0">
              <a:lnSpc>
                <a:spcPct val="170000"/>
              </a:lnSpc>
              <a:spcBef>
                <a:spcPts val="1200"/>
              </a:spcBef>
              <a:buNone/>
            </a:pPr>
            <a:r>
              <a:rPr lang="en-US" sz="8000" dirty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	</a:t>
            </a:r>
            <a:r>
              <a:rPr lang="km-KH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</a:t>
            </a:r>
            <a:r>
              <a:rPr lang="km-KH" sz="8000" dirty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 </a:t>
            </a:r>
            <a:r>
              <a:rPr lang="km-KH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មិនមានការ </a:t>
            </a:r>
            <a:r>
              <a:rPr lang="en-US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share memory</a:t>
            </a:r>
          </a:p>
          <a:p>
            <a:pPr marL="0" indent="0">
              <a:lnSpc>
                <a:spcPct val="170000"/>
              </a:lnSpc>
              <a:spcBef>
                <a:spcPts val="1200"/>
              </a:spcBef>
              <a:buNone/>
            </a:pPr>
            <a:r>
              <a:rPr lang="en-US" sz="8000" dirty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	</a:t>
            </a:r>
            <a:r>
              <a:rPr lang="km-KH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</a:t>
            </a:r>
            <a:r>
              <a:rPr lang="en-US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 Multi Tasking</a:t>
            </a:r>
          </a:p>
          <a:p>
            <a:pPr marL="0" indent="0">
              <a:lnSpc>
                <a:spcPct val="170000"/>
              </a:lnSpc>
              <a:spcBef>
                <a:spcPts val="1200"/>
              </a:spcBef>
              <a:buNone/>
            </a:pPr>
            <a:r>
              <a:rPr lang="en-US" sz="8000" dirty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	</a:t>
            </a:r>
            <a:r>
              <a:rPr lang="en-US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 Ex:  </a:t>
            </a:r>
            <a:r>
              <a:rPr lang="km-KH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ក្នុង</a:t>
            </a:r>
            <a:r>
              <a:rPr lang="km-KH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​</a:t>
            </a:r>
            <a:r>
              <a:rPr lang="en-US" sz="8000" dirty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 </a:t>
            </a:r>
            <a:r>
              <a:rPr lang="en-US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Window ( OS ) </a:t>
            </a:r>
            <a:r>
              <a:rPr lang="km-KH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យើងអាច </a:t>
            </a:r>
            <a:r>
              <a:rPr lang="en-US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run process </a:t>
            </a:r>
            <a:r>
              <a:rPr lang="km-KH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ជាច្រើន </a:t>
            </a:r>
            <a:r>
              <a:rPr lang="en-US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Notepad, Media Player, Browser…..</a:t>
            </a:r>
          </a:p>
          <a:p>
            <a:pPr marL="0" indent="0">
              <a:lnSpc>
                <a:spcPct val="170000"/>
              </a:lnSpc>
              <a:spcBef>
                <a:spcPts val="1200"/>
              </a:spcBef>
              <a:buNone/>
            </a:pPr>
            <a:r>
              <a:rPr lang="en-US" sz="8000" dirty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	</a:t>
            </a:r>
            <a:endParaRPr lang="en-US" sz="8000" dirty="0" smtClean="0">
              <a:latin typeface="Khmer OS Battambang" pitchFamily="2" charset="0"/>
              <a:cs typeface="Khmer OS Battambang" pitchFamily="2" charset="0"/>
              <a:sym typeface="Wingdings" panose="05000000000000000000" pitchFamily="2" charset="2"/>
            </a:endParaRPr>
          </a:p>
          <a:p>
            <a:pPr marL="0" indent="0">
              <a:lnSpc>
                <a:spcPct val="170000"/>
              </a:lnSpc>
              <a:spcBef>
                <a:spcPts val="1200"/>
              </a:spcBef>
              <a:buNone/>
            </a:pPr>
            <a:r>
              <a:rPr lang="km-KH" sz="32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	</a:t>
            </a:r>
            <a:endParaRPr lang="km-KH" sz="2250" dirty="0" smtClean="0">
              <a:latin typeface="Khmer OS Battambang" pitchFamily="2" charset="0"/>
              <a:cs typeface="Khmer OS Battambang" pitchFamily="2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>
                <a:latin typeface="Khmer OS Battambang" pitchFamily="2" charset="0"/>
                <a:cs typeface="Khmer OS Battambang" pitchFamily="2" charset="0"/>
              </a:rPr>
              <a:t>	</a:t>
            </a:r>
            <a:endParaRPr lang="en-US" sz="225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80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Program, process, thread concept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42369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9600" dirty="0" smtClean="0">
                <a:latin typeface="Khmer OS Battambang" pitchFamily="2" charset="0"/>
                <a:cs typeface="Khmer OS Battambang" pitchFamily="2" charset="0"/>
              </a:rPr>
              <a:t>Thread:</a:t>
            </a:r>
          </a:p>
          <a:p>
            <a:pPr marL="0" indent="0">
              <a:lnSpc>
                <a:spcPct val="170000"/>
              </a:lnSpc>
              <a:spcBef>
                <a:spcPts val="1200"/>
              </a:spcBef>
              <a:buNone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</a:t>
            </a:r>
            <a:r>
              <a:rPr lang="km-KH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​ </a:t>
            </a:r>
            <a:r>
              <a:rPr lang="en-US" sz="8000" dirty="0"/>
              <a:t>Thread </a:t>
            </a:r>
            <a:r>
              <a:rPr lang="km-KH" sz="8000" dirty="0"/>
              <a:t>គឺជាដំណើរការ </a:t>
            </a:r>
            <a:r>
              <a:rPr lang="en-US" sz="8000" dirty="0"/>
              <a:t>executable unit </a:t>
            </a:r>
            <a:r>
              <a:rPr lang="km-KH" sz="8000" dirty="0"/>
              <a:t>តូចមួយនៅក្នុង​</a:t>
            </a:r>
            <a:r>
              <a:rPr lang="en-US" sz="8000" dirty="0"/>
              <a:t>Process 1. </a:t>
            </a:r>
            <a:endParaRPr lang="en-US" sz="8000" dirty="0" smtClean="0"/>
          </a:p>
          <a:p>
            <a:pPr marL="0" indent="0">
              <a:lnSpc>
                <a:spcPct val="170000"/>
              </a:lnSpc>
              <a:spcBef>
                <a:spcPts val="1200"/>
              </a:spcBef>
              <a:buNone/>
            </a:pPr>
            <a:r>
              <a:rPr lang="en-US" sz="8000" dirty="0"/>
              <a:t>	</a:t>
            </a:r>
            <a:r>
              <a:rPr lang="en-US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 </a:t>
            </a:r>
            <a:r>
              <a:rPr lang="en-US" sz="8000" dirty="0"/>
              <a:t>Thread is Lightweight process(Share memory of the process</a:t>
            </a:r>
            <a:r>
              <a:rPr lang="en-US" sz="8000" dirty="0" smtClean="0"/>
              <a:t>)</a:t>
            </a:r>
          </a:p>
          <a:p>
            <a:pPr marL="0" indent="0">
              <a:lnSpc>
                <a:spcPct val="170000"/>
              </a:lnSpc>
              <a:spcBef>
                <a:spcPts val="1200"/>
              </a:spcBef>
              <a:buNone/>
            </a:pPr>
            <a:r>
              <a:rPr lang="en-US" sz="8000" dirty="0"/>
              <a:t>	</a:t>
            </a:r>
            <a:r>
              <a:rPr lang="en-US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 </a:t>
            </a:r>
            <a:r>
              <a:rPr lang="en-US" sz="8000" dirty="0"/>
              <a:t>Every Process </a:t>
            </a:r>
            <a:r>
              <a:rPr lang="km-KH" sz="8000" dirty="0"/>
              <a:t>តែងតែមាន​យ៉ាងហោចណាស់ </a:t>
            </a:r>
            <a:r>
              <a:rPr lang="en-US" sz="8000" dirty="0"/>
              <a:t>Thread 1 or Multi </a:t>
            </a:r>
            <a:r>
              <a:rPr lang="en-US" sz="8000" dirty="0" smtClean="0"/>
              <a:t>Thread</a:t>
            </a:r>
          </a:p>
          <a:p>
            <a:pPr marL="0" indent="0">
              <a:lnSpc>
                <a:spcPct val="170000"/>
              </a:lnSpc>
              <a:spcBef>
                <a:spcPts val="1200"/>
              </a:spcBef>
              <a:buNone/>
            </a:pPr>
            <a:r>
              <a:rPr lang="en-US" sz="8000" dirty="0"/>
              <a:t>	</a:t>
            </a:r>
            <a:r>
              <a:rPr lang="en-US" sz="8000" dirty="0" smtClean="0"/>
              <a:t>   Ex: </a:t>
            </a:r>
            <a:r>
              <a:rPr lang="km-KH" sz="8000" dirty="0" smtClean="0"/>
              <a:t>នៅក្នុង​</a:t>
            </a:r>
            <a:r>
              <a:rPr lang="en-US" sz="8000" dirty="0" smtClean="0"/>
              <a:t> Notepad Program, One thread </a:t>
            </a:r>
            <a:r>
              <a:rPr lang="km-KH" sz="8000" dirty="0" smtClean="0"/>
              <a:t>ចាំទទួល </a:t>
            </a:r>
            <a:r>
              <a:rPr lang="en-US" sz="8000" dirty="0" smtClean="0"/>
              <a:t>User input  and another thread will be printing document </a:t>
            </a:r>
          </a:p>
          <a:p>
            <a:pPr marL="0" indent="0">
              <a:lnSpc>
                <a:spcPct val="170000"/>
              </a:lnSpc>
              <a:spcBef>
                <a:spcPts val="1200"/>
              </a:spcBef>
              <a:buNone/>
            </a:pPr>
            <a:r>
              <a:rPr lang="en-US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 	 All Thread In Java Created and Control in </a:t>
            </a:r>
            <a:r>
              <a:rPr lang="en-US" sz="8000" dirty="0" err="1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java.lang.Thread</a:t>
            </a:r>
            <a:r>
              <a:rPr lang="en-US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 class.</a:t>
            </a:r>
            <a:endParaRPr lang="en-US" sz="8000" dirty="0"/>
          </a:p>
          <a:p>
            <a:pPr marL="0" indent="0">
              <a:lnSpc>
                <a:spcPct val="170000"/>
              </a:lnSpc>
              <a:spcBef>
                <a:spcPts val="1200"/>
              </a:spcBef>
              <a:buNone/>
            </a:pPr>
            <a:r>
              <a:rPr lang="km-KH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​ </a:t>
            </a:r>
            <a:endParaRPr lang="en-US" sz="8000" dirty="0" smtClean="0"/>
          </a:p>
          <a:p>
            <a:pPr marL="0" indent="0">
              <a:lnSpc>
                <a:spcPct val="170000"/>
              </a:lnSpc>
              <a:spcBef>
                <a:spcPts val="1200"/>
              </a:spcBef>
              <a:buNone/>
            </a:pPr>
            <a:r>
              <a:rPr lang="en-US" sz="8000" dirty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	</a:t>
            </a:r>
            <a:endParaRPr lang="en-US" sz="8000" dirty="0" smtClean="0">
              <a:latin typeface="Khmer OS Battambang" pitchFamily="2" charset="0"/>
              <a:cs typeface="Khmer OS Battambang" pitchFamily="2" charset="0"/>
              <a:sym typeface="Wingdings" panose="05000000000000000000" pitchFamily="2" charset="2"/>
            </a:endParaRPr>
          </a:p>
          <a:p>
            <a:pPr marL="0" indent="0">
              <a:lnSpc>
                <a:spcPct val="170000"/>
              </a:lnSpc>
              <a:spcBef>
                <a:spcPts val="1200"/>
              </a:spcBef>
              <a:buNone/>
            </a:pPr>
            <a:r>
              <a:rPr lang="km-KH" sz="32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	</a:t>
            </a:r>
            <a:endParaRPr lang="km-KH" sz="2250" dirty="0" smtClean="0">
              <a:latin typeface="Khmer OS Battambang" pitchFamily="2" charset="0"/>
              <a:cs typeface="Khmer OS Battambang" pitchFamily="2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>
                <a:latin typeface="Khmer OS Battambang" pitchFamily="2" charset="0"/>
                <a:cs typeface="Khmer OS Battambang" pitchFamily="2" charset="0"/>
              </a:rPr>
              <a:t>	</a:t>
            </a:r>
            <a:endParaRPr lang="en-US" sz="225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07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Program, process, thread concept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732412"/>
            <a:ext cx="11020927" cy="44236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​ </a:t>
            </a:r>
            <a:endParaRPr lang="en-US" sz="8000" dirty="0" smtClean="0"/>
          </a:p>
          <a:p>
            <a:pPr marL="0" indent="0">
              <a:lnSpc>
                <a:spcPct val="170000"/>
              </a:lnSpc>
              <a:spcBef>
                <a:spcPts val="1200"/>
              </a:spcBef>
              <a:buNone/>
            </a:pPr>
            <a:r>
              <a:rPr lang="en-US" sz="8000" dirty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	</a:t>
            </a:r>
            <a:endParaRPr lang="en-US" sz="8000" dirty="0" smtClean="0">
              <a:latin typeface="Khmer OS Battambang" pitchFamily="2" charset="0"/>
              <a:cs typeface="Khmer OS Battambang" pitchFamily="2" charset="0"/>
              <a:sym typeface="Wingdings" panose="05000000000000000000" pitchFamily="2" charset="2"/>
            </a:endParaRPr>
          </a:p>
          <a:p>
            <a:pPr marL="0" indent="0">
              <a:lnSpc>
                <a:spcPct val="170000"/>
              </a:lnSpc>
              <a:spcBef>
                <a:spcPts val="1200"/>
              </a:spcBef>
              <a:buNone/>
            </a:pPr>
            <a:r>
              <a:rPr lang="km-KH" sz="32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	</a:t>
            </a:r>
            <a:endParaRPr lang="km-KH" sz="2250" dirty="0" smtClean="0">
              <a:latin typeface="Khmer OS Battambang" pitchFamily="2" charset="0"/>
              <a:cs typeface="Khmer OS Battambang" pitchFamily="2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>
                <a:latin typeface="Khmer OS Battambang" pitchFamily="2" charset="0"/>
                <a:cs typeface="Khmer OS Battambang" pitchFamily="2" charset="0"/>
              </a:rPr>
              <a:t>	</a:t>
            </a:r>
            <a:endParaRPr lang="en-US" sz="2250" dirty="0">
              <a:latin typeface="Khmer OS Battambang" pitchFamily="2" charset="0"/>
              <a:cs typeface="Khmer OS Battambang" pitchFamily="2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32238" y="1829594"/>
          <a:ext cx="9601199" cy="442057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4510216"/>
                <a:gridCol w="5090983"/>
              </a:tblGrid>
              <a:tr h="550464">
                <a:tc>
                  <a:txBody>
                    <a:bodyPr/>
                    <a:lstStyle/>
                    <a:p>
                      <a:pPr>
                        <a:lnSpc>
                          <a:spcPts val="216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Process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216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Thread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76200" marR="76200" marT="76200" marB="76200" anchor="b"/>
                </a:tc>
              </a:tr>
              <a:tr h="550464">
                <a:tc>
                  <a:txBody>
                    <a:bodyPr/>
                    <a:lstStyle/>
                    <a:p>
                      <a:pPr>
                        <a:lnSpc>
                          <a:spcPts val="216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Processes are heavy weight operations.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216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Threads are light weight operations.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76200" marR="76200" marT="76200" marB="76200" anchor="b"/>
                </a:tc>
              </a:tr>
              <a:tr h="550464">
                <a:tc>
                  <a:txBody>
                    <a:bodyPr/>
                    <a:lstStyle/>
                    <a:p>
                      <a:pPr>
                        <a:lnSpc>
                          <a:spcPts val="216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Every process has its own memory space.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216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Threads use the memory of the process they belong to.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76200" marR="76200" marT="76200" marB="76200" anchor="b"/>
                </a:tc>
              </a:tr>
              <a:tr h="906648">
                <a:tc>
                  <a:txBody>
                    <a:bodyPr/>
                    <a:lstStyle/>
                    <a:p>
                      <a:pPr>
                        <a:lnSpc>
                          <a:spcPts val="216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Inter process communication is slow as processes have different memory address.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216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Inter thread communication is fast as threads of the same process share the same memory address of the process they belong to.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76200" marR="76200" marT="76200" marB="76200" anchor="b"/>
                </a:tc>
              </a:tr>
              <a:tr h="906648">
                <a:tc>
                  <a:txBody>
                    <a:bodyPr/>
                    <a:lstStyle/>
                    <a:p>
                      <a:pPr>
                        <a:lnSpc>
                          <a:spcPts val="216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Context switching between the process is more expensive.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216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Context switching between threads of the same process is less expensive.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76200" marR="76200" marT="76200" marB="76200" anchor="b"/>
                </a:tc>
              </a:tr>
              <a:tr h="550464">
                <a:tc>
                  <a:txBody>
                    <a:bodyPr/>
                    <a:lstStyle/>
                    <a:p>
                      <a:pPr>
                        <a:lnSpc>
                          <a:spcPts val="216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Processes don’t share the memory with other processes.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216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Threads share the memory with other threads of the same process.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76200" marR="76200" marT="76200" marB="7620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56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II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Program, process, thread concept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42369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9600" dirty="0" smtClean="0">
                <a:latin typeface="Khmer OS Battambang" pitchFamily="2" charset="0"/>
                <a:cs typeface="Khmer OS Battambang" pitchFamily="2" charset="0"/>
              </a:rPr>
              <a:t>Thread</a:t>
            </a:r>
            <a:r>
              <a:rPr lang="km-KH" sz="9600" dirty="0" smtClean="0">
                <a:latin typeface="Khmer OS Battambang" pitchFamily="2" charset="0"/>
                <a:cs typeface="Khmer OS Battambang" pitchFamily="2" charset="0"/>
              </a:rPr>
              <a:t>​ </a:t>
            </a:r>
            <a:r>
              <a:rPr lang="en-US" sz="9600" dirty="0" smtClean="0">
                <a:latin typeface="Khmer OS Battambang" pitchFamily="2" charset="0"/>
                <a:cs typeface="Khmer OS Battambang" pitchFamily="2" charset="0"/>
              </a:rPr>
              <a:t>Life Cycle:</a:t>
            </a:r>
          </a:p>
          <a:p>
            <a:pPr marL="0" indent="0">
              <a:lnSpc>
                <a:spcPct val="170000"/>
              </a:lnSpc>
              <a:spcBef>
                <a:spcPts val="1200"/>
              </a:spcBef>
              <a:buNone/>
            </a:pPr>
            <a:r>
              <a:rPr lang="en-US" sz="2250" dirty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</a:t>
            </a:r>
            <a:r>
              <a:rPr lang="km-KH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​ </a:t>
            </a:r>
            <a:r>
              <a:rPr lang="en-US" sz="8000" dirty="0" smtClean="0">
                <a:sym typeface="Wingdings" panose="05000000000000000000" pitchFamily="2" charset="2"/>
              </a:rPr>
              <a:t>New:</a:t>
            </a:r>
            <a:r>
              <a:rPr lang="en-US" sz="8000" dirty="0" smtClean="0"/>
              <a:t> </a:t>
            </a:r>
            <a:r>
              <a:rPr lang="km-KH" sz="8000" dirty="0" smtClean="0"/>
              <a:t>បង្កើត </a:t>
            </a:r>
            <a:r>
              <a:rPr lang="en-US" sz="8000" dirty="0" smtClean="0"/>
              <a:t>Instance </a:t>
            </a:r>
            <a:r>
              <a:rPr lang="km-KH" sz="8000" dirty="0" smtClean="0"/>
              <a:t>នៃ </a:t>
            </a:r>
            <a:r>
              <a:rPr lang="en-US" sz="8000" dirty="0" smtClean="0"/>
              <a:t>Thread Class, Thread not alive yet.</a:t>
            </a:r>
          </a:p>
          <a:p>
            <a:pPr marL="0" indent="0">
              <a:lnSpc>
                <a:spcPct val="170000"/>
              </a:lnSpc>
              <a:spcBef>
                <a:spcPts val="1200"/>
              </a:spcBef>
              <a:buNone/>
            </a:pPr>
            <a:r>
              <a:rPr lang="en-US" sz="8000" dirty="0"/>
              <a:t>	</a:t>
            </a:r>
            <a:r>
              <a:rPr lang="en-US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 </a:t>
            </a:r>
            <a:r>
              <a:rPr lang="en-US" sz="8000" dirty="0" smtClean="0">
                <a:sym typeface="Wingdings" panose="05000000000000000000" pitchFamily="2" charset="2"/>
              </a:rPr>
              <a:t>Runnable: </a:t>
            </a:r>
            <a:r>
              <a:rPr lang="km-KH" sz="8000" dirty="0" smtClean="0">
                <a:sym typeface="Wingdings" panose="05000000000000000000" pitchFamily="2" charset="2"/>
              </a:rPr>
              <a:t>នៅពេល </a:t>
            </a:r>
            <a:r>
              <a:rPr lang="en-US" sz="8000" dirty="0" smtClean="0">
                <a:sym typeface="Wingdings" panose="05000000000000000000" pitchFamily="2" charset="2"/>
              </a:rPr>
              <a:t>method start() </a:t>
            </a:r>
            <a:r>
              <a:rPr lang="km-KH" sz="8000" dirty="0" smtClean="0">
                <a:sym typeface="Wingdings" panose="05000000000000000000" pitchFamily="2" charset="2"/>
              </a:rPr>
              <a:t>ត្រូវបាន </a:t>
            </a:r>
            <a:r>
              <a:rPr lang="en-US" sz="8000" dirty="0" smtClean="0">
                <a:sym typeface="Wingdings" panose="05000000000000000000" pitchFamily="2" charset="2"/>
              </a:rPr>
              <a:t>call, thread become runnable</a:t>
            </a:r>
            <a:endParaRPr lang="en-US" sz="8000" dirty="0" smtClean="0"/>
          </a:p>
          <a:p>
            <a:pPr marL="0" indent="0">
              <a:lnSpc>
                <a:spcPct val="170000"/>
              </a:lnSpc>
              <a:spcBef>
                <a:spcPts val="1200"/>
              </a:spcBef>
              <a:buNone/>
            </a:pPr>
            <a:r>
              <a:rPr lang="en-US" sz="8000" dirty="0"/>
              <a:t>	</a:t>
            </a:r>
            <a:r>
              <a:rPr lang="en-US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 </a:t>
            </a:r>
            <a:r>
              <a:rPr lang="en-US" sz="8000" dirty="0" smtClean="0">
                <a:sym typeface="Wingdings" panose="05000000000000000000" pitchFamily="2" charset="2"/>
              </a:rPr>
              <a:t>Running:</a:t>
            </a:r>
            <a:r>
              <a:rPr lang="km-KH" sz="8000" dirty="0" smtClean="0">
                <a:sym typeface="Wingdings" panose="05000000000000000000" pitchFamily="2" charset="2"/>
              </a:rPr>
              <a:t> </a:t>
            </a:r>
            <a:r>
              <a:rPr lang="en-US" sz="8000" dirty="0" smtClean="0">
                <a:sym typeface="Wingdings" panose="05000000000000000000" pitchFamily="2" charset="2"/>
              </a:rPr>
              <a:t>Thread schedule select  thread </a:t>
            </a:r>
            <a:r>
              <a:rPr lang="km-KH" sz="8000" dirty="0" smtClean="0">
                <a:sym typeface="Wingdings" panose="05000000000000000000" pitchFamily="2" charset="2"/>
              </a:rPr>
              <a:t>សំរាប់ </a:t>
            </a:r>
            <a:r>
              <a:rPr lang="en-US" sz="8000" dirty="0" smtClean="0">
                <a:sym typeface="Wingdings" panose="05000000000000000000" pitchFamily="2" charset="2"/>
              </a:rPr>
              <a:t>Running , </a:t>
            </a:r>
            <a:r>
              <a:rPr lang="km-KH" sz="8000" dirty="0" smtClean="0">
                <a:sym typeface="Wingdings" panose="05000000000000000000" pitchFamily="2" charset="2"/>
              </a:rPr>
              <a:t>ហើយ​ </a:t>
            </a:r>
            <a:r>
              <a:rPr lang="en-US" sz="8000" dirty="0" smtClean="0">
                <a:sym typeface="Wingdings" panose="05000000000000000000" pitchFamily="2" charset="2"/>
              </a:rPr>
              <a:t>method start() </a:t>
            </a:r>
            <a:r>
              <a:rPr lang="km-KH" sz="8000" dirty="0" smtClean="0">
                <a:sym typeface="Wingdings" panose="05000000000000000000" pitchFamily="2" charset="2"/>
              </a:rPr>
              <a:t>ចាប់ ផ្តើមទៅហៅ </a:t>
            </a:r>
            <a:r>
              <a:rPr lang="en-US" sz="8000" dirty="0" smtClean="0">
                <a:sym typeface="Wingdings" panose="05000000000000000000" pitchFamily="2" charset="2"/>
              </a:rPr>
              <a:t>Method run()</a:t>
            </a:r>
            <a:endParaRPr lang="en-US" sz="8000" dirty="0">
              <a:sym typeface="Wingdings" panose="05000000000000000000" pitchFamily="2" charset="2"/>
            </a:endParaRPr>
          </a:p>
          <a:p>
            <a:pPr marL="0" indent="0">
              <a:lnSpc>
                <a:spcPct val="170000"/>
              </a:lnSpc>
              <a:spcBef>
                <a:spcPts val="1200"/>
              </a:spcBef>
              <a:buNone/>
            </a:pPr>
            <a:r>
              <a:rPr lang="en-US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	 waiting: </a:t>
            </a:r>
            <a:r>
              <a:rPr lang="km-KH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ជាពេលដែល </a:t>
            </a:r>
            <a:r>
              <a:rPr lang="en-US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thread </a:t>
            </a:r>
            <a:r>
              <a:rPr lang="km-KH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ដែលមិនមានសិទ្ធិក្នុង​ការ </a:t>
            </a:r>
            <a:r>
              <a:rPr lang="en-US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Run, </a:t>
            </a:r>
            <a:r>
              <a:rPr lang="km-KH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ប៉ុន្តែ </a:t>
            </a:r>
            <a:r>
              <a:rPr lang="en-US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Thread still alive , </a:t>
            </a:r>
            <a:r>
              <a:rPr lang="km-KH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ដំណាក់កាលនេះវា </a:t>
            </a:r>
            <a:r>
              <a:rPr lang="en-US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calling method wait()</a:t>
            </a:r>
          </a:p>
          <a:p>
            <a:pPr marL="0" indent="0">
              <a:lnSpc>
                <a:spcPct val="170000"/>
              </a:lnSpc>
              <a:spcBef>
                <a:spcPts val="1200"/>
              </a:spcBef>
              <a:buNone/>
            </a:pPr>
            <a:r>
              <a:rPr lang="en-US" sz="8000" dirty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	</a:t>
            </a:r>
            <a:r>
              <a:rPr lang="en-US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 Terminated: </a:t>
            </a:r>
            <a:r>
              <a:rPr lang="km-KH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នៅពេល </a:t>
            </a:r>
            <a:r>
              <a:rPr lang="en-US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method run() complete</a:t>
            </a:r>
            <a:endParaRPr lang="en-US" sz="8000" dirty="0"/>
          </a:p>
          <a:p>
            <a:pPr marL="0" indent="0">
              <a:lnSpc>
                <a:spcPct val="170000"/>
              </a:lnSpc>
              <a:spcBef>
                <a:spcPts val="1200"/>
              </a:spcBef>
              <a:buNone/>
            </a:pPr>
            <a:r>
              <a:rPr lang="km-KH" sz="80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​ </a:t>
            </a:r>
            <a:endParaRPr lang="en-US" sz="8000" dirty="0" smtClean="0"/>
          </a:p>
          <a:p>
            <a:pPr marL="0" indent="0">
              <a:lnSpc>
                <a:spcPct val="170000"/>
              </a:lnSpc>
              <a:spcBef>
                <a:spcPts val="1200"/>
              </a:spcBef>
              <a:buNone/>
            </a:pPr>
            <a:r>
              <a:rPr lang="en-US" sz="8000" dirty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	</a:t>
            </a:r>
            <a:endParaRPr lang="en-US" sz="8000" dirty="0" smtClean="0">
              <a:latin typeface="Khmer OS Battambang" pitchFamily="2" charset="0"/>
              <a:cs typeface="Khmer OS Battambang" pitchFamily="2" charset="0"/>
              <a:sym typeface="Wingdings" panose="05000000000000000000" pitchFamily="2" charset="2"/>
            </a:endParaRPr>
          </a:p>
          <a:p>
            <a:pPr marL="0" indent="0">
              <a:lnSpc>
                <a:spcPct val="170000"/>
              </a:lnSpc>
              <a:spcBef>
                <a:spcPts val="1200"/>
              </a:spcBef>
              <a:buNone/>
            </a:pPr>
            <a:r>
              <a:rPr lang="km-KH" sz="3200" dirty="0" smtClean="0">
                <a:latin typeface="Khmer OS Battambang" pitchFamily="2" charset="0"/>
                <a:cs typeface="Khmer OS Battambang" pitchFamily="2" charset="0"/>
                <a:sym typeface="Wingdings" panose="05000000000000000000" pitchFamily="2" charset="2"/>
              </a:rPr>
              <a:t>	</a:t>
            </a:r>
            <a:endParaRPr lang="km-KH" sz="2250" dirty="0" smtClean="0">
              <a:latin typeface="Khmer OS Battambang" pitchFamily="2" charset="0"/>
              <a:cs typeface="Khmer OS Battambang" pitchFamily="2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>
                <a:latin typeface="Khmer OS Battambang" pitchFamily="2" charset="0"/>
                <a:cs typeface="Khmer OS Battambang" pitchFamily="2" charset="0"/>
              </a:rPr>
              <a:t>	</a:t>
            </a:r>
            <a:endParaRPr lang="en-US" sz="225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76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987</Words>
  <Application>Microsoft Office PowerPoint</Application>
  <PresentationFormat>Widescreen</PresentationFormat>
  <Paragraphs>333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Microsoft YaHei UI</vt:lpstr>
      <vt:lpstr>Arial</vt:lpstr>
      <vt:lpstr>Calibri</vt:lpstr>
      <vt:lpstr>DaunPenh</vt:lpstr>
      <vt:lpstr>Khmer OS Battambang</vt:lpstr>
      <vt:lpstr>Khmer OS Muol Light</vt:lpstr>
      <vt:lpstr>Times New Roman</vt:lpstr>
      <vt:lpstr>Wingdings</vt:lpstr>
      <vt:lpstr>TS102922647</vt:lpstr>
      <vt:lpstr>PowerPoint Presentation</vt:lpstr>
      <vt:lpstr>ថ្នាក់ បាត់ដំបង</vt:lpstr>
      <vt:lpstr>មាតិកា</vt:lpstr>
      <vt:lpstr> I.  Thread </vt:lpstr>
      <vt:lpstr> II. Program, process, thread concept </vt:lpstr>
      <vt:lpstr> II. Program, process, thread concept </vt:lpstr>
      <vt:lpstr> II. Program, process, thread concept </vt:lpstr>
      <vt:lpstr> II. Program, process, thread concept </vt:lpstr>
      <vt:lpstr> II. Program, process, thread concept </vt:lpstr>
      <vt:lpstr> II. Program, process, thread concept </vt:lpstr>
      <vt:lpstr> III. Two ways of implement thread </vt:lpstr>
      <vt:lpstr> III. Two ways of implement thread </vt:lpstr>
      <vt:lpstr> IV.  Commonly used method in thread class </vt:lpstr>
      <vt:lpstr> IV.  Commonly used method in thread class </vt:lpstr>
      <vt:lpstr> IV.  Commonly used method in thread class </vt:lpstr>
      <vt:lpstr> IV.  Commonly used method in thread class </vt:lpstr>
      <vt:lpstr>IV.  Commonly used method in thread class</vt:lpstr>
      <vt:lpstr>V. Synchronization</vt:lpstr>
      <vt:lpstr>V. Synchronization(ត)</vt:lpstr>
      <vt:lpstr> 10. ប្រភពឯកសារ </vt:lpstr>
      <vt:lpstr> សំនួរ ចម្លើយ!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2016-05-09T23:54:40Z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