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36"/>
  </p:notesMasterIdLst>
  <p:handoutMasterIdLst>
    <p:handoutMasterId r:id="rId37"/>
  </p:handoutMasterIdLst>
  <p:sldIdLst>
    <p:sldId id="503" r:id="rId3"/>
    <p:sldId id="505" r:id="rId4"/>
    <p:sldId id="521" r:id="rId5"/>
    <p:sldId id="532" r:id="rId6"/>
    <p:sldId id="528" r:id="rId7"/>
    <p:sldId id="529" r:id="rId8"/>
    <p:sldId id="522" r:id="rId9"/>
    <p:sldId id="527" r:id="rId10"/>
    <p:sldId id="533" r:id="rId11"/>
    <p:sldId id="530" r:id="rId12"/>
    <p:sldId id="531" r:id="rId13"/>
    <p:sldId id="534" r:id="rId14"/>
    <p:sldId id="535" r:id="rId15"/>
    <p:sldId id="536" r:id="rId16"/>
    <p:sldId id="537" r:id="rId17"/>
    <p:sldId id="538" r:id="rId18"/>
    <p:sldId id="539" r:id="rId19"/>
    <p:sldId id="540" r:id="rId20"/>
    <p:sldId id="541" r:id="rId21"/>
    <p:sldId id="542" r:id="rId22"/>
    <p:sldId id="543" r:id="rId23"/>
    <p:sldId id="544" r:id="rId24"/>
    <p:sldId id="545" r:id="rId25"/>
    <p:sldId id="546" r:id="rId26"/>
    <p:sldId id="547" r:id="rId27"/>
    <p:sldId id="548" r:id="rId28"/>
    <p:sldId id="549" r:id="rId29"/>
    <p:sldId id="550" r:id="rId30"/>
    <p:sldId id="551" r:id="rId31"/>
    <p:sldId id="552" r:id="rId32"/>
    <p:sldId id="553" r:id="rId33"/>
    <p:sldId id="439" r:id="rId34"/>
    <p:sldId id="42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552BB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1" autoAdjust="0"/>
    <p:restoredTop sz="97842" autoAdjust="0"/>
  </p:normalViewPr>
  <p:slideViewPr>
    <p:cSldViewPr snapToGrid="0">
      <p:cViewPr varScale="1">
        <p:scale>
          <a:sx n="88" d="100"/>
          <a:sy n="88" d="100"/>
        </p:scale>
        <p:origin x="174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10-May-16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10-May-16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72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34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69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43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18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12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88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59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8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32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30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88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3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10-May-16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10-May-16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10-May-16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10-May-16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10-May-16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10-May-16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10-May-16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10-May-16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10-May-16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file:///F:\Documents\kshrd\Java%20documents\jdk-7u79-docs-all\docs\api\java\lang\Thread.htm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eginnersbook.com/2015/01/what-is-the-difference-between-a-process-and-a-thread-in-java/" TargetMode="External"/><Relationship Id="rId2" Type="http://schemas.openxmlformats.org/officeDocument/2006/relationships/hyperlink" Target="http://beginnersbook.com/2013/03/java-threads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javatpoint.com/creating-thread" TargetMode="External"/><Relationship Id="rId4" Type="http://schemas.openxmlformats.org/officeDocument/2006/relationships/hyperlink" Target="http://javaconceptoftheday.com/differences-between-program-vs-process-vs-threads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11189807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1. </a:t>
            </a:r>
            <a:r>
              <a:rPr lang="en-US" sz="3000" b="1" dirty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Program, process, thread concept</a:t>
            </a:r>
            <a:r>
              <a:rPr lang="km-KH" sz="3000" b="1" dirty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 (ត)</a:t>
            </a:r>
            <a:endParaRPr lang="en-US" sz="3000" b="1" dirty="0">
              <a:solidFill>
                <a:schemeClr val="accent4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4717" y="1569494"/>
            <a:ext cx="11422604" cy="5099276"/>
          </a:xfrm>
        </p:spPr>
        <p:txBody>
          <a:bodyPr>
            <a:noAutofit/>
          </a:bodyPr>
          <a:lstStyle/>
          <a:p>
            <a:pPr marL="493633" lvl="1" indent="0">
              <a:lnSpc>
                <a:spcPct val="150000"/>
              </a:lnSpc>
              <a:buNone/>
            </a:pPr>
            <a:r>
              <a:rPr lang="en-US" sz="2400" b="1" dirty="0" smtClean="0">
                <a:latin typeface="Khmer OS Battambang" pitchFamily="2" charset="0"/>
                <a:cs typeface="Khmer OS Battambang" pitchFamily="2" charset="0"/>
              </a:rPr>
              <a:t>+Thread </a:t>
            </a:r>
            <a:r>
              <a:rPr lang="en-US" sz="2400" b="1" dirty="0">
                <a:latin typeface="Khmer OS Battambang" pitchFamily="2" charset="0"/>
                <a:cs typeface="Khmer OS Battambang" pitchFamily="2" charset="0"/>
              </a:rPr>
              <a:t>vs Process</a:t>
            </a:r>
          </a:p>
          <a:p>
            <a:pPr marL="493633" lvl="1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-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Program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មួយដំណើរការគឺសំដៅថាជា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Process, thread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មួយគឺជាផ្នែកនៃ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Process</a:t>
            </a:r>
          </a:p>
          <a:p>
            <a:pPr marL="836533" lvl="1" indent="-342900">
              <a:lnSpc>
                <a:spcPct val="150000"/>
              </a:lnSpc>
              <a:buFontTx/>
              <a:buChar char="-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Process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មួយមាន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Thread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ច្រើន, ហើយ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thread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មួយជាផ្នែកតូចនៃ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process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ដែលអាច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execute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ស្របពេលគ្នាជាមួយ​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thread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ផ្សេងទៀតនៃ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Process</a:t>
            </a: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  <a:p>
            <a:pPr marL="836533" lvl="1" indent="-342900">
              <a:lnSpc>
                <a:spcPct val="150000"/>
              </a:lnSpc>
              <a:buFontTx/>
              <a:buChar char="-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Process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អាចសំដៅថាជា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task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ហើយ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thread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សំដៅថាជា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lightweight process</a:t>
            </a: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  <a:p>
            <a:pPr marL="836533" lvl="1" indent="-342900">
              <a:lnSpc>
                <a:spcPct val="150000"/>
              </a:lnSpc>
              <a:buFontTx/>
              <a:buChar char="-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Process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មាន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address space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ផ្ទាល់ខ្លូន ហើយ​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thread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មួយប្រើប្រាស់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address space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នៃ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process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និង​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share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វាជាមួយ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thread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ដទៃទៀតនៃ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process</a:t>
            </a: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  <a:p>
            <a:pPr marL="493633" lvl="1" indent="0">
              <a:lnSpc>
                <a:spcPct val="150000"/>
              </a:lnSpc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2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11189807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1. </a:t>
            </a:r>
            <a:r>
              <a:rPr lang="en-US" sz="3000" b="1" dirty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Program, process, thread concept</a:t>
            </a:r>
            <a:r>
              <a:rPr lang="km-KH" sz="3000" b="1" dirty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 (ត)</a:t>
            </a:r>
            <a:endParaRPr lang="en-US" sz="3000" b="1" dirty="0">
              <a:solidFill>
                <a:schemeClr val="accent4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4717" y="1569494"/>
            <a:ext cx="11422604" cy="5099276"/>
          </a:xfrm>
        </p:spPr>
        <p:txBody>
          <a:bodyPr>
            <a:noAutofit/>
          </a:bodyPr>
          <a:lstStyle/>
          <a:p>
            <a:pPr marL="836533" lvl="1" indent="-342900">
              <a:lnSpc>
                <a:spcPct val="150000"/>
              </a:lnSpc>
              <a:buFontTx/>
              <a:buChar char="-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Thread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មួយអាចទំនាក់ទំនងជាមួយ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thread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ផ្សេងទៀតកក្នុង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Process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តែមួយដោយផ្ទាល់ដោយប្រើ​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ដូចជា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wait(), notify(),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notifyAll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()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, 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836533" lvl="1" indent="-342900">
              <a:lnSpc>
                <a:spcPct val="150000"/>
              </a:lnSpc>
              <a:buFontTx/>
              <a:buChar char="-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Thread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ថ្មានភាព</a:t>
            </a:r>
            <a:r>
              <a:rPr lang="ca-ES" sz="2200" dirty="0" smtClean="0">
                <a:latin typeface="Khmer OS Battambang" pitchFamily="2" charset="0"/>
                <a:cs typeface="Khmer OS Battambang" pitchFamily="2" charset="0"/>
              </a:rPr>
              <a:t>ងា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យស្រួលក្នុងការបង្កើត តែការបង្កើត​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process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ថ្មីតម្រូវអោយមានការ​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duplication of the parent process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836533" lvl="1" indent="-342900">
              <a:lnSpc>
                <a:spcPct val="150000"/>
              </a:lnSpc>
              <a:buFontTx/>
              <a:buChar char="-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Thread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ធ្វើការគ្រប់គ្រងលើ​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thread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ដទៃទៀតក្នុង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process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ដូចគ្នា, តែ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process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ពុំមានការគ្រប់គ្រងលើ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sibling process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នោះទេ ដែលវាគ្រាន់តែធ្វើការគ្រប់គ្រងលើ​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child processes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តែប៉ុណ្ណោះ។</a:t>
            </a:r>
          </a:p>
          <a:p>
            <a:pPr marL="493633" lvl="1" indent="0">
              <a:lnSpc>
                <a:spcPct val="150000"/>
              </a:lnSpc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8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11189807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2. Two ways of implementation Thread (Thread/Runnable)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4717" y="1569494"/>
            <a:ext cx="11422604" cy="5099276"/>
          </a:xfrm>
        </p:spPr>
        <p:txBody>
          <a:bodyPr>
            <a:noAutofit/>
          </a:bodyPr>
          <a:lstStyle/>
          <a:p>
            <a:pPr marL="493633" lvl="1" indent="0">
              <a:lnSpc>
                <a:spcPct val="150000"/>
              </a:lnSpc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493633" lvl="1" indent="0">
              <a:lnSpc>
                <a:spcPct val="150000"/>
              </a:lnSpc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យើងអាចបង្កើត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Thread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តាមពីររបៀបគឺ៖</a:t>
            </a:r>
          </a:p>
          <a:p>
            <a:pPr marL="836533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e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xtends from Thread Class</a:t>
            </a:r>
          </a:p>
          <a:p>
            <a:pPr marL="836533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Implements from Runnable Interface</a:t>
            </a:r>
          </a:p>
          <a:p>
            <a:pPr marL="836533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493633" lvl="1" indent="0">
              <a:lnSpc>
                <a:spcPct val="150000"/>
              </a:lnSpc>
              <a:buNone/>
            </a:pPr>
            <a:r>
              <a:rPr lang="km-KH" sz="2200" b="1" u="sng" dirty="0" smtClean="0">
                <a:latin typeface="Khmer OS Battambang" pitchFamily="2" charset="0"/>
                <a:cs typeface="Khmer OS Battambang" pitchFamily="2" charset="0"/>
              </a:rPr>
              <a:t>ចំណាំ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៖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Thread 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Runnable Interface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ស្ថិតនៅក្នុង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java.lang.*  package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b="1" u="sng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11189807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2. Two ways of implementation Thread (Thread/Runnable)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4717" y="1569494"/>
            <a:ext cx="11422604" cy="5099276"/>
          </a:xfrm>
        </p:spPr>
        <p:txBody>
          <a:bodyPr>
            <a:noAutofit/>
          </a:bodyPr>
          <a:lstStyle/>
          <a:p>
            <a:pPr marL="493633" lvl="1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By </a:t>
            </a: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extending Thread class</a:t>
            </a:r>
          </a:p>
          <a:p>
            <a:pPr marL="1213723" lvl="2" indent="-514350">
              <a:lnSpc>
                <a:spcPct val="150000"/>
              </a:lnSpc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ត្រូវ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extends Java Thread class</a:t>
            </a:r>
          </a:p>
          <a:p>
            <a:pPr marL="1213723" lvl="2" indent="-514350">
              <a:lnSpc>
                <a:spcPct val="150000"/>
              </a:lnSpc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ត្រូវ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Override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ទៅលើ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run() method</a:t>
            </a:r>
          </a:p>
          <a:p>
            <a:pPr marL="1213723" lvl="2" indent="-514350">
              <a:lnSpc>
                <a:spcPct val="150000"/>
              </a:lnSpc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ដំណើរការទាំងអស់ដែល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Thread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នឹងដំណើរការ ត្រូវសរសេរនៅក្នុង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run() method</a:t>
            </a:r>
          </a:p>
          <a:p>
            <a:pPr marL="699373" lvl="2" indent="0">
              <a:lnSpc>
                <a:spcPct val="150000"/>
              </a:lnSpc>
              <a:buNone/>
            </a:pP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Thread Constructors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:</a:t>
            </a:r>
          </a:p>
          <a:p>
            <a:pPr lvl="7">
              <a:buFont typeface="Wingdings" panose="05000000000000000000" pitchFamily="2" charset="2"/>
              <a:buChar char="§"/>
            </a:pPr>
            <a:r>
              <a:rPr lang="en-US" sz="2200" dirty="0" smtClean="0"/>
              <a:t> Thread</a:t>
            </a:r>
            <a:r>
              <a:rPr lang="en-US" sz="2200" dirty="0"/>
              <a:t>()</a:t>
            </a:r>
          </a:p>
          <a:p>
            <a:pPr lvl="7">
              <a:buFont typeface="Wingdings" panose="05000000000000000000" pitchFamily="2" charset="2"/>
              <a:buChar char="§"/>
            </a:pPr>
            <a:r>
              <a:rPr lang="en-US" sz="2200" dirty="0" smtClean="0"/>
              <a:t> Thread(String </a:t>
            </a:r>
            <a:r>
              <a:rPr lang="en-US" sz="2200" dirty="0"/>
              <a:t>name)</a:t>
            </a:r>
          </a:p>
          <a:p>
            <a:pPr lvl="7">
              <a:buFont typeface="Wingdings" panose="05000000000000000000" pitchFamily="2" charset="2"/>
              <a:buChar char="§"/>
            </a:pPr>
            <a:r>
              <a:rPr lang="en-US" sz="2200" dirty="0" smtClean="0"/>
              <a:t> Thread(Runnable </a:t>
            </a:r>
            <a:r>
              <a:rPr lang="en-US" sz="2200" dirty="0"/>
              <a:t>r)</a:t>
            </a:r>
          </a:p>
          <a:p>
            <a:pPr lvl="7">
              <a:buFont typeface="Wingdings" panose="05000000000000000000" pitchFamily="2" charset="2"/>
              <a:buChar char="§"/>
            </a:pPr>
            <a:r>
              <a:rPr lang="en-US" sz="2200" dirty="0" smtClean="0"/>
              <a:t> Thread(Runnable </a:t>
            </a:r>
            <a:r>
              <a:rPr lang="en-US" sz="2200" dirty="0" err="1"/>
              <a:t>r,String</a:t>
            </a:r>
            <a:r>
              <a:rPr lang="en-US" sz="2200" dirty="0"/>
              <a:t> name)</a:t>
            </a:r>
          </a:p>
          <a:p>
            <a:pPr marL="699373" lvl="2" indent="0">
              <a:lnSpc>
                <a:spcPct val="150000"/>
              </a:lnSpc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1213723" lvl="2" indent="-514350">
              <a:lnSpc>
                <a:spcPct val="150000"/>
              </a:lnSpc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8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11189807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2. Two ways of implementation Thread (Thread/Runnable)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4717" y="1569494"/>
            <a:ext cx="11422604" cy="5099276"/>
          </a:xfrm>
        </p:spPr>
        <p:txBody>
          <a:bodyPr>
            <a:noAutofit/>
          </a:bodyPr>
          <a:lstStyle/>
          <a:p>
            <a:pPr marL="699373" lvl="2" indent="0">
              <a:lnSpc>
                <a:spcPct val="150000"/>
              </a:lnSpc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ឧទាហរណ៍៖</a:t>
            </a:r>
          </a:p>
          <a:p>
            <a:pPr marL="699373" lvl="2" indent="0">
              <a:lnSpc>
                <a:spcPct val="150000"/>
              </a:lnSpc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64" y="2397035"/>
            <a:ext cx="8764770" cy="344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5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11189807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2. Two ways of implementation Thread (Thread/Runnable)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4717" y="1569494"/>
            <a:ext cx="11422604" cy="5099276"/>
          </a:xfrm>
        </p:spPr>
        <p:txBody>
          <a:bodyPr>
            <a:noAutofit/>
          </a:bodyPr>
          <a:lstStyle/>
          <a:p>
            <a:pPr marL="699373" lvl="2" indent="0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By </a:t>
            </a: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implementing Runnable Interface</a:t>
            </a:r>
          </a:p>
          <a:p>
            <a:pPr marL="1042273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ត្រូវ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implements Runnable interface</a:t>
            </a:r>
          </a:p>
          <a:p>
            <a:pPr marL="1042273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ត្រូវតែ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Override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ទៅលើ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run()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method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1042273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ដំណើរការទាំងអស់ដែល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Thread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នឹងដំណើរការ ត្រូវសរសេរនៅក្នុង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run() method</a:t>
            </a:r>
          </a:p>
          <a:p>
            <a:pPr marL="1042273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យើងមិនអាចហៅ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start() method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ដោយផ្ទាល់បានទេ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,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យើងត្រូវបង្កើត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Thread Object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ហើយត្រូវបោះ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ដែលកើតចេញពី​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implements Runnable interface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ទៅអោយ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Thread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Obj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(​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Thread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thr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=</a:t>
            </a:r>
            <a:r>
              <a:rPr lang="en-US" sz="2200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new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Thread(Runnable r); ) 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1042273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1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11189807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2. Two ways of implementation Thread (Thread/Runnable)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4717" y="1569494"/>
            <a:ext cx="11422604" cy="5099276"/>
          </a:xfrm>
        </p:spPr>
        <p:txBody>
          <a:bodyPr>
            <a:noAutofit/>
          </a:bodyPr>
          <a:lstStyle/>
          <a:p>
            <a:pPr marL="699373" lvl="2" indent="0">
              <a:lnSpc>
                <a:spcPct val="150000"/>
              </a:lnSpc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ឧទាហរណ៍៖</a:t>
            </a:r>
          </a:p>
          <a:p>
            <a:pPr marL="699373" lvl="2" indent="0">
              <a:lnSpc>
                <a:spcPct val="150000"/>
              </a:lnSpc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99" y="2318656"/>
            <a:ext cx="9289452" cy="338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0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09600" y="1618648"/>
            <a:ext cx="11020927" cy="4312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start()</a:t>
            </a:r>
          </a:p>
          <a:p>
            <a:pPr marL="685800" indent="-204788"/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រៀបចំ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schedule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ឲ្យ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ដើម្បីធ្វើការ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685800" indent="-204788"/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start invoked run() method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ដើម្បីចាប់ផ្តើម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run()</a:t>
            </a:r>
          </a:p>
          <a:p>
            <a:pPr lvl="2"/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Put all code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ដែលរំពឹងទុកថា ឲ្យ​​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​ធ្វើការ​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1012" indent="0">
              <a:buNone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502406" y="441564"/>
            <a:ext cx="8245595" cy="94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3</a:t>
            </a:r>
            <a:r>
              <a:rPr lang="km-KH" sz="3000" b="1" dirty="0" smtClean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en-US" sz="3000" b="1" dirty="0" smtClean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3000" b="1" dirty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Commonly used method in Thread</a:t>
            </a:r>
            <a:br>
              <a:rPr lang="en-US" sz="3000" b="1" dirty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chemeClr val="accent4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31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502406" y="441564"/>
            <a:ext cx="8245595" cy="94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3</a:t>
            </a:r>
            <a:r>
              <a:rPr lang="km-KH" sz="3000" b="1" dirty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en-US" sz="3000" b="1" dirty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 Commonly used method in Thread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806" t="16840" r="38971" b="11458"/>
          <a:stretch/>
        </p:blipFill>
        <p:spPr>
          <a:xfrm>
            <a:off x="606393" y="1495245"/>
            <a:ext cx="7937106" cy="517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6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49300" y="1581818"/>
            <a:ext cx="11125200" cy="50869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void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sleep()</a:t>
            </a:r>
            <a:r>
              <a:rPr lang="km-KH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1">
              <a:lnSpc>
                <a:spcPct val="150000"/>
              </a:lnSpc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ប្រើសម្រាប់ឲ្យ​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currently running thread sleep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ដោយយើងធ្វើការកំណត់ពេលជាក់លាក់មួយ។ រយពេល គឺគិតជា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millisecond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sleep()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overloadind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ពីរគឺ៖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  <a:hlinkClick r:id="rId2" action="ppaction://hlinkfile"/>
              </a:rPr>
              <a:t>sleep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(long 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millis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 :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កំណត់រយពេលឲ្យ​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sleep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គិតជា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millisecond</a:t>
            </a: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  <a:hlinkClick r:id="rId2" action="ppaction://hlinkfile"/>
              </a:rPr>
              <a:t>sleep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(long 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millis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nanos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កំណត់រយពេលឲ្យ​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sleep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គិតជា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millisecond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បូកថែម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រយ</a:t>
            </a: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ៈ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ពេល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ដែលគិតជា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nanosecond </a:t>
            </a: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89706" y="378064"/>
            <a:ext cx="8245595" cy="9242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3</a:t>
            </a:r>
            <a:r>
              <a:rPr lang="km-KH" sz="3000" b="1" dirty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en-US" sz="3000" b="1" dirty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 Commonly used method in Thread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04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កំពង់សោម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១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3470" y="3902711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ឆេន រីណា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ស៊ឹង សារ៉ាវីត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ឆៃ សំភាស់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ស៊ីម ហ្វិកគ្រី</a:t>
            </a:r>
            <a:endParaRPr lang="en-U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វ៉យ រត្តនា</a:t>
            </a: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407807" cy="50869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final void join()</a:t>
            </a:r>
          </a:p>
          <a:p>
            <a:pPr lvl="1">
              <a:lnSpc>
                <a:spcPct val="150000"/>
              </a:lnSpc>
            </a:pPr>
            <a:r>
              <a:rPr lang="en-US" sz="225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Join</a:t>
            </a:r>
            <a:r>
              <a:rPr lang="ca-E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()​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ធ្វើអោយ</a:t>
            </a:r>
            <a:r>
              <a:rPr lang="ca-E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Current Thread </a:t>
            </a:r>
            <a:r>
              <a:rPr lang="ca-E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ដំណើរការ ហើយ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ca-E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ដទៃត្រូវ​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រង់ចាំរហូតដល់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Current Thread </a:t>
            </a:r>
            <a:r>
              <a:rPr lang="km-KH" sz="225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ដំណើរការចប់</a:t>
            </a:r>
            <a:endParaRPr lang="en-US" sz="225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join()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overloading methods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ដូចខាងក្រោម ៖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join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</a:t>
            </a:r>
            <a:endParaRPr lang="km-KH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join(long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millisecond)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km-KH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7" name="Title 5"/>
          <p:cNvSpPr txBox="1">
            <a:spLocks/>
          </p:cNvSpPr>
          <p:nvPr/>
        </p:nvSpPr>
        <p:spPr bwMode="auto">
          <a:xfrm>
            <a:off x="489706" y="314564"/>
            <a:ext cx="8245595" cy="9242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3</a:t>
            </a:r>
            <a:r>
              <a:rPr lang="km-KH" sz="3000" b="1" dirty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en-US" sz="3000" b="1" dirty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 Commonly used method in Thread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53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6393" y="1538514"/>
            <a:ext cx="11020927" cy="5130256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502406" y="441564"/>
            <a:ext cx="8245595" cy="94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3</a:t>
            </a:r>
            <a:r>
              <a:rPr lang="km-KH" sz="3000" b="1" dirty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en-US" sz="3000" b="1" dirty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 Commonly used method in Thread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18" y="1133973"/>
            <a:ext cx="6420746" cy="5534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781" y="1268537"/>
            <a:ext cx="5868219" cy="29436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057" y="4153276"/>
            <a:ext cx="5300332" cy="237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0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6393" y="1538514"/>
            <a:ext cx="11020927" cy="5130256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en-US" sz="2400" b="1" dirty="0">
                <a:solidFill>
                  <a:srgbClr val="000088"/>
                </a:solidFill>
                <a:latin typeface="Arial Unicode MS" panose="020B0604020202020204" pitchFamily="34" charset="-128"/>
                <a:ea typeface="Menlo"/>
              </a:rPr>
              <a:t>publ</a:t>
            </a:r>
            <a:r>
              <a:rPr lang="en-US" altLang="en-US" sz="2400" b="1" dirty="0">
                <a:solidFill>
                  <a:srgbClr val="000088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ic</a:t>
            </a:r>
            <a:r>
              <a:rPr lang="en-US" altLang="en-US" sz="2400" b="1" dirty="0">
                <a:solidFill>
                  <a:srgbClr val="313131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000088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final</a:t>
            </a:r>
            <a:r>
              <a:rPr lang="en-US" altLang="en-US" sz="2400" b="1" dirty="0">
                <a:solidFill>
                  <a:srgbClr val="313131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000088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void</a:t>
            </a:r>
            <a:r>
              <a:rPr lang="en-US" altLang="en-US" sz="2400" b="1" dirty="0">
                <a:solidFill>
                  <a:srgbClr val="313131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wait</a:t>
            </a:r>
            <a:r>
              <a:rPr lang="en-US" altLang="en-US" sz="2400" b="1" dirty="0">
                <a:solidFill>
                  <a:srgbClr val="66660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()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Current thread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ឈប់ ហើយ​វារងចាំ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រហូ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ដល់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ដ៌ទៃ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invokes notify()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ឫ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notifyAll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 method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សម្រាប់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current thread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Current thread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ត្រូវតែជាម្ចាស់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object’s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monitor 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overriding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void wait()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void wait(long timeout)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502406" y="441564"/>
            <a:ext cx="8245595" cy="94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3</a:t>
            </a:r>
            <a:r>
              <a:rPr lang="km-KH" sz="3000" b="1" dirty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en-US" sz="3000" b="1" dirty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 Commonly used method in Thread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36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02406" y="1512440"/>
            <a:ext cx="11020927" cy="4882010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en-US" sz="2400" b="1" dirty="0">
                <a:solidFill>
                  <a:srgbClr val="000088"/>
                </a:solidFill>
                <a:latin typeface="Arial Unicode MS" panose="020B0604020202020204" pitchFamily="34" charset="-128"/>
                <a:ea typeface="Menlo"/>
              </a:rPr>
              <a:t>publ</a:t>
            </a:r>
            <a:r>
              <a:rPr lang="en-US" altLang="en-US" sz="2400" b="1" dirty="0">
                <a:solidFill>
                  <a:srgbClr val="000088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ic</a:t>
            </a:r>
            <a:r>
              <a:rPr lang="en-US" altLang="en-US" sz="2400" b="1" dirty="0">
                <a:solidFill>
                  <a:srgbClr val="313131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000088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final</a:t>
            </a:r>
            <a:r>
              <a:rPr lang="en-US" altLang="en-US" sz="2400" b="1" dirty="0">
                <a:solidFill>
                  <a:srgbClr val="313131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000088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void</a:t>
            </a:r>
            <a:r>
              <a:rPr lang="en-US" altLang="en-US" sz="2400" b="1" dirty="0">
                <a:solidFill>
                  <a:srgbClr val="313131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notify</a:t>
            </a:r>
            <a:r>
              <a:rPr lang="en-US" altLang="en-US" sz="2400" b="1" dirty="0">
                <a:solidFill>
                  <a:srgbClr val="66660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()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ជាអ្នក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Wakes up  thread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កំពុងរង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ចាំ </a:t>
            </a:r>
          </a:p>
          <a:p>
            <a:pPr marL="0" lvl="0" indent="0">
              <a:buNone/>
            </a:pPr>
            <a:r>
              <a:rPr lang="en-US" altLang="en-US" sz="2400" b="1" dirty="0">
                <a:solidFill>
                  <a:srgbClr val="000088"/>
                </a:solidFill>
                <a:latin typeface="Arial Unicode MS" panose="020B0604020202020204" pitchFamily="34" charset="-128"/>
                <a:ea typeface="Menlo"/>
              </a:rPr>
              <a:t>publ</a:t>
            </a:r>
            <a:r>
              <a:rPr lang="en-US" altLang="en-US" sz="2400" b="1" dirty="0">
                <a:solidFill>
                  <a:srgbClr val="000088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ic</a:t>
            </a:r>
            <a:r>
              <a:rPr lang="en-US" altLang="en-US" sz="2400" b="1" dirty="0">
                <a:solidFill>
                  <a:srgbClr val="313131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000088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final</a:t>
            </a:r>
            <a:r>
              <a:rPr lang="en-US" altLang="en-US" sz="2400" b="1" dirty="0">
                <a:solidFill>
                  <a:srgbClr val="313131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000088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void</a:t>
            </a:r>
            <a:r>
              <a:rPr lang="en-US" altLang="en-US" sz="2400" b="1" dirty="0">
                <a:solidFill>
                  <a:srgbClr val="313131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rgbClr val="313131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notifyAll</a:t>
            </a:r>
            <a:r>
              <a:rPr lang="en-US" altLang="en-US" sz="2400" b="1" dirty="0">
                <a:solidFill>
                  <a:srgbClr val="66660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()</a:t>
            </a:r>
          </a:p>
          <a:p>
            <a:pPr lvl="1"/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ជាអ្នក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Wakes up  threads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ទាំងអស់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កំពុងរង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ចាំ </a:t>
            </a:r>
          </a:p>
          <a:p>
            <a:pPr marL="240030" lvl="1" indent="0">
              <a:buNone/>
            </a:pPr>
            <a:endParaRPr lang="en-US" altLang="en-US" sz="22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itle 5"/>
          <p:cNvSpPr txBox="1">
            <a:spLocks/>
          </p:cNvSpPr>
          <p:nvPr/>
        </p:nvSpPr>
        <p:spPr bwMode="auto">
          <a:xfrm>
            <a:off x="502406" y="441564"/>
            <a:ext cx="8245595" cy="94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3</a:t>
            </a:r>
            <a:r>
              <a:rPr lang="km-KH" sz="3000" b="1" dirty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en-US" sz="3000" b="1" dirty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 Commonly used method in Thread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43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502406" y="441564"/>
            <a:ext cx="8245595" cy="94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3</a:t>
            </a:r>
            <a:r>
              <a:rPr lang="km-KH" sz="3000" b="1" dirty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en-US" sz="3000" b="1" dirty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 Commonly used method in Thread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7009" t="14931" r="13397" b="12153"/>
          <a:stretch/>
        </p:blipFill>
        <p:spPr>
          <a:xfrm>
            <a:off x="85725" y="1480923"/>
            <a:ext cx="9553575" cy="5334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86458" y="4044534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54881" t="15229" r="3118" b="55208"/>
          <a:stretch/>
        </p:blipFill>
        <p:spPr>
          <a:xfrm>
            <a:off x="6212318" y="4506199"/>
            <a:ext cx="5464887" cy="216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1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</a:t>
            </a: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Understanding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Synchronization</a:t>
            </a:r>
            <a:endParaRPr lang="km-KH" sz="2400" b="1" dirty="0" smtClean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គោលបំ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ងធំបំផុតរបស់</a:t>
            </a:r>
            <a:r>
              <a:rPr lang="en-US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Synchronization </a:t>
            </a:r>
            <a:r>
              <a:rPr lang="km-KH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Monitor </a:t>
            </a:r>
            <a:r>
              <a:rPr lang="km-KH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មួយដែលចង់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</a:t>
            </a:r>
            <a:r>
              <a:rPr lang="km-KH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លើ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មួយ។​​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Monitor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នោះធ្វើការដោយការអនុវត្ត​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Concept Lock Object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មួយនោះ។នៅពេល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Lock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មួយពេលនោះគ្មាន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ណាផ្សេងអាចប្រើ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មួយនោះបានឡើយ។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508000"/>
            <a:ext cx="11036989" cy="1107473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4. Synchronization</a:t>
            </a:r>
            <a:endParaRPr lang="en-US" sz="3000" dirty="0">
              <a:solidFill>
                <a:schemeClr val="accent4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41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 Methods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យើងអាច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 access </a:t>
            </a:r>
            <a:r>
              <a:rPr lang="km-KH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លើ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មួយដោយការបញ្ជាក់ជាមួយ</a:t>
            </a:r>
            <a:r>
              <a:rPr lang="en-US" sz="2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។ Method with keyword synchronized </a:t>
            </a:r>
            <a:r>
              <a:rPr lang="km-KH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ពេលដែល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Called </a:t>
            </a:r>
            <a:r>
              <a:rPr lang="km-KH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ពេលនោះ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km-KH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មួយបាន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Lock</a:t>
            </a:r>
            <a:r>
              <a:rPr lang="km-KH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មិនឲ្យ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km-KH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ផ្សេងៗអាចប្រើបានឡើយ។</a:t>
            </a:r>
            <a:endParaRPr lang="en-US" sz="2200" dirty="0" smtClean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Syntax</a:t>
            </a:r>
            <a:r>
              <a:rPr lang="en-US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  synchronized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access_Modifier</a:t>
            </a:r>
            <a:r>
              <a:rPr lang="en-US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returnType </a:t>
            </a:r>
            <a:r>
              <a:rPr lang="en-US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methodName(</a:t>
            </a:r>
            <a:r>
              <a:rPr lang="en-US" sz="2200" dirty="0" err="1" smtClean="0">
                <a:solidFill>
                  <a:schemeClr val="accent5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Param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……,…</a:t>
            </a:r>
            <a:r>
              <a:rPr lang="en-US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2200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508000"/>
            <a:ext cx="11036989" cy="1107473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4. Synchronization</a:t>
            </a:r>
            <a:endParaRPr lang="en-US" sz="3000" dirty="0">
              <a:solidFill>
                <a:schemeClr val="accent4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65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08000"/>
            <a:ext cx="11036989" cy="1107473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4. Synchronization</a:t>
            </a:r>
            <a:endParaRPr lang="en-US" sz="3000" dirty="0">
              <a:solidFill>
                <a:schemeClr val="accent4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 : class </a:t>
            </a:r>
            <a:r>
              <a:rPr lang="en-US" sz="2200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Icom</a:t>
            </a:r>
            <a:r>
              <a:rPr lang="en-US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with method with keyword synchronization	</a:t>
            </a:r>
            <a:endParaRPr lang="en-US" sz="2200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84" y="2317502"/>
            <a:ext cx="10161744" cy="321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9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 : method with keyword synchronization	</a:t>
            </a:r>
            <a:endParaRPr lang="en-US" sz="2200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35" y="2185805"/>
            <a:ext cx="6776647" cy="4345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736" y="2498286"/>
            <a:ext cx="3508584" cy="346681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304800" y="508000"/>
            <a:ext cx="11036989" cy="1107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smtClean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4. Synchronization</a:t>
            </a:r>
            <a:endParaRPr lang="en-US" sz="3000" dirty="0">
              <a:solidFill>
                <a:schemeClr val="accent4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54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615473"/>
            <a:ext cx="11020927" cy="52425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800" dirty="0" smtClean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 statement or 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ynchronization block</a:t>
            </a:r>
          </a:p>
          <a:p>
            <a:pPr marL="0" indent="0">
              <a:buNone/>
            </a:pPr>
            <a:endParaRPr lang="en-US" sz="22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Synchronized statement </a:t>
            </a:r>
            <a:r>
              <a:rPr lang="km-KH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អាចប្រើដើម្បី</a:t>
            </a:r>
            <a:r>
              <a:rPr lang="en-US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</a:t>
            </a:r>
            <a:r>
              <a:rPr lang="km-KH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លើ</a:t>
            </a:r>
            <a:r>
              <a:rPr lang="en-US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ដែលបានមិនបញ្ជាក់ជាមួយ</a:t>
            </a:r>
            <a:r>
              <a:rPr lang="en-US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synchronized</a:t>
            </a:r>
            <a:r>
              <a:rPr lang="km-KH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ត្រូវសរសេរក្នុង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Block </a:t>
            </a:r>
            <a:r>
              <a:rPr lang="km-KH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មួយដែលត្រូវដំនើរការ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ដូចជា</a:t>
            </a:r>
            <a:endParaRPr lang="en-US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+ </a:t>
            </a:r>
            <a:r>
              <a:rPr lang="km-KH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block</a:t>
            </a:r>
            <a:r>
              <a:rPr lang="km-KH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/ Constructor (Default thread name is main if class not contain any thread)</a:t>
            </a:r>
            <a:endParaRPr lang="en-US" sz="2200" dirty="0" smtClean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	Syntax</a:t>
            </a:r>
            <a:r>
              <a:rPr lang="en-US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  synchronized (Object Reference ){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		}</a:t>
            </a:r>
            <a:endParaRPr lang="en-US" sz="2200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sz="2200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508000"/>
            <a:ext cx="11036989" cy="1107473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4. Synchronization</a:t>
            </a:r>
            <a:endParaRPr lang="en-US" sz="3000" dirty="0">
              <a:solidFill>
                <a:schemeClr val="accent4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68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24920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509486"/>
            <a:ext cx="9487300" cy="5348514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Program, process, thread concept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Two ways of implementation thread (Thread/Runnable)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Commonly used methods in Thread class (sleep, join, wait, notify, etc.)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Synchronization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7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 : method with out keyword synchronization	</a:t>
            </a:r>
            <a:endParaRPr lang="en-US" sz="2200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44" y="2254614"/>
            <a:ext cx="8067904" cy="361664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508000"/>
            <a:ext cx="11036989" cy="1107473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4. Synchronization</a:t>
            </a:r>
            <a:endParaRPr lang="en-US" sz="3000" dirty="0">
              <a:solidFill>
                <a:schemeClr val="accent4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98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 : synchronization Block	</a:t>
            </a:r>
            <a:endParaRPr lang="en-US" sz="2200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16" y="2309655"/>
            <a:ext cx="6339045" cy="36199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715" y="2309656"/>
            <a:ext cx="3663534" cy="361992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508000"/>
            <a:ext cx="11036989" cy="1107473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4. Synchronization</a:t>
            </a:r>
            <a:endParaRPr lang="en-US" sz="3000" dirty="0">
              <a:solidFill>
                <a:schemeClr val="accent4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92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http://beginnersbook.com/2013/03/java-threads/</a:t>
            </a:r>
            <a:endParaRPr lang="en-US" sz="20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http://beginnersbook.com/2015/01/what-is-the-difference-between-a-process-and-a-thread-in-java/</a:t>
            </a:r>
            <a:endParaRPr lang="en-US" sz="20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http://javaconceptoftheday.com/differences-between-program-vs-process-vs-threads</a:t>
            </a:r>
            <a:r>
              <a:rPr lang="en-US" sz="2000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/</a:t>
            </a:r>
            <a:endParaRPr lang="en-US" sz="2000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http://beginnersbook.com/2013/03/java-threads/</a:t>
            </a:r>
            <a:endParaRPr lang="en-US" sz="20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http://www.javatpoint.com/creating-thread</a:t>
            </a:r>
            <a:endParaRPr lang="en-US" sz="20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11189807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1. </a:t>
            </a:r>
            <a:r>
              <a:rPr lang="en-US" sz="3000" b="1" dirty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Program, process, thread </a:t>
            </a:r>
            <a:r>
              <a:rPr lang="en-US" sz="3000" b="1" dirty="0" smtClean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concept</a:t>
            </a:r>
            <a:endParaRPr lang="en-US" sz="3000" b="1" dirty="0">
              <a:solidFill>
                <a:schemeClr val="accent4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4717" y="1569494"/>
            <a:ext cx="11422604" cy="5099276"/>
          </a:xfrm>
        </p:spPr>
        <p:txBody>
          <a:bodyPr>
            <a:noAutofit/>
          </a:bodyPr>
          <a:lstStyle/>
          <a:p>
            <a:pPr marL="493633" lvl="1" indent="0">
              <a:lnSpc>
                <a:spcPct val="150000"/>
              </a:lnSpc>
              <a:buNone/>
            </a:pP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  <a:p>
            <a:pPr marL="493633" lvl="1" indent="0">
              <a:lnSpc>
                <a:spcPct val="150000"/>
              </a:lnSpc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828" y="2295001"/>
            <a:ext cx="4022271" cy="41348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390" y="2295001"/>
            <a:ext cx="3613550" cy="3965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8727" y="1520525"/>
            <a:ext cx="5595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Program, process and threads</a:t>
            </a:r>
            <a:endParaRPr lang="km-KH" sz="24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5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11189807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1. </a:t>
            </a:r>
            <a:r>
              <a:rPr lang="en-US" sz="3000" b="1" dirty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Program, process, thread concept</a:t>
            </a:r>
            <a:r>
              <a:rPr lang="km-KH" sz="3000" b="1" dirty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 (ត)</a:t>
            </a:r>
            <a:endParaRPr lang="en-US" sz="3000" b="1" dirty="0">
              <a:solidFill>
                <a:schemeClr val="accent4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4717" y="1569494"/>
            <a:ext cx="11422604" cy="5099276"/>
          </a:xfrm>
        </p:spPr>
        <p:txBody>
          <a:bodyPr>
            <a:noAutofit/>
          </a:bodyPr>
          <a:lstStyle/>
          <a:p>
            <a:pPr marL="493633" lvl="1" indent="0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1.Program</a:t>
            </a:r>
          </a:p>
          <a:p>
            <a:pPr marL="493633" lvl="1" indent="0">
              <a:lnSpc>
                <a:spcPct val="150000"/>
              </a:lnSpc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Program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executable file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មួយដែលផ្ទុកនូវ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Set of instructions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ដែលបានសរសេរឡើងដើម្បីអោយធ្វើការងារណាមួយលើកុំព្យូទ័រ។</a:t>
            </a:r>
          </a:p>
          <a:p>
            <a:pPr marL="493633" lvl="1" indent="0">
              <a:lnSpc>
                <a:spcPct val="150000"/>
              </a:lnSpc>
              <a:buNone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ឧទាហរណ៍៖​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chrome.exe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ជា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executable file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មួយដែលផ្ទុកនូវ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Instructions set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ដែលបានសរសេរដើម្បីអោយយើងអាចបើក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webpages,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ហើយ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notepad.exe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ក៏ជា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executable file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មួយដែលផ្ទុកនូវ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Instructions set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ដែលបានសរសេរដើម្បីជួយយើងបង្កើត ឫកែប្រែ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text files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493633" lvl="1" indent="0">
              <a:lnSpc>
                <a:spcPct val="150000"/>
              </a:lnSpc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3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11189807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1. </a:t>
            </a:r>
            <a:r>
              <a:rPr lang="en-US" sz="3000" b="1" dirty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Program, process, thread concept</a:t>
            </a:r>
            <a:r>
              <a:rPr lang="km-KH" sz="3000" b="1" dirty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 (ត)</a:t>
            </a:r>
            <a:endParaRPr lang="en-US" sz="3000" b="1" dirty="0">
              <a:solidFill>
                <a:schemeClr val="accent4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4717" y="1569494"/>
            <a:ext cx="11422604" cy="5099276"/>
          </a:xfrm>
        </p:spPr>
        <p:txBody>
          <a:bodyPr>
            <a:noAutofit/>
          </a:bodyPr>
          <a:lstStyle/>
          <a:p>
            <a:pPr marL="493633" lvl="1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2.Process </a:t>
            </a:r>
          </a:p>
          <a:p>
            <a:pPr marL="493633" lvl="1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Process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an executing instance of a program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។</a:t>
            </a:r>
          </a:p>
          <a:p>
            <a:pPr marL="493633" lvl="1" indent="0">
              <a:lnSpc>
                <a:spcPct val="150000"/>
              </a:lnSpc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ឧទាហរណ៍៖​នៅពេលដែលយើងចុច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icon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នៃ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Google Chrome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,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យើងបានចាប់ផ្តើម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process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មួយដែលនឹង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run Google Chrome program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, ហើយនៅពេលដែលយើងចុចបើក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notepad,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នោះ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process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មួយដែលនឹង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run notepad program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បានចាប់ផ្តើ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ម។</a:t>
            </a:r>
            <a:endParaRPr lang="en-US" sz="2400" b="1" dirty="0" smtClean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93633" lvl="1" indent="0">
              <a:lnSpc>
                <a:spcPct val="150000"/>
              </a:lnSpc>
              <a:buNone/>
            </a:pP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  <a:p>
            <a:pPr marL="493633" lvl="1" indent="0">
              <a:lnSpc>
                <a:spcPct val="150000"/>
              </a:lnSpc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0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11189807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1. </a:t>
            </a:r>
            <a:r>
              <a:rPr lang="en-US" sz="3000" b="1" dirty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Program, process, thread concept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4717" y="1569494"/>
            <a:ext cx="11422604" cy="5099276"/>
          </a:xfrm>
        </p:spPr>
        <p:txBody>
          <a:bodyPr>
            <a:noAutofit/>
          </a:bodyPr>
          <a:lstStyle/>
          <a:p>
            <a:pPr marL="493633" lvl="1" indent="0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 Thread </a:t>
            </a: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Concept</a:t>
            </a:r>
          </a:p>
          <a:p>
            <a:pPr marL="493633" lvl="1" indent="0">
              <a:lnSpc>
                <a:spcPct val="150000"/>
              </a:lnSpc>
              <a:buNone/>
            </a:pPr>
            <a:r>
              <a:rPr lang="en-US" sz="2400" b="1" dirty="0" smtClean="0">
                <a:latin typeface="Khmer OS Battambang" pitchFamily="2" charset="0"/>
                <a:cs typeface="Khmer OS Battambang" pitchFamily="2" charset="0"/>
              </a:rPr>
              <a:t>+ Thread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the smallest executable unit of a process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។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</a:p>
          <a:p>
            <a:pPr marL="493633" lvl="1" indent="0">
              <a:lnSpc>
                <a:spcPct val="150000"/>
              </a:lnSpc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ឧទាហរណ៍៖​នៅពេលដែលយើង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run notepad program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ពេលនោះ​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operating system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បង្កើត​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process 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ហើយវា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start execution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នៃ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main thread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នៃ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process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មួយនោះ។ ក្នុង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process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មួយអាចមាន​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multiple threads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ហើយ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thread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នីមួយៗមាន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Task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Execution path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របស់វា។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493633" lvl="1" indent="0">
              <a:lnSpc>
                <a:spcPct val="150000"/>
              </a:lnSpc>
              <a:buNone/>
            </a:pPr>
            <a:r>
              <a:rPr lang="en-US" sz="2400" b="1" dirty="0">
                <a:latin typeface="Khmer OS Battambang" pitchFamily="2" charset="0"/>
                <a:cs typeface="Khmer OS Battambang" pitchFamily="2" charset="0"/>
              </a:rPr>
              <a:t>+ Multithread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មានន័យថាកម្មវិធីពីរ ឫច្រើនដែលអាច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run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ក្នុងពេលតែមួយបាន។ ផ្នែកនីមួយៗរបស់កម្មវិធីត្រូវបានហៅថា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thread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493633" lvl="1" indent="0">
              <a:lnSpc>
                <a:spcPct val="150000"/>
              </a:lnSpc>
              <a:buNone/>
            </a:pPr>
            <a:endParaRPr lang="en-US" sz="24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1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11189807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1. </a:t>
            </a:r>
            <a:r>
              <a:rPr lang="en-US" sz="3000" b="1" dirty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Program, process, thread concept</a:t>
            </a:r>
            <a:r>
              <a:rPr lang="km-KH" sz="3000" b="1" dirty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 (ត)</a:t>
            </a:r>
            <a:endParaRPr lang="en-US" sz="3000" b="1" dirty="0">
              <a:solidFill>
                <a:schemeClr val="accent4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4717" y="1569494"/>
            <a:ext cx="11422604" cy="5099276"/>
          </a:xfrm>
        </p:spPr>
        <p:txBody>
          <a:bodyPr>
            <a:noAutofit/>
          </a:bodyPr>
          <a:lstStyle/>
          <a:p>
            <a:pPr marL="493633" lvl="1" indent="0">
              <a:lnSpc>
                <a:spcPct val="150000"/>
              </a:lnSpc>
              <a:buNone/>
            </a:pPr>
            <a:r>
              <a:rPr lang="en-US" sz="2400" b="1" dirty="0" smtClean="0">
                <a:latin typeface="Khmer OS Battambang" pitchFamily="2" charset="0"/>
                <a:cs typeface="Khmer OS Battambang" pitchFamily="2" charset="0"/>
              </a:rPr>
              <a:t>+</a:t>
            </a:r>
            <a:r>
              <a:rPr lang="km-KH" sz="2400" b="1" dirty="0" smtClean="0">
                <a:latin typeface="Khmer OS Battambang" pitchFamily="2" charset="0"/>
                <a:cs typeface="Khmer OS Battambang" pitchFamily="2" charset="0"/>
              </a:rPr>
              <a:t>ប្រើ </a:t>
            </a:r>
            <a:r>
              <a:rPr lang="en-US" sz="2400" b="1" dirty="0">
                <a:latin typeface="Khmer OS Battambang" pitchFamily="2" charset="0"/>
                <a:cs typeface="Khmer OS Battambang" pitchFamily="2" charset="0"/>
              </a:rPr>
              <a:t>Thread</a:t>
            </a:r>
            <a:r>
              <a:rPr lang="km-KH" sz="2400" b="1" dirty="0">
                <a:latin typeface="Khmer OS Battambang" pitchFamily="2" charset="0"/>
                <a:cs typeface="Khmer OS Battambang" pitchFamily="2" charset="0"/>
              </a:rPr>
              <a:t> ដើម្បី</a:t>
            </a:r>
            <a:endParaRPr lang="en-US" sz="2400" b="1" dirty="0">
              <a:latin typeface="Khmer OS Battambang" pitchFamily="2" charset="0"/>
              <a:cs typeface="Khmer OS Battambang" pitchFamily="2" charset="0"/>
            </a:endParaRPr>
          </a:p>
          <a:p>
            <a:pPr marL="836533" lvl="1" indent="-342900">
              <a:lnSpc>
                <a:spcPct val="150000"/>
              </a:lnSpc>
              <a:buFontTx/>
              <a:buChar char="-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ដើម្បីបង្កើត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background processing </a:t>
            </a:r>
          </a:p>
          <a:p>
            <a:pPr marL="836533" lvl="1" indent="-342900">
              <a:lnSpc>
                <a:spcPct val="150000"/>
              </a:lnSpc>
              <a:buFontTx/>
              <a:buChar char="-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ប្រើប្រាស់ក្នុងការធ្វើ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responsiveness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នៃ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GUI applications</a:t>
            </a:r>
          </a:p>
          <a:p>
            <a:pPr marL="836533" lvl="1" indent="-342900">
              <a:lnSpc>
                <a:spcPct val="150000"/>
              </a:lnSpc>
              <a:buFontTx/>
              <a:buChar char="-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មានប្រយោជន៍សម្រាប់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multiprocessor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systems</a:t>
            </a:r>
          </a:p>
          <a:p>
            <a:pPr marL="836533" lvl="1" indent="-342900">
              <a:lnSpc>
                <a:spcPct val="150000"/>
              </a:lnSpc>
              <a:buFontTx/>
              <a:buChar char="-"/>
            </a:pPr>
            <a:r>
              <a:rPr lang="km-KH" sz="2400" dirty="0"/>
              <a:t>ភាគច្រើនគេប្រើ </a:t>
            </a:r>
            <a:r>
              <a:rPr lang="en-US" sz="2400" dirty="0"/>
              <a:t>Multi-Threading</a:t>
            </a:r>
            <a:r>
              <a:rPr lang="km-KH" sz="2400" dirty="0"/>
              <a:t> នៅក្នុង</a:t>
            </a:r>
            <a:r>
              <a:rPr lang="en-US" sz="2400" dirty="0"/>
              <a:t> Game, Animation </a:t>
            </a:r>
            <a:r>
              <a:rPr lang="km-KH" sz="2400" dirty="0"/>
              <a:t>ជាដើម។</a:t>
            </a:r>
            <a:r>
              <a:rPr lang="km-KH" sz="2800" dirty="0"/>
              <a:t>	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493633" lvl="1" indent="0">
              <a:lnSpc>
                <a:spcPct val="150000"/>
              </a:lnSpc>
              <a:buNone/>
            </a:pPr>
            <a:r>
              <a:rPr lang="en-US" sz="2400" b="1" dirty="0" smtClean="0">
                <a:latin typeface="Khmer OS Battambang" pitchFamily="2" charset="0"/>
                <a:cs typeface="Khmer OS Battambang" pitchFamily="2" charset="0"/>
              </a:rPr>
              <a:t>+</a:t>
            </a:r>
            <a:r>
              <a:rPr lang="km-KH" sz="2400" b="1" dirty="0" smtClean="0">
                <a:latin typeface="Khmer OS Battambang" pitchFamily="2" charset="0"/>
                <a:cs typeface="Khmer OS Battambang" pitchFamily="2" charset="0"/>
              </a:rPr>
              <a:t>នៅ</a:t>
            </a:r>
            <a:r>
              <a:rPr lang="km-KH" sz="2400" b="1" dirty="0">
                <a:latin typeface="Khmer OS Battambang" pitchFamily="2" charset="0"/>
                <a:cs typeface="Khmer OS Battambang" pitchFamily="2" charset="0"/>
              </a:rPr>
              <a:t>ពេល </a:t>
            </a:r>
            <a:r>
              <a:rPr lang="en-US" sz="2400" b="1" dirty="0">
                <a:latin typeface="Khmer OS Battambang" pitchFamily="2" charset="0"/>
                <a:cs typeface="Khmer OS Battambang" pitchFamily="2" charset="0"/>
              </a:rPr>
              <a:t>thread </a:t>
            </a:r>
            <a:r>
              <a:rPr lang="km-KH" sz="2400" b="1" dirty="0">
                <a:latin typeface="Khmer OS Battambang" pitchFamily="2" charset="0"/>
                <a:cs typeface="Khmer OS Battambang" pitchFamily="2" charset="0"/>
              </a:rPr>
              <a:t>មួយត្រូវបានហៅ</a:t>
            </a:r>
            <a:endParaRPr lang="en-US" sz="2400" b="1" dirty="0">
              <a:latin typeface="Khmer OS Battambang" pitchFamily="2" charset="0"/>
              <a:cs typeface="Khmer OS Battambang" pitchFamily="2" charset="0"/>
            </a:endParaRPr>
          </a:p>
          <a:p>
            <a:pPr marL="493633" lvl="1" indent="0">
              <a:lnSpc>
                <a:spcPct val="150000"/>
              </a:lnSpc>
              <a:buNone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នៅពេលដែលមានការហៅ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thread,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មានការបែងចែក​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execution paths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ជាពីរ៖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Path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មួយនិង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execute thread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ហើយមួយទៀតនឹងធ្វើការតាម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statement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បន្ទាប់ពីការហៅ​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thread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7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11189807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1. </a:t>
            </a:r>
            <a:r>
              <a:rPr lang="en-US" sz="3000" b="1" dirty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Program, process, thread concept</a:t>
            </a:r>
            <a:r>
              <a:rPr lang="km-KH" sz="3000" b="1" dirty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 (ត)</a:t>
            </a:r>
            <a:endParaRPr lang="en-US" sz="3000" b="1" dirty="0">
              <a:solidFill>
                <a:schemeClr val="accent4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4717" y="1569494"/>
            <a:ext cx="11422604" cy="5099276"/>
          </a:xfrm>
        </p:spPr>
        <p:txBody>
          <a:bodyPr>
            <a:noAutofit/>
          </a:bodyPr>
          <a:lstStyle/>
          <a:p>
            <a:pPr marL="493633" lvl="1" indent="0">
              <a:lnSpc>
                <a:spcPct val="150000"/>
              </a:lnSpc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វានឹងបែងចែង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stack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និង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memory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សម្រាប់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thread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នីមួយៗ</a:t>
            </a: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89" y="2706188"/>
            <a:ext cx="9209314" cy="231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9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1240</Words>
  <Application>Microsoft Office PowerPoint</Application>
  <PresentationFormat>Widescreen</PresentationFormat>
  <Paragraphs>199</Paragraphs>
  <Slides>33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 Unicode MS</vt:lpstr>
      <vt:lpstr>Menlo</vt:lpstr>
      <vt:lpstr>Microsoft YaHei UI</vt:lpstr>
      <vt:lpstr>Arial</vt:lpstr>
      <vt:lpstr>DaunPenh</vt:lpstr>
      <vt:lpstr>Khmer OS Battambang</vt:lpstr>
      <vt:lpstr>Khmer OS Muol Light</vt:lpstr>
      <vt:lpstr>Times New Roman</vt:lpstr>
      <vt:lpstr>Wingdings</vt:lpstr>
      <vt:lpstr>TS102922647</vt:lpstr>
      <vt:lpstr>PowerPoint Presentation</vt:lpstr>
      <vt:lpstr>ថ្នាក់ កំពង់សោម</vt:lpstr>
      <vt:lpstr>មាតិកា</vt:lpstr>
      <vt:lpstr>1. Program, process, thread concept</vt:lpstr>
      <vt:lpstr>1. Program, process, thread concept (ត)</vt:lpstr>
      <vt:lpstr>1. Program, process, thread concept (ត)</vt:lpstr>
      <vt:lpstr>1. Program, process, thread concept</vt:lpstr>
      <vt:lpstr>1. Program, process, thread concept (ត)</vt:lpstr>
      <vt:lpstr>1. Program, process, thread concept (ត)</vt:lpstr>
      <vt:lpstr>1. Program, process, thread concept (ត)</vt:lpstr>
      <vt:lpstr>1. Program, process, thread concept (ត)</vt:lpstr>
      <vt:lpstr>2. Two ways of implementation Thread (Thread/Runnable)</vt:lpstr>
      <vt:lpstr>2. Two ways of implementation Thread (Thread/Runnable)</vt:lpstr>
      <vt:lpstr>2. Two ways of implementation Thread (Thread/Runnable)</vt:lpstr>
      <vt:lpstr>2. Two ways of implementation Thread (Thread/Runnable)</vt:lpstr>
      <vt:lpstr>2. Two ways of implementation Thread (Thread/Runnable)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Synchronization</vt:lpstr>
      <vt:lpstr>4. Synchronization</vt:lpstr>
      <vt:lpstr>4. Synchronization</vt:lpstr>
      <vt:lpstr>PowerPoint Presentation</vt:lpstr>
      <vt:lpstr>4. Synchronization</vt:lpstr>
      <vt:lpstr>4. Synchronization</vt:lpstr>
      <vt:lpstr>4. Synchronization</vt:lpstr>
      <vt:lpstr>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2016-05-10T03:04:19Z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