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03" r:id="rId3"/>
    <p:sldId id="505" r:id="rId4"/>
    <p:sldId id="426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4" r:id="rId13"/>
    <p:sldId id="519" r:id="rId14"/>
    <p:sldId id="523" r:id="rId15"/>
    <p:sldId id="529" r:id="rId16"/>
    <p:sldId id="524" r:id="rId17"/>
    <p:sldId id="520" r:id="rId18"/>
    <p:sldId id="521" r:id="rId19"/>
    <p:sldId id="522" r:id="rId20"/>
    <p:sldId id="525" r:id="rId21"/>
    <p:sldId id="526" r:id="rId22"/>
    <p:sldId id="528" r:id="rId23"/>
    <p:sldId id="439" r:id="rId24"/>
    <p:sldId id="42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3399"/>
    <a:srgbClr val="552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3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05/10/2016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7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04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82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9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9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05/10/2016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05/10/2016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05/10/2016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05/10/2016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05/10/2016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deranch.com/t/374647/java/java/Legacy-Methods" TargetMode="External"/><Relationship Id="rId3" Type="http://schemas.openxmlformats.org/officeDocument/2006/relationships/hyperlink" Target="http://javaconceptoftheday.com/java-collection-framework-map-interface/" TargetMode="External"/><Relationship Id="rId7" Type="http://schemas.openxmlformats.org/officeDocument/2006/relationships/hyperlink" Target="http://docs.oracle.com/javase/8/docs/api/java/util/ArrayList.html" TargetMode="External"/><Relationship Id="rId2" Type="http://schemas.openxmlformats.org/officeDocument/2006/relationships/hyperlink" Target="http://www.beingjavaguys.com/2013/03/java-collection-framework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studytonight.com/java/legacy-classes-and-interface.php" TargetMode="External"/><Relationship Id="rId5" Type="http://schemas.openxmlformats.org/officeDocument/2006/relationships/hyperlink" Target="https://docs.oracle.com/javase/8/docs/api/java/util/TreeMap.html" TargetMode="External"/><Relationship Id="rId4" Type="http://schemas.openxmlformats.org/officeDocument/2006/relationships/hyperlink" Target="http://www.tutorialspoint.com/java/util/java_util_hashmap.ht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6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លន់ សុវត្ថានា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ផេង តុលា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2. Thread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Concept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cont.)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ហេតុអ្វីយើងត្រូវប្រើប្រាស់ </a:t>
            </a:r>
            <a:r>
              <a:rPr lang="en-US" sz="2400" b="1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5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មានហេតុផលជាច្រើនដើម្បីប្រើប្រាស់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ប្រសិនបើយើងប្រើប្រាស់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Swing, servlets or Enterprise JavaBeans technology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គឺយើងកំពុងតែប្រើប្រាស់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ដោយមិនចាំបាច់បង្កើតដោយខ្លួនឯង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b="1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គុណសម្បត្តិនៃការប្រើប្រាស់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Make the UI more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Take advantage of multiprocessor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Simplify modeling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Perform asynchronous or background processing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7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2. Thread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Concept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cont.)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smtClean="0"/>
              <a:t>Thread Life Cycle</a:t>
            </a:r>
            <a:endParaRPr lang="km-KH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2" y="1867398"/>
            <a:ext cx="8310382" cy="480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របៀបបង្កើត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Thread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ជាទូទៅគេបង្កើត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មួយតាម​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2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របៀបៈ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Runnable interface</a:t>
            </a:r>
            <a:endParaRPr lang="km-KH" sz="21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គេអាចបង្កើតតាមរយៈ​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subclass </a:t>
            </a:r>
            <a:r>
              <a:rPr lang="km-KH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Thread Methods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Finals String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ប្រើសំរាប់ទទួលបានឈ្មោះនៃ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​មួយ។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setName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(String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threadName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ប្រើសំរាប់កំណត់ឈ្មោះអោយ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getPriority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ប្រើសំរាប់ទទួលបាន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priority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Boolean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isAlive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ប្រើសំរាប់ផ្ទៀងផ្ទាត់ថាតើ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​កំពុងដំណើរការដែររឺទេ។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run()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ប្រើសំរាប់បញ្ចូលរាល់ការងារសំខាន់ៗអោយ​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Void start()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​ប្រើសំរាប់ចាប់ផ្តើម​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មួយដោយ​ហៅ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run() method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2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Thread Methods</a:t>
            </a:r>
            <a:endParaRPr lang="km-K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km-KH" smtClean="0"/>
              <a:pPr/>
              <a:t>14</a:t>
            </a:fld>
            <a:endParaRPr lang="km-K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524000"/>
            <a:ext cx="11020927" cy="45592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join() throws </a:t>
            </a:r>
            <a:r>
              <a:rPr lang="en-US" sz="24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ប្រើដើម្បីធ្វើការ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 join next thread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នៅពេលដែលបញ្ចប់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current thread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 </a:t>
            </a:r>
            <a:r>
              <a:rPr lang="km-KH" sz="2400" dirty="0" smtClean="0">
                <a:latin typeface="Khmer OS" panose="02000500000000020004" pitchFamily="2" charset="0"/>
                <a:cs typeface="Khmer OS" panose="02000500000000020004" pitchFamily="2" charset="0"/>
              </a:rPr>
              <a:t>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មាន ន័យថា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current thread execute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ចប់ </a:t>
            </a:r>
            <a:r>
              <a:rPr lang="en-US" sz="2400" dirty="0">
                <a:latin typeface="Khmer OS" panose="02000500000000020004" pitchFamily="2" charset="0"/>
                <a:cs typeface="Khmer OS" panose="02000500000000020004" pitchFamily="2" charset="0"/>
              </a:rPr>
              <a:t>next thread execute </a:t>
            </a: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ត។</a:t>
            </a:r>
            <a:endParaRPr lang="en-US" sz="2400" b="1" dirty="0">
              <a:latin typeface="Khmer OS" panose="02000500000000020004" pitchFamily="2" charset="0"/>
              <a:cs typeface="Khmer OS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79" y="2849217"/>
            <a:ext cx="4908599" cy="4008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8" y="2849217"/>
            <a:ext cx="4010585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របៀបបង្កើត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Thread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void sleep(long milliseconds) throws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​ប្រើសំរាប់ពន្យាពេល 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ក្នុងរយៈពេលមួយ។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7" y="2728084"/>
            <a:ext cx="6932543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ការប្រើ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Runnable Interface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មធ្យោបាយងាយបំផុតសំរាប់បង្កើត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មួយគឺបង្កើត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មួយដែលអនុវត្តទៅលើ​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Runnable interface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។ដើម្បីប្រើ​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Runnable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នោះគឺ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ដែលអនុវត្តតាមនោះត្រូវតែប្រើ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public void run()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យើងត្រូវយល់ថា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ផ្សេងទៀតព្រមទាំងអាចប្រកាសអញ្ញាតដូចក្នុង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main()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​ដែរតែវាខុសគ្នាត្រង់វាប្រើសំរាប់រៀបចំបញ្ចូលលក្ខណៈសំខាន់ៗទៅអោយការប្រតិបត្តិនៃ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មូយផ្សេងទៀតនៅក្នុងកម្មវិធីរបស់យើង។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Runnable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អាចដំណើរការបានដោយ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មួយដែលអនុវត្តតាម​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Executor interface (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ស្ថិតក្នុង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Package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java.until.concurrent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Class Thread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វិធីសំរាប់បង្កើត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មួយគឺគេបង្កើត​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ថ្មីមួយដែលទទួលលក្ខណៈពី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រួចហើយបង្កើត​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ដែលទទួលលក្ខណៈនោះត្រូតែសរសេរជាន់លើ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run() 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ដែលជាកន្លែងបញ្ខូលអ្វីផ្សេងៗសំរាប់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ថ្មី។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6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ការប្រើ</a:t>
            </a:r>
            <a:r>
              <a:rPr lang="en-US" sz="30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Synchronizaion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គឺជានាក់សំរបសំរួលសកម្មភាពពីរ​រឺច្រើន។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ហេតុផលចំពោះ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​នេះជាទូទៅភាគច្រើនគឺនៅពេលដែល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ពីររឺច្រើនត្រូវការចូលទៅប្រើប្រភពរួមជាចាំបាច់ដែលអាចអោប្រើម្តងបានតែមួយ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​នោះ។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ចំនុចសំខាន់ចំពោះ​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synchronization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​នៅក្នុងភាសា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​គឺសំដៅទៅលើគំនិតនៃការត្រួតពិនិត្យទៅលើការប្រើ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</a:t>
            </a:r>
            <a:endParaRPr lang="en-US" sz="19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ការប្រើ</a:t>
            </a:r>
            <a:r>
              <a:rPr lang="en-US" sz="3000" b="1" dirty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Synchronizaion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វាប្រើតាម២របៀបៈ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វិធីទីមួយគេអាចប្រើលក្ចណៈ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​មួយដែលប្រើ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synchronized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។កាលណា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ប្រភេទនេះត្រូវបានហៅមកប្រើ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នៅពេលនោះ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​កំពុងហៅប្រើចូលទៅក្នុការត្រួតពិនិត្យរបស់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​រួចហើយវាឃាំងទុកនូវ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។កាលណាវាស្ថិតនៅលក្ខណៈឃាំងទុក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ណាអាចប្រើ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​បានឡើយ។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វីធីទីពីរគឺ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គេប្រើ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Synchronized() method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​ដែលមានទំរង់ទូទៅដូចខាងក្រោមនេះៈ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synchronizes(object) {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//Statement to be synchronized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</a:p>
          <a:p>
            <a:pPr marL="240030" lvl="1" indent="0">
              <a:lnSpc>
                <a:spcPct val="150000"/>
              </a:lnSpc>
              <a:buNone/>
            </a:pP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ក្នុងនេះ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សំដៅទៅលើ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​ដែលត្រូវធ្វើលក្ខណៈ</a:t>
            </a: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</a:t>
            </a:r>
            <a:r>
              <a:rPr lang="km-KH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42605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10569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endParaRPr lang="en-US" sz="11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327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</a:t>
            </a:r>
            <a:r>
              <a:rPr lang="km-KH" sz="30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THREAD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ទូច​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​សោភ័ណ្ណារ៉ា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ផន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គឹមសៀក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មឿង​​​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ធារ៉ា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នួន​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វាយោ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លី</a:t>
            </a:r>
            <a:r>
              <a:rPr lang="en-US" sz="165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ពិសិទ្ធ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Synchronization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method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Notify(), wait(),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method 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​ទាំងបីនេះគឺជាសមាសភាពរបស់​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ទាំងអស់ពីបព្រោះវាបានប្រើដោយ​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class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។​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​ទាំងនេះអាចប្រើបានតែនៅក្នុង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synchronized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​ប៉ុណោះ។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កាលណា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មួយកំពុងដំណើរការត្រូវបានឃាំងទុកជាបណ្តោះអាសន្ននោះវាហៅ​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wait()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​មកប្រើ។​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ដើម្បីដាស់អោ​យ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​មួយទៀតដំណើការ​​​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​ដទៃទៀតចូល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ទៅក្នុងការត្រួតពិនិត្យដូចគ្នា​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​គេត្រូវប្រើ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notify()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រឺក៏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មកប្រើ។</a:t>
            </a:r>
            <a:endParaRPr lang="km-KH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Synchronization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method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ទាំងនោះមានៈ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wait() throws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InterrupedException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wait(long mills) throws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InterrupionExcetion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wait(long mills,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nanos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 throws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InterruptedException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notify()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final void </a:t>
            </a:r>
            <a:r>
              <a:rPr lang="en-US" sz="24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notifyAll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()</a:t>
            </a:r>
            <a:endParaRPr lang="km-KH" sz="18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km-KH" sz="30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47662" y="3355190"/>
            <a:ext cx="11020927" cy="303926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6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www.beingjavaguys.com/2013/03/java-collection-framework.html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http://javaconceptoftheday.com/java-collection-framework-map-interface/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http://www.tutorialspoint.com//java/util/java_util_hashmap.htm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https://docs.oracle.com/javase/8/docs/api/java/util/TreeMap.html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http://www.studytonight.com/java/legacy-classes-and-interface.php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http://docs.oracle.com/javase/8/docs/api/java/util/ArrayList.html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http://www.coderanch.com/t/374647/java/java/Legacy-Methods</a:t>
            </a:r>
            <a:endParaRPr lang="km-KH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7662" y="1600759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Reference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662" y="2801140"/>
            <a:ext cx="211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Online Reference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662" y="1970091"/>
            <a:ext cx="767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Java lesson </a:t>
            </a:r>
            <a:r>
              <a:rPr lang="en-US" dirty="0" smtClean="0">
                <a:solidFill>
                  <a:srgbClr val="00B0F0"/>
                </a:solidFill>
              </a:rPr>
              <a:t>khmer.pdf</a:t>
            </a:r>
          </a:p>
          <a:p>
            <a:pPr marL="285750" indent="-285750">
              <a:buClr>
                <a:srgbClr val="7030A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1.1.c. Introduction to Java Programming, Comprehensive.pdf</a:t>
            </a:r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16543" y="1939650"/>
            <a:ext cx="7185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ថ្នាក់​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កំពុងសោម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				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   </a:t>
            </a:r>
            <a:endParaRPr lang="en-US" sz="32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5178" y="1426542"/>
            <a:ext cx="4265281" cy="5242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  <a:latin typeface="Khmer OS Battambang" pitchFamily="2" charset="0"/>
                <a:cs typeface="Khmer OS Battambang" pitchFamily="2" charset="0"/>
              </a:rPr>
              <a:t>Thread</a:t>
            </a:r>
            <a:endParaRPr lang="en-US" sz="2200" b="1" dirty="0">
              <a:solidFill>
                <a:srgbClr val="FF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Two ways of Implementation thread (Thread/Runnable)</a:t>
            </a: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Commonly used method in Thread class (sleep, join, wait, notify, </a:t>
            </a:r>
            <a:r>
              <a:rPr lang="en-US" sz="2200" dirty="0" err="1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etc</a:t>
            </a: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…)</a:t>
            </a:r>
          </a:p>
          <a:p>
            <a:pPr>
              <a:buClr>
                <a:srgbClr val="003399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Synchronization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109053" y="1426542"/>
            <a:ext cx="5718578" cy="4205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205740" algn="l" defTabSz="685800" rtl="0" eaLnBrk="1" latinLnBrk="0" hangingPunct="1">
              <a:spcBef>
                <a:spcPts val="16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205740" algn="l" defTabSz="6858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1510" indent="-171450" algn="l" defTabSz="685800" rtl="0" eaLnBrk="1" latinLnBrk="0" hangingPunct="1">
              <a:spcBef>
                <a:spcPts val="9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1540" indent="-171450" algn="l" defTabSz="685800" rtl="0" eaLnBrk="1" latinLnBrk="0" hangingPunct="1">
              <a:spcBef>
                <a:spcPts val="7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2990" indent="-171450" algn="l" defTabSz="6858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344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058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7734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48790" indent="-171450" algn="l" defTabSz="685800" rtl="0" eaLnBrk="1" latinLnBrk="0" hangingPunct="1">
              <a:spcBef>
                <a:spcPts val="45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Objective</a:t>
            </a:r>
            <a:r>
              <a:rPr lang="en-US" sz="2200" b="1" dirty="0" smtClean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endParaRPr lang="en-US" sz="2200" dirty="0" smtClean="0">
              <a:solidFill>
                <a:srgbClr val="00B05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00B050"/>
                </a:solidFill>
                <a:latin typeface="Khmer OS Battambang" pitchFamily="2" charset="0"/>
                <a:cs typeface="Khmer OS Battambang" pitchFamily="2" charset="0"/>
              </a:rPr>
              <a:t>Understands: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Program, process, thread concept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How to implement thread (2 ways)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What Synchronization is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How to use synchronization</a:t>
            </a:r>
          </a:p>
          <a:p>
            <a:pPr>
              <a:buClr>
                <a:schemeClr val="accent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70C0"/>
                </a:solidFill>
                <a:latin typeface="Khmer OS Battambang" pitchFamily="2" charset="0"/>
                <a:cs typeface="Khmer OS Battambang" pitchFamily="2" charset="0"/>
              </a:rPr>
              <a:t>Show some example of using commonly used methods</a:t>
            </a:r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1. Program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ជាដំណើការ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language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នីមួយៗដែលត្រូវដំណើការកម្មវិធីរបស់យើង។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មានមូលដ្ឋាននៃដំណើការរបស់វាគឺ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and Thread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បានផ្ដល់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ដែលភាគច្រើនគេប្រើប្រាស់វាដើម្បីឲ្យ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program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របស់យើង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Process 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Process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គឺជាដំណើរការរបស់​កម្មវិធីផ្សេងៗដែលត្រូវបាន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ដោយ​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ជាទូទៅ </a:t>
            </a: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បានផ្ដល់នូវ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private set of basic run-time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resources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ដែលរាល់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space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ផ្ទាល់ខ្លួនវា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ជាធម្មតា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គេឃើញមាន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of synonymous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ផ្</a:t>
            </a:r>
            <a:r>
              <a:rPr lang="km-KH" sz="24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</a:t>
            </a:r>
            <a:r>
              <a:rPr lang="km-KH" sz="24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ងៗ</a:t>
            </a:r>
            <a:endParaRPr lang="km-KH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Program Process Concept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85900"/>
            <a:ext cx="11020927" cy="4908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The Process Model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Multiprogramming </a:t>
            </a: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 four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Conceptual model of 4 independent, sequential </a:t>
            </a:r>
            <a:r>
              <a:rPr lang="en-US" sz="21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Only one program active at any instant</a:t>
            </a:r>
            <a:endParaRPr lang="en-US" sz="21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72" y="1911610"/>
            <a:ext cx="6661667" cy="2546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09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514" y="355904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1. Program Process Concept (cont.)</a:t>
            </a:r>
            <a: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Muol Light" pitchFamily="2" charset="0"/>
              <a:cs typeface="Khmer OS Muol Light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485900"/>
            <a:ext cx="11020927" cy="4908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The Process </a:t>
            </a:r>
            <a:r>
              <a:rPr lang="km-KH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រួមមាន៖</a:t>
            </a: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counter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segment 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 segment </a:t>
            </a:r>
            <a:endParaRPr lang="km-KH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 segment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 = Address Space + One thread of control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2. Thread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Concept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គឺជាអ្នកអនុញ្ញាតិឲ្យការងារផ្សេងៗជាច្រើន ចូលទៅក្នុងប្រតិបត្តិការ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រួមគ្នាតែមួយ។ បច្ចុប្បន្ន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Operation Systems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ជាច្រើនវា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threads,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concept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របស់ត្រូវបានកើតមានជាច្រើនឆ្នាំមកហើយ ។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ពេលខ្លះយើងសំដៅទៅលើ </a:t>
            </a:r>
            <a:r>
              <a:rPr lang="en-US" sz="24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lightweight processes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វាដូចនឹង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គឺវាឯករាជ្យ,​ ស្របពេលដែលប្រតិបត្តិការជាច្រើននៅក្នុង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តែមួយ, រាល់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thread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នីមួយៗមាន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stack, program counter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variables 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ខ្លួនវាផ្ទាល់។​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km-KH" sz="2400" dirty="0" smtClean="0"/>
          </a:p>
        </p:txBody>
      </p:sp>
    </p:spTree>
    <p:extLst>
      <p:ext uri="{BB962C8B-B14F-4D97-AF65-F5344CB8AC3E}">
        <p14:creationId xmlns:p14="http://schemas.microsoft.com/office/powerpoint/2010/main" val="4112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09599" y="366295"/>
            <a:ext cx="8245595" cy="760998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2. Thread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​ 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Concept</a:t>
            </a:r>
            <a:r>
              <a:rPr lang="km-KH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 (</a:t>
            </a:r>
            <a:r>
              <a:rPr lang="en-US" sz="3000" b="1" dirty="0" smtClean="0">
                <a:solidFill>
                  <a:srgbClr val="003399"/>
                </a:solidFill>
                <a:latin typeface="DaunPenh (Body)"/>
                <a:cs typeface="Khmer OS Battambang" panose="02000500000000020004" pitchFamily="2" charset="0"/>
              </a:rPr>
              <a:t>cont.)</a:t>
            </a:r>
            <a:endParaRPr lang="en-US" sz="3000" b="1" dirty="0">
              <a:solidFill>
                <a:srgbClr val="003399"/>
              </a:solidFill>
              <a:latin typeface="DaunPenh (Body)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2" y="1468582"/>
            <a:ext cx="11020926" cy="4925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Every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uses </a:t>
            </a: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ទាំងអស់យ៉ាងហោចណាស់ក៏មាន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one thread (main thread)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starts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បង្កើត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main thread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ហើយវាធ្វើការ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 main() method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</a:t>
            </a: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នោះចូលទៅក្នុងខ្លួន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2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1411</Words>
  <Application>Microsoft Office PowerPoint</Application>
  <PresentationFormat>Widescreen</PresentationFormat>
  <Paragraphs>179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YaHei UI</vt:lpstr>
      <vt:lpstr>Arial</vt:lpstr>
      <vt:lpstr>Courier New</vt:lpstr>
      <vt:lpstr>DaunPenh</vt:lpstr>
      <vt:lpstr>DaunPenh (Body)</vt:lpstr>
      <vt:lpstr>Khmer OS</vt:lpstr>
      <vt:lpstr>Khmer OS Battambang</vt:lpstr>
      <vt:lpstr>Khmer OS Muol Light</vt:lpstr>
      <vt:lpstr>Wingdings</vt:lpstr>
      <vt:lpstr>TS102922647</vt:lpstr>
      <vt:lpstr>PowerPoint Presentation</vt:lpstr>
      <vt:lpstr>ថ្នាក់ កំពុងសោម</vt:lpstr>
      <vt:lpstr>មាតិកា</vt:lpstr>
      <vt:lpstr>1. Program</vt:lpstr>
      <vt:lpstr>1. Process  </vt:lpstr>
      <vt:lpstr>1. Program Process Concept (cont.) </vt:lpstr>
      <vt:lpstr>1. Program Process Concept (cont.) </vt:lpstr>
      <vt:lpstr>2. Thread​ Concept</vt:lpstr>
      <vt:lpstr>2. Thread​ Concept (cont.)</vt:lpstr>
      <vt:lpstr>2. Thread​ Concept (cont.)</vt:lpstr>
      <vt:lpstr>2. Thread​ Concept (cont.)</vt:lpstr>
      <vt:lpstr>របៀបបង្កើត Thread</vt:lpstr>
      <vt:lpstr>Thread Methods</vt:lpstr>
      <vt:lpstr>Thread Methods</vt:lpstr>
      <vt:lpstr>របៀបបង្កើត Thread</vt:lpstr>
      <vt:lpstr>ការប្រើ Runnable Interface</vt:lpstr>
      <vt:lpstr>Class Thread</vt:lpstr>
      <vt:lpstr>ការប្រើ Synchronization</vt:lpstr>
      <vt:lpstr>ការប្រើ Synchronization</vt:lpstr>
      <vt:lpstr>Synchronization​ method</vt:lpstr>
      <vt:lpstr>Synchronization​ method</vt:lpstr>
      <vt:lpstr>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2016-05-10T02:58:41Z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