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48" r:id="rId2"/>
  </p:sldMasterIdLst>
  <p:notesMasterIdLst>
    <p:notesMasterId r:id="rId36"/>
  </p:notesMasterIdLst>
  <p:handoutMasterIdLst>
    <p:handoutMasterId r:id="rId37"/>
  </p:handoutMasterIdLst>
  <p:sldIdLst>
    <p:sldId id="503" r:id="rId3"/>
    <p:sldId id="505" r:id="rId4"/>
    <p:sldId id="512" r:id="rId5"/>
    <p:sldId id="600" r:id="rId6"/>
    <p:sldId id="601" r:id="rId7"/>
    <p:sldId id="602" r:id="rId8"/>
    <p:sldId id="603" r:id="rId9"/>
    <p:sldId id="604" r:id="rId10"/>
    <p:sldId id="608" r:id="rId11"/>
    <p:sldId id="609" r:id="rId12"/>
    <p:sldId id="611" r:id="rId13"/>
    <p:sldId id="606" r:id="rId14"/>
    <p:sldId id="605" r:id="rId15"/>
    <p:sldId id="607" r:id="rId16"/>
    <p:sldId id="610" r:id="rId17"/>
    <p:sldId id="612" r:id="rId18"/>
    <p:sldId id="617" r:id="rId19"/>
    <p:sldId id="616" r:id="rId20"/>
    <p:sldId id="615" r:id="rId21"/>
    <p:sldId id="618" r:id="rId22"/>
    <p:sldId id="619" r:id="rId23"/>
    <p:sldId id="614" r:id="rId24"/>
    <p:sldId id="620" r:id="rId25"/>
    <p:sldId id="621" r:id="rId26"/>
    <p:sldId id="613" r:id="rId27"/>
    <p:sldId id="622" r:id="rId28"/>
    <p:sldId id="623" r:id="rId29"/>
    <p:sldId id="595" r:id="rId30"/>
    <p:sldId id="599" r:id="rId31"/>
    <p:sldId id="596" r:id="rId32"/>
    <p:sldId id="597" r:id="rId33"/>
    <p:sldId id="588" r:id="rId34"/>
    <p:sldId id="42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1481" autoAdjust="0"/>
  </p:normalViewPr>
  <p:slideViewPr>
    <p:cSldViewPr snapToGrid="0">
      <p:cViewPr varScale="1">
        <p:scale>
          <a:sx n="71" d="100"/>
          <a:sy n="71" d="100"/>
        </p:scale>
        <p:origin x="63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5/10/2016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5/10/2016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71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09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4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4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58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99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45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10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17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51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37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81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28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37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2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5/10/2016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5/10/2016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5/10/2016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5/10/2016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switch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javarevisited.blogspot.com/2011/02/how-to-implement-thread-in-java.html" TargetMode="External"/><Relationship Id="rId5" Type="http://schemas.openxmlformats.org/officeDocument/2006/relationships/hyperlink" Target="http://www.tutorialspoint.com/java/java_multithreading.htm" TargetMode="External"/><Relationship Id="rId4" Type="http://schemas.openxmlformats.org/officeDocument/2006/relationships/hyperlink" Target="http://beginnersbook.com/java-collections-tutorials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 លោក 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​រ័ត្ន ភារុណ</a:t>
            </a: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លោក លុន​ សុវឌ្ឍនា</a:t>
            </a:r>
            <a:endParaRPr lang="en-US" sz="15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                លោក ដារ៉ា​ ពេញចិត្ត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accent1"/>
                </a:solidFill>
              </a:rPr>
              <a:t>2.1 W</a:t>
            </a:r>
            <a:r>
              <a:rPr lang="en-US" sz="3200" dirty="0" smtClean="0">
                <a:solidFill>
                  <a:schemeClr val="accent1"/>
                </a:solidFill>
              </a:rPr>
              <a:t>ays </a:t>
            </a:r>
            <a:r>
              <a:rPr lang="en-US" sz="3200" dirty="0">
                <a:solidFill>
                  <a:schemeClr val="accent1"/>
                </a:solidFill>
              </a:rPr>
              <a:t>of implementation thread </a:t>
            </a:r>
            <a:r>
              <a:rPr lang="en-US" sz="3200" dirty="0" smtClean="0">
                <a:solidFill>
                  <a:schemeClr val="accent1"/>
                </a:solidFill>
              </a:rPr>
              <a:t>(Thread)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722120"/>
            <a:ext cx="8900160" cy="45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accent1"/>
                </a:solidFill>
              </a:rPr>
              <a:t>2.1 W</a:t>
            </a:r>
            <a:r>
              <a:rPr lang="en-US" sz="3200" dirty="0" smtClean="0">
                <a:solidFill>
                  <a:schemeClr val="accent1"/>
                </a:solidFill>
              </a:rPr>
              <a:t>ays </a:t>
            </a:r>
            <a:r>
              <a:rPr lang="en-US" sz="3200" dirty="0">
                <a:solidFill>
                  <a:schemeClr val="accent1"/>
                </a:solidFill>
              </a:rPr>
              <a:t>of implementation thread </a:t>
            </a:r>
            <a:r>
              <a:rPr lang="en-US" sz="3200" dirty="0" smtClean="0">
                <a:solidFill>
                  <a:schemeClr val="accent1"/>
                </a:solidFill>
              </a:rPr>
              <a:t>(Thread)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84960" y="1996440"/>
            <a:ext cx="1112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Example :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000" dirty="0" smtClean="0"/>
              <a:t>public </a:t>
            </a:r>
            <a:r>
              <a:rPr lang="en-US" sz="2000" dirty="0"/>
              <a:t>class </a:t>
            </a:r>
            <a:r>
              <a:rPr lang="en-US" sz="2000" dirty="0" err="1"/>
              <a:t>HelloThread</a:t>
            </a:r>
            <a:r>
              <a:rPr lang="en-US" sz="2000" dirty="0"/>
              <a:t> extends Thread {</a:t>
            </a:r>
          </a:p>
          <a:p>
            <a:endParaRPr lang="en-US" sz="2000" dirty="0"/>
          </a:p>
          <a:p>
            <a:r>
              <a:rPr lang="en-US" sz="2000" dirty="0"/>
              <a:t>    public void run()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("Hello from a thread!");</a:t>
            </a:r>
          </a:p>
          <a:p>
            <a:r>
              <a:rPr lang="en-US" sz="2000" dirty="0"/>
              <a:t>    }</a:t>
            </a:r>
          </a:p>
          <a:p>
            <a:endParaRPr lang="en-US" sz="2000" dirty="0"/>
          </a:p>
          <a:p>
            <a:r>
              <a:rPr lang="en-US" sz="2000" dirty="0"/>
              <a:t>   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r>
              <a:rPr lang="en-US" sz="2000" dirty="0"/>
              <a:t>        (new </a:t>
            </a:r>
            <a:r>
              <a:rPr lang="en-US" sz="2000" dirty="0" err="1"/>
              <a:t>HelloThread</a:t>
            </a:r>
            <a:r>
              <a:rPr lang="en-US" sz="2000" dirty="0"/>
              <a:t>()).start();</a:t>
            </a:r>
          </a:p>
          <a:p>
            <a:r>
              <a:rPr lang="en-US" sz="2000" dirty="0"/>
              <a:t>    }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1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schemeClr val="accent1"/>
                </a:solidFill>
              </a:rPr>
              <a:t>2.</a:t>
            </a:r>
            <a:r>
              <a:rPr lang="en-US" sz="2800" dirty="0">
                <a:solidFill>
                  <a:schemeClr val="accent1"/>
                </a:solidFill>
              </a:rPr>
              <a:t>2</a:t>
            </a:r>
            <a:r>
              <a:rPr lang="en-US" sz="2800" dirty="0" smtClean="0">
                <a:solidFill>
                  <a:schemeClr val="accent1"/>
                </a:solidFill>
              </a:rPr>
              <a:t> W</a:t>
            </a:r>
            <a:r>
              <a:rPr lang="en-US" sz="3200" dirty="0" smtClean="0">
                <a:solidFill>
                  <a:schemeClr val="accent1"/>
                </a:solidFill>
              </a:rPr>
              <a:t>ays </a:t>
            </a:r>
            <a:r>
              <a:rPr lang="en-US" sz="3200" dirty="0">
                <a:solidFill>
                  <a:schemeClr val="accent1"/>
                </a:solidFill>
              </a:rPr>
              <a:t>of implementation thread </a:t>
            </a:r>
            <a:r>
              <a:rPr lang="en-US" sz="3200" dirty="0" smtClean="0">
                <a:solidFill>
                  <a:schemeClr val="accent1"/>
                </a:solidFill>
              </a:rPr>
              <a:t>(Runnable)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" y="1560961"/>
            <a:ext cx="11094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ca-ES" sz="2400" dirty="0" smtClean="0">
                <a:solidFill>
                  <a:schemeClr val="accent1"/>
                </a:solidFill>
              </a:rPr>
              <a:t>Implementation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ca-ES" sz="2400" dirty="0" smtClean="0"/>
              <a:t>implementing </a:t>
            </a:r>
            <a:r>
              <a:rPr lang="ca-ES" sz="2400" dirty="0"/>
              <a:t>java.lang.Runnable interface : </a:t>
            </a:r>
            <a:r>
              <a:rPr lang="en-US" sz="2400" dirty="0"/>
              <a:t>Class </a:t>
            </a:r>
            <a:r>
              <a:rPr lang="km-KH" sz="2400" dirty="0"/>
              <a:t>ដែលមានអ្នកបាន</a:t>
            </a:r>
            <a:r>
              <a:rPr lang="km-KH" sz="2000" dirty="0"/>
              <a:t>បង្កើត</a:t>
            </a:r>
            <a:r>
              <a:rPr lang="km-KH" sz="2400" dirty="0"/>
              <a:t>មកសម្រាប់ធ្វើជា </a:t>
            </a:r>
            <a:r>
              <a:rPr lang="en-US" sz="2400" dirty="0"/>
              <a:t>Thread </a:t>
            </a:r>
            <a:r>
              <a:rPr lang="km-KH" sz="2400" dirty="0"/>
              <a:t>អ្នកត្រូវធ្វើតាម</a:t>
            </a:r>
            <a:r>
              <a:rPr lang="en-US" sz="2400" dirty="0"/>
              <a:t> Rule </a:t>
            </a:r>
            <a:r>
              <a:rPr lang="km-KH" sz="2400" dirty="0"/>
              <a:t>ខាងក្រោម៖ </a:t>
            </a:r>
            <a:endParaRPr lang="en-US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/>
              <a:t>ធ្វើ</a:t>
            </a:r>
            <a:r>
              <a:rPr lang="km-KH" sz="2400" dirty="0"/>
              <a:t>ការ </a:t>
            </a:r>
            <a:r>
              <a:rPr lang="en-US" sz="2400" dirty="0"/>
              <a:t>Implement </a:t>
            </a:r>
            <a:r>
              <a:rPr lang="km-KH" sz="2400" dirty="0"/>
              <a:t>លើ </a:t>
            </a:r>
            <a:r>
              <a:rPr lang="en-US" sz="2400" dirty="0"/>
              <a:t>method run() </a:t>
            </a:r>
            <a:r>
              <a:rPr lang="km-KH" sz="2400" dirty="0"/>
              <a:t>របស់ ឬុ</a:t>
            </a:r>
            <a:r>
              <a:rPr lang="ca-ES" sz="2400" dirty="0"/>
              <a:t> Runable </a:t>
            </a:r>
            <a:r>
              <a:rPr lang="en-US" sz="2400" dirty="0"/>
              <a:t>Interface. Method </a:t>
            </a:r>
            <a:r>
              <a:rPr lang="km-KH" sz="2400" dirty="0"/>
              <a:t>នេះជាចំនុចចាប់ផ្តើមនៃ </a:t>
            </a:r>
            <a:r>
              <a:rPr lang="ca-ES" sz="2400" dirty="0"/>
              <a:t>Thread </a:t>
            </a:r>
            <a:r>
              <a:rPr lang="km-KH" sz="2400" dirty="0"/>
              <a:t>ដែលអ្នកអាចធ្វើការកំណត់អាស្រ័យទៅលើ </a:t>
            </a:r>
            <a:r>
              <a:rPr lang="ca-ES" sz="2400" dirty="0"/>
              <a:t>Bussiness Logic </a:t>
            </a:r>
            <a:r>
              <a:rPr lang="km-KH" sz="2400" dirty="0"/>
              <a:t>របស់អ្នក </a:t>
            </a:r>
            <a:r>
              <a:rPr lang="km-KH" sz="2400" dirty="0" smtClean="0"/>
              <a:t>។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18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schemeClr val="accent1"/>
                </a:solidFill>
              </a:rPr>
              <a:t>2.2 W</a:t>
            </a:r>
            <a:r>
              <a:rPr lang="en-US" sz="3200" dirty="0" smtClean="0">
                <a:solidFill>
                  <a:schemeClr val="accent1"/>
                </a:solidFill>
              </a:rPr>
              <a:t>ays </a:t>
            </a:r>
            <a:r>
              <a:rPr lang="en-US" sz="3200" dirty="0">
                <a:solidFill>
                  <a:schemeClr val="accent1"/>
                </a:solidFill>
              </a:rPr>
              <a:t>of implementation thread </a:t>
            </a:r>
            <a:r>
              <a:rPr lang="en-US" sz="3200" dirty="0" smtClean="0">
                <a:solidFill>
                  <a:schemeClr val="accent1"/>
                </a:solidFill>
              </a:rPr>
              <a:t>(Runnable)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" y="1560961"/>
            <a:ext cx="11094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ca-ES" sz="2400" dirty="0" smtClean="0">
                <a:solidFill>
                  <a:schemeClr val="accent1"/>
                </a:solidFill>
              </a:rPr>
              <a:t>Implementation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/>
              <a:t>បង្កើត </a:t>
            </a:r>
            <a:r>
              <a:rPr lang="en-US" sz="2400" dirty="0"/>
              <a:t>Object class (Thread Object)</a:t>
            </a:r>
            <a:r>
              <a:rPr lang="km-KH" sz="2400" dirty="0"/>
              <a:t>របស់អ្នកដែលបាន</a:t>
            </a:r>
            <a:r>
              <a:rPr lang="ca-ES" sz="2400" dirty="0"/>
              <a:t>​​ implement </a:t>
            </a:r>
            <a:r>
              <a:rPr lang="km-KH" sz="2400" dirty="0"/>
              <a:t>ចេញពី </a:t>
            </a:r>
            <a:r>
              <a:rPr lang="ca-ES" sz="2400" dirty="0"/>
              <a:t>Runable interface</a:t>
            </a:r>
            <a:endParaRPr lang="en-US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/>
              <a:t>ប្រើ</a:t>
            </a:r>
            <a:r>
              <a:rPr lang="km-KH" sz="2400" dirty="0"/>
              <a:t>ប្រាស់</a:t>
            </a:r>
            <a:r>
              <a:rPr lang="ca-ES" sz="2400" dirty="0"/>
              <a:t>​Object </a:t>
            </a:r>
            <a:r>
              <a:rPr lang="km-KH" sz="2400" dirty="0"/>
              <a:t>នោះដើម្បី </a:t>
            </a:r>
            <a:r>
              <a:rPr lang="ca-ES" sz="2400" dirty="0"/>
              <a:t>Call start() method </a:t>
            </a:r>
            <a:r>
              <a:rPr lang="km-KH" sz="2400" dirty="0"/>
              <a:t>ពីក្នុង</a:t>
            </a:r>
            <a:r>
              <a:rPr lang="ca-ES" sz="2400" dirty="0"/>
              <a:t> java.lang.Thread class​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km-KH" sz="2400" dirty="0" smtClean="0"/>
              <a:t>ដែល</a:t>
            </a:r>
            <a:r>
              <a:rPr lang="km-KH" sz="2400" dirty="0"/>
              <a:t>វានឹងធ្វើការ </a:t>
            </a:r>
            <a:r>
              <a:rPr lang="ca-ES" sz="2400" dirty="0"/>
              <a:t>call </a:t>
            </a:r>
            <a:r>
              <a:rPr lang="km-KH" sz="2400" dirty="0"/>
              <a:t>បន្តទៅ</a:t>
            </a:r>
            <a:r>
              <a:rPr lang="ca-ES" sz="2400" dirty="0"/>
              <a:t>​ Run() 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94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schemeClr val="accent1"/>
                </a:solidFill>
              </a:rPr>
              <a:t>2.2 W</a:t>
            </a:r>
            <a:r>
              <a:rPr lang="en-US" sz="3200" dirty="0" smtClean="0">
                <a:solidFill>
                  <a:schemeClr val="accent1"/>
                </a:solidFill>
              </a:rPr>
              <a:t>ays </a:t>
            </a:r>
            <a:r>
              <a:rPr lang="en-US" sz="3200" dirty="0">
                <a:solidFill>
                  <a:schemeClr val="accent1"/>
                </a:solidFill>
              </a:rPr>
              <a:t>of implementation thread </a:t>
            </a:r>
            <a:r>
              <a:rPr lang="en-US" sz="3200" dirty="0" smtClean="0">
                <a:solidFill>
                  <a:schemeClr val="accent1"/>
                </a:solidFill>
              </a:rPr>
              <a:t>(Runnable)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38" y="1808480"/>
            <a:ext cx="10058400" cy="458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4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schemeClr val="accent1"/>
                </a:solidFill>
              </a:rPr>
              <a:t>2.2 W</a:t>
            </a:r>
            <a:r>
              <a:rPr lang="en-US" sz="3200" dirty="0" smtClean="0">
                <a:solidFill>
                  <a:schemeClr val="accent1"/>
                </a:solidFill>
              </a:rPr>
              <a:t>ays </a:t>
            </a:r>
            <a:r>
              <a:rPr lang="en-US" sz="3200" dirty="0">
                <a:solidFill>
                  <a:schemeClr val="accent1"/>
                </a:solidFill>
              </a:rPr>
              <a:t>of implementation thread </a:t>
            </a:r>
            <a:r>
              <a:rPr lang="en-US" sz="3200" dirty="0" smtClean="0">
                <a:solidFill>
                  <a:schemeClr val="accent1"/>
                </a:solidFill>
              </a:rPr>
              <a:t>(Runnable)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0" y="1859280"/>
            <a:ext cx="886968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Example: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000" dirty="0" smtClean="0"/>
              <a:t>public </a:t>
            </a:r>
            <a:r>
              <a:rPr lang="en-US" sz="2000" dirty="0"/>
              <a:t>class </a:t>
            </a:r>
            <a:r>
              <a:rPr lang="en-US" sz="2000" dirty="0" err="1"/>
              <a:t>HelloRunnable</a:t>
            </a:r>
            <a:r>
              <a:rPr lang="en-US" sz="2000" dirty="0"/>
              <a:t> implements Runnable {</a:t>
            </a:r>
          </a:p>
          <a:p>
            <a:endParaRPr lang="en-US" sz="2000" dirty="0"/>
          </a:p>
          <a:p>
            <a:r>
              <a:rPr lang="en-US" sz="2000" dirty="0"/>
              <a:t>    public void run()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("Hello from a thread!");</a:t>
            </a:r>
          </a:p>
          <a:p>
            <a:r>
              <a:rPr lang="en-US" sz="2000" dirty="0"/>
              <a:t>    }</a:t>
            </a:r>
          </a:p>
          <a:p>
            <a:endParaRPr lang="en-US" sz="2000" dirty="0"/>
          </a:p>
          <a:p>
            <a:r>
              <a:rPr lang="en-US" sz="2000" dirty="0"/>
              <a:t>   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r>
              <a:rPr lang="en-US" sz="2000" dirty="0"/>
              <a:t>        (new Thread(new </a:t>
            </a:r>
            <a:r>
              <a:rPr lang="en-US" sz="2000" dirty="0" err="1"/>
              <a:t>HelloRunnable</a:t>
            </a:r>
            <a:r>
              <a:rPr lang="en-US" sz="2000" dirty="0"/>
              <a:t>())).start();</a:t>
            </a:r>
          </a:p>
          <a:p>
            <a:r>
              <a:rPr lang="en-US" sz="2000" dirty="0"/>
              <a:t>    }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407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US" sz="2400" dirty="0"/>
              <a:t> </a:t>
            </a:r>
            <a:r>
              <a:rPr lang="en-US" sz="3600" dirty="0" smtClean="0">
                <a:solidFill>
                  <a:schemeClr val="accent1"/>
                </a:solidFill>
              </a:rPr>
              <a:t>Sleep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24003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Sleep() method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sleep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នេះប្រើប្រាស់សម្រាប់ឲ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មួយផ្អាកការធ្វើការរបស់វាមួយរយៈពេលណាមួយជាក់លាក់ ។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Thread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provides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two methods for sleeping a thread: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•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 static void sleep(long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miliseconds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)throws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InterruptedException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•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 static void sleep(long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miliseconds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nanos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)throws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InterruptedException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6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US" sz="2400" dirty="0"/>
              <a:t> </a:t>
            </a:r>
            <a:r>
              <a:rPr lang="en-US" sz="3600" dirty="0" smtClean="0">
                <a:solidFill>
                  <a:schemeClr val="accent1"/>
                </a:solidFill>
              </a:rPr>
              <a:t>Sleep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11931"/>
            <a:ext cx="11020927" cy="4312251"/>
          </a:xfrm>
        </p:spPr>
        <p:txBody>
          <a:bodyPr>
            <a:noAutofit/>
          </a:bodyPr>
          <a:lstStyle/>
          <a:p>
            <a:pPr marL="240030" lvl="1" indent="0">
              <a:lnSpc>
                <a:spcPct val="150000"/>
              </a:lnSpc>
              <a:buNone/>
            </a:pPr>
            <a:r>
              <a:rPr lang="en-US" sz="2000" i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 </a:t>
            </a:r>
            <a:endParaRPr lang="en-US" sz="2000" i="1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TestSleepMethod1 extends Thread{  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public void run(){  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for(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=1;i&lt;5;i++){  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try{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Thread.sleep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(500);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}catch(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InterruptedException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){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(e);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  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);  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}  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}  </a:t>
            </a:r>
          </a:p>
          <a:p>
            <a:pPr marL="240030" lvl="1" indent="0"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6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US" sz="2400" dirty="0"/>
              <a:t> </a:t>
            </a:r>
            <a:r>
              <a:rPr lang="en-US" sz="3600" dirty="0" smtClean="0">
                <a:solidFill>
                  <a:schemeClr val="accent1"/>
                </a:solidFill>
              </a:rPr>
              <a:t>Sleep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static void main(String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[]){  </a:t>
            </a:r>
          </a:p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TestSleepMethod1 t1=new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TestSleepMethod1();  </a:t>
            </a:r>
          </a:p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TestSleepMethod1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t2=new TestSleepMethod1();  </a:t>
            </a:r>
          </a:p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</a:p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t1.start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  </a:t>
            </a:r>
          </a:p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t2.start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  </a:t>
            </a:r>
          </a:p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}  </a:t>
            </a:r>
          </a:p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08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en-US" sz="2400" dirty="0" smtClean="0"/>
              <a:t> </a:t>
            </a:r>
            <a:r>
              <a:rPr lang="en-US" sz="3600" dirty="0" smtClean="0">
                <a:solidFill>
                  <a:schemeClr val="accent1"/>
                </a:solidFill>
              </a:rPr>
              <a:t>Join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9573927" cy="4312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join() </a:t>
            </a:r>
            <a:r>
              <a:rPr lang="en-US" sz="2400" b="1" dirty="0" smtClean="0">
                <a:solidFill>
                  <a:schemeClr val="accent1"/>
                </a:solidFill>
              </a:rPr>
              <a:t>method</a:t>
            </a:r>
            <a:endParaRPr lang="en-US" sz="24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join</a:t>
            </a:r>
            <a:r>
              <a:rPr lang="en-US" sz="2400" dirty="0"/>
              <a:t>() method </a:t>
            </a:r>
            <a:r>
              <a:rPr lang="km-KH" sz="2400" dirty="0" smtClean="0"/>
              <a:t>ប្រើប្រាស់ដើម្បី</a:t>
            </a:r>
            <a:r>
              <a:rPr lang="en-US" sz="2400" dirty="0" smtClean="0"/>
              <a:t> </a:t>
            </a:r>
            <a:r>
              <a:rPr lang="km-KH" sz="2400" dirty="0" smtClean="0"/>
              <a:t>កំហិតឲ</a:t>
            </a:r>
            <a:r>
              <a:rPr lang="en-US" sz="2400" dirty="0" smtClean="0"/>
              <a:t> </a:t>
            </a:r>
            <a:r>
              <a:rPr lang="en-US" sz="2400" dirty="0"/>
              <a:t>current thread </a:t>
            </a:r>
            <a:r>
              <a:rPr lang="km-KH" sz="2400" dirty="0" smtClean="0"/>
              <a:t>(</a:t>
            </a:r>
            <a:r>
              <a:rPr lang="en-US" sz="2400" dirty="0"/>
              <a:t>thread </a:t>
            </a:r>
            <a:r>
              <a:rPr lang="km-KH" sz="2400" dirty="0" smtClean="0"/>
              <a:t>ដែលកំពុងណើការ)រងចាំរហូតដល់</a:t>
            </a:r>
            <a:r>
              <a:rPr lang="en-US" sz="2400" dirty="0" smtClean="0"/>
              <a:t> </a:t>
            </a:r>
            <a:r>
              <a:rPr lang="en-US" sz="2400" dirty="0"/>
              <a:t>object thread </a:t>
            </a:r>
            <a:r>
              <a:rPr lang="km-KH" sz="2400" dirty="0" smtClean="0"/>
              <a:t>ដែលកំពុងតែប្រើប្រាស់</a:t>
            </a:r>
            <a:r>
              <a:rPr lang="en-US" sz="2400" dirty="0" smtClean="0"/>
              <a:t> </a:t>
            </a:r>
            <a:r>
              <a:rPr lang="en-US" sz="2400" dirty="0"/>
              <a:t>method join </a:t>
            </a:r>
            <a:r>
              <a:rPr lang="km-KH" sz="2400" dirty="0" smtClean="0"/>
              <a:t>នេះបញ្ចប់ការងាររបស់វាចប់សព្វគ្រប់​ ឬ </a:t>
            </a:r>
            <a:r>
              <a:rPr lang="en-US" sz="2400" dirty="0" err="1" smtClean="0"/>
              <a:t>Thread.isAlive</a:t>
            </a:r>
            <a:r>
              <a:rPr lang="en-US" sz="2400" dirty="0" smtClean="0"/>
              <a:t>() = false </a:t>
            </a:r>
            <a:r>
              <a:rPr lang="km-KH" sz="2400" dirty="0" smtClean="0"/>
              <a:t>(ស្លាប់) ទើប​​ </a:t>
            </a:r>
            <a:r>
              <a:rPr lang="en-US" sz="2400" dirty="0" smtClean="0"/>
              <a:t>thread</a:t>
            </a:r>
            <a:r>
              <a:rPr lang="km-KH" sz="2400" dirty="0" smtClean="0"/>
              <a:t> ផ្សេងទៀតអាចដំណើការបាន ។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845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799736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កំពង់សោម</a:t>
            </a:r>
            <a:endParaRPr lang="en-US" sz="1100" b="1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6369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8008" y="1637646"/>
            <a:ext cx="71776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r>
              <a:rPr lang="km-KH" sz="3000" b="1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000" b="1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r>
              <a:rPr lang="en-US" sz="3000" b="1" dirty="0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THREAD</a:t>
            </a:r>
            <a:endParaRPr lang="km-KH" sz="3000" b="1" dirty="0">
              <a:solidFill>
                <a:schemeClr val="accent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20661" y="2689525"/>
            <a:ext cx="202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800" b="1" dirty="0">
                <a:latin typeface="Khmer OS Battambang" panose="02000500000000020004"/>
                <a:cs typeface="Khmer OS Battambang" panose="02000500000000020004" pitchFamily="2" charset="0"/>
              </a:rPr>
              <a:t>សមាជិក</a:t>
            </a:r>
            <a:endParaRPr lang="en-US" sz="2800" b="1" dirty="0">
              <a:latin typeface="Khmer OS Battambang" panose="02000500000000020004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0661" y="3248961"/>
            <a:ext cx="31635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2400" dirty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សុខ​​ ប៉ូឡែន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លោក សុខ​ ចន្នី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លោក ឌីម​ ដាង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លោក គីម​ ឆេង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400" dirty="0" smtClean="0">
                <a:solidFill>
                  <a:schemeClr val="accent1"/>
                </a:solidFill>
                <a:latin typeface="Khmer OS Battambang" pitchFamily="2" charset="0"/>
                <a:cs typeface="Khmer OS Battambang" pitchFamily="2" charset="0"/>
              </a:rPr>
              <a:t>លោក​ រ៉ន​ រិត</a:t>
            </a:r>
            <a:endParaRPr lang="km-KH" sz="24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en-US" sz="2400" dirty="0" smtClean="0"/>
              <a:t> </a:t>
            </a:r>
            <a:r>
              <a:rPr lang="en-US" sz="3600" dirty="0" smtClean="0">
                <a:solidFill>
                  <a:schemeClr val="accent1"/>
                </a:solidFill>
              </a:rPr>
              <a:t>Join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i="1" dirty="0" smtClean="0">
                <a:solidFill>
                  <a:srgbClr val="FF0000"/>
                </a:solidFill>
              </a:rPr>
              <a:t>Example</a:t>
            </a: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This will make sure that the current running thread will run only after t has finished running.</a:t>
            </a:r>
          </a:p>
          <a:p>
            <a:pPr marL="0" indent="0">
              <a:buNone/>
            </a:pPr>
            <a:r>
              <a:rPr lang="en-US" sz="1600" dirty="0"/>
              <a:t>class Demo {</a:t>
            </a:r>
          </a:p>
          <a:p>
            <a:pPr marL="0" indent="0">
              <a:buNone/>
            </a:pPr>
            <a:r>
              <a:rPr lang="en-US" sz="1600" dirty="0"/>
              <a:t>   Thread t = new Thread(</a:t>
            </a:r>
          </a:p>
          <a:p>
            <a:pPr marL="0" indent="0">
              <a:buNone/>
            </a:pPr>
            <a:r>
              <a:rPr lang="en-US" sz="1600" dirty="0"/>
              <a:t>                 new Runnable() {</a:t>
            </a:r>
          </a:p>
          <a:p>
            <a:pPr marL="0" indent="0">
              <a:buNone/>
            </a:pPr>
            <a:r>
              <a:rPr lang="en-US" sz="1600" dirty="0"/>
              <a:t>                     public void run () {</a:t>
            </a:r>
          </a:p>
          <a:p>
            <a:pPr marL="0" indent="0">
              <a:buNone/>
            </a:pPr>
            <a:r>
              <a:rPr lang="en-US" sz="1600" dirty="0"/>
              <a:t>                         //do something</a:t>
            </a:r>
          </a:p>
          <a:p>
            <a:pPr marL="0" indent="0">
              <a:buNone/>
            </a:pPr>
            <a:r>
              <a:rPr lang="en-US" sz="1600" dirty="0"/>
              <a:t>                     }</a:t>
            </a:r>
          </a:p>
          <a:p>
            <a:pPr marL="0" indent="0">
              <a:buNone/>
            </a:pPr>
            <a:r>
              <a:rPr lang="en-US" sz="1600" dirty="0"/>
              <a:t>                  }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smtClean="0"/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32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en-US" sz="2400" dirty="0" smtClean="0"/>
              <a:t> </a:t>
            </a:r>
            <a:r>
              <a:rPr lang="en-US" sz="3600" dirty="0" smtClean="0">
                <a:solidFill>
                  <a:schemeClr val="accent1"/>
                </a:solidFill>
              </a:rPr>
              <a:t>Join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Thread </a:t>
            </a:r>
            <a:r>
              <a:rPr lang="en-US" sz="1600" dirty="0"/>
              <a:t>t1 = new Thread(</a:t>
            </a:r>
          </a:p>
          <a:p>
            <a:pPr marL="0" indent="0">
              <a:buNone/>
            </a:pPr>
            <a:r>
              <a:rPr lang="en-US" sz="1600" dirty="0"/>
              <a:t>                 new Runnable() {</a:t>
            </a:r>
          </a:p>
          <a:p>
            <a:pPr marL="0" indent="0">
              <a:buNone/>
            </a:pPr>
            <a:r>
              <a:rPr lang="en-US" sz="1600" dirty="0"/>
              <a:t>                     public void run () {</a:t>
            </a:r>
          </a:p>
          <a:p>
            <a:pPr marL="0" indent="0">
              <a:buNone/>
            </a:pPr>
            <a:r>
              <a:rPr lang="en-US" sz="1600" dirty="0"/>
              <a:t>                         //do something</a:t>
            </a:r>
          </a:p>
          <a:p>
            <a:pPr marL="0" indent="0">
              <a:buNone/>
            </a:pPr>
            <a:r>
              <a:rPr lang="en-US" sz="1600" dirty="0"/>
              <a:t>                     }</a:t>
            </a:r>
          </a:p>
          <a:p>
            <a:pPr marL="0" indent="0">
              <a:buNone/>
            </a:pPr>
            <a:r>
              <a:rPr lang="en-US" sz="1600" dirty="0"/>
              <a:t>                  }</a:t>
            </a:r>
          </a:p>
          <a:p>
            <a:pPr marL="0" indent="0">
              <a:buNone/>
            </a:pPr>
            <a:r>
              <a:rPr lang="en-US" sz="1600" dirty="0"/>
              <a:t>    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t.start</a:t>
            </a:r>
            <a:r>
              <a:rPr lang="en-US" sz="1600" dirty="0"/>
              <a:t>(); // Line 15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t.join</a:t>
            </a:r>
            <a:r>
              <a:rPr lang="en-US" sz="1600" dirty="0"/>
              <a:t>();  // Line 16</a:t>
            </a:r>
          </a:p>
          <a:p>
            <a:pPr marL="0" indent="0">
              <a:buNone/>
            </a:pPr>
            <a:r>
              <a:rPr lang="en-US" sz="1600" dirty="0"/>
              <a:t>    t1.start();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240030" lvl="1" indent="0"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2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r>
              <a:rPr lang="en-US" sz="2400" dirty="0" smtClean="0"/>
              <a:t> </a:t>
            </a:r>
            <a:r>
              <a:rPr lang="en-US" sz="3600" dirty="0" smtClean="0">
                <a:solidFill>
                  <a:schemeClr val="accent1"/>
                </a:solidFill>
              </a:rPr>
              <a:t>Wait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240030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wait() method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wait() method It tells the calling thread to give up the lock and go to sleep until some other thread enters the same monitor and calls notify().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extra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explaination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to make sure you understand [Object wait methods has three variance, one which waits indefinitely for any other thread to call notify or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notifyAll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on the object to wake up the current thread. Other two variances puts the current thread in wait for specific amount of time before they wake up.]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it is not possible for us to implement the wait() method purely in Java: it is a native method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22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r>
              <a:rPr lang="en-US" sz="2400" dirty="0" smtClean="0"/>
              <a:t> </a:t>
            </a:r>
            <a:r>
              <a:rPr lang="en-US" sz="3600" dirty="0" smtClean="0">
                <a:solidFill>
                  <a:schemeClr val="accent1"/>
                </a:solidFill>
              </a:rPr>
              <a:t>Wait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240030" lvl="1" indent="0">
              <a:buNone/>
            </a:pPr>
            <a:r>
              <a:rPr lang="en-US" sz="2400" i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</a:p>
          <a:p>
            <a:pPr marL="240030" lvl="1" indent="0">
              <a:buNone/>
            </a:pP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ThreadA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{</a:t>
            </a:r>
          </a:p>
          <a:p>
            <a:pPr marL="240030" lvl="1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public static void main(String[] 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){</a:t>
            </a:r>
          </a:p>
          <a:p>
            <a:pPr marL="240030" lvl="1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ThreadB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 = new 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ThreadB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();//&lt;----Create Instance for 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seconde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</a:p>
          <a:p>
            <a:pPr marL="240030" lvl="1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b.start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();//&lt;--------------------Launch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synchronized(b){</a:t>
            </a:r>
          </a:p>
          <a:p>
            <a:pPr marL="240030" lvl="1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try{</a:t>
            </a:r>
          </a:p>
          <a:p>
            <a:pPr marL="240030" lvl="1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("Waiting for b to complete...");</a:t>
            </a:r>
          </a:p>
          <a:p>
            <a:pPr marL="240030" lvl="1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b.wait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();//&lt;-------------WAIT until the finish thread for class B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finish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r>
              <a:rPr lang="en-US" sz="2400" dirty="0" smtClean="0"/>
              <a:t> </a:t>
            </a:r>
            <a:r>
              <a:rPr lang="en-US" sz="3600" dirty="0" smtClean="0">
                <a:solidFill>
                  <a:schemeClr val="accent1"/>
                </a:solidFill>
              </a:rPr>
              <a:t>Wait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240030" lvl="1" indent="0">
              <a:buNone/>
            </a:pP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</a:t>
            </a:r>
            <a:r>
              <a:rPr lang="en-US" sz="1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("Total is: " + </a:t>
            </a:r>
            <a:r>
              <a:rPr lang="en-US" sz="1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b.total</a:t>
            </a: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marL="240030" lvl="1" indent="0">
              <a:buNone/>
            </a:pP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}}} </a:t>
            </a:r>
          </a:p>
          <a:p>
            <a:pPr marL="240030" lvl="1" indent="0">
              <a:buNone/>
            </a:pP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1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ThreadB</a:t>
            </a: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extends Thread{</a:t>
            </a:r>
          </a:p>
          <a:p>
            <a:pPr marL="240030" lvl="1" indent="0">
              <a:buNone/>
            </a:pP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en-US" sz="1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total;</a:t>
            </a:r>
          </a:p>
          <a:p>
            <a:pPr marL="240030" lvl="1" indent="0">
              <a:buNone/>
            </a:pP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@Override</a:t>
            </a:r>
          </a:p>
          <a:p>
            <a:pPr marL="240030" lvl="1" indent="0">
              <a:buNone/>
            </a:pP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public void run(){</a:t>
            </a:r>
          </a:p>
          <a:p>
            <a:pPr marL="240030" lvl="1" indent="0">
              <a:buNone/>
            </a:pP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synchronized(this){</a:t>
            </a:r>
          </a:p>
          <a:p>
            <a:pPr marL="240030" lvl="1" indent="0">
              <a:buNone/>
            </a:pP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for(</a:t>
            </a:r>
            <a:r>
              <a:rPr lang="en-US" sz="1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=0; </a:t>
            </a:r>
            <a:r>
              <a:rPr lang="en-US" sz="1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&lt;100 ; </a:t>
            </a:r>
            <a:r>
              <a:rPr lang="en-US" sz="1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++){</a:t>
            </a:r>
          </a:p>
          <a:p>
            <a:pPr marL="240030" lvl="1" indent="0">
              <a:buNone/>
            </a:pP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total += </a:t>
            </a:r>
            <a:r>
              <a:rPr lang="en-US" sz="1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240030" lvl="1" indent="0">
              <a:buNone/>
            </a:pP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}</a:t>
            </a:r>
          </a:p>
          <a:p>
            <a:pPr marL="240030" lvl="1" indent="0">
              <a:buNone/>
            </a:pP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notify();//&lt;----------------Notify the class </a:t>
            </a:r>
            <a:r>
              <a:rPr lang="en-US" sz="1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wich</a:t>
            </a: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wait until my    finish </a:t>
            </a:r>
          </a:p>
          <a:p>
            <a:pPr marL="240030" lvl="1" indent="0">
              <a:buNone/>
            </a:pP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//and tell that I'm finish</a:t>
            </a:r>
          </a:p>
          <a:p>
            <a:pPr marL="240030" lvl="1" indent="0">
              <a:buNone/>
            </a:pP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}</a:t>
            </a:r>
          </a:p>
          <a:p>
            <a:pPr marL="240030" lvl="1" indent="0">
              <a:buNone/>
            </a:pP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}</a:t>
            </a:r>
          </a:p>
          <a:p>
            <a:pPr marL="240030" lvl="1" indent="0">
              <a:buNone/>
            </a:pPr>
            <a:r>
              <a:rPr lang="en-US" sz="1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}</a:t>
            </a:r>
            <a:endParaRPr lang="en-US" sz="1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4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r>
              <a:rPr lang="en-US" sz="2400" dirty="0" smtClean="0"/>
              <a:t> </a:t>
            </a:r>
            <a:r>
              <a:rPr lang="en-US" sz="3600" dirty="0" smtClean="0">
                <a:solidFill>
                  <a:schemeClr val="accent1"/>
                </a:solidFill>
              </a:rPr>
              <a:t>Notify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notify() method</a:t>
            </a:r>
            <a:endParaRPr lang="en-US" sz="32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notify() method </a:t>
            </a:r>
            <a:r>
              <a:rPr lang="en-US" sz="2400" dirty="0" smtClean="0"/>
              <a:t> </a:t>
            </a:r>
            <a:r>
              <a:rPr lang="en-US" sz="2400" dirty="0" err="1" smtClean="0"/>
              <a:t>នៅពេលដែលមានការប្រើប្រាស</a:t>
            </a:r>
            <a:r>
              <a:rPr lang="en-US" sz="2400" dirty="0" smtClean="0"/>
              <a:t>់  wait() </a:t>
            </a:r>
            <a:r>
              <a:rPr lang="en-US" sz="2400" dirty="0" err="1" smtClean="0"/>
              <a:t>នោះគេត្រូវប្រើប្រាស</a:t>
            </a:r>
            <a:r>
              <a:rPr lang="en-US" sz="2400" dirty="0" smtClean="0"/>
              <a:t>់ </a:t>
            </a:r>
            <a:r>
              <a:rPr lang="en-US" sz="2400" dirty="0"/>
              <a:t>notify() method </a:t>
            </a:r>
            <a:r>
              <a:rPr lang="en-US" sz="2400" dirty="0" err="1" smtClean="0"/>
              <a:t>ដើម្បី</a:t>
            </a:r>
            <a:r>
              <a:rPr lang="en-US" sz="2400" dirty="0" smtClean="0"/>
              <a:t> </a:t>
            </a:r>
            <a:r>
              <a:rPr lang="en-US" sz="2400" dirty="0" err="1" smtClean="0"/>
              <a:t>ដាស</a:t>
            </a:r>
            <a:r>
              <a:rPr lang="en-US" sz="2400" dirty="0" smtClean="0"/>
              <a:t>់ waiting </a:t>
            </a:r>
            <a:r>
              <a:rPr lang="en-US" sz="2400" dirty="0"/>
              <a:t>thread </a:t>
            </a:r>
            <a:r>
              <a:rPr lang="en-US" sz="2400" dirty="0" err="1" smtClean="0"/>
              <a:t>ឲវាត្រលប់មកធ្វើការងាររបស់វាវិញ</a:t>
            </a:r>
            <a:r>
              <a:rPr lang="en-US" sz="2400" dirty="0" smtClean="0"/>
              <a:t> ។</a:t>
            </a:r>
            <a:endParaRPr lang="en-US" sz="2400" i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Example</a:t>
            </a: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ThreadA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ThreadB</a:t>
            </a:r>
            <a:r>
              <a:rPr lang="en-US" sz="1600" dirty="0"/>
              <a:t> b = new </a:t>
            </a:r>
            <a:r>
              <a:rPr lang="en-US" sz="1600" dirty="0" err="1"/>
              <a:t>ThreadB</a:t>
            </a:r>
            <a:r>
              <a:rPr lang="en-US" sz="1600" dirty="0"/>
              <a:t>();//&lt;----Create Instance for </a:t>
            </a:r>
            <a:r>
              <a:rPr lang="en-US" sz="1600" dirty="0" err="1"/>
              <a:t>seconde</a:t>
            </a:r>
            <a:r>
              <a:rPr lang="en-US" sz="1600" dirty="0"/>
              <a:t> class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b.start</a:t>
            </a:r>
            <a:r>
              <a:rPr lang="en-US" sz="1600" dirty="0"/>
              <a:t>();//&lt;--------------------Launch </a:t>
            </a:r>
            <a:r>
              <a:rPr lang="en-US" sz="1600" dirty="0" smtClean="0"/>
              <a:t>thread</a:t>
            </a:r>
            <a:endParaRPr lang="en-US" sz="1600" dirty="0"/>
          </a:p>
          <a:p>
            <a:pPr marL="0" indent="0">
              <a:buNone/>
            </a:pPr>
            <a:r>
              <a:rPr lang="en-US" sz="1200" dirty="0"/>
              <a:t>        </a:t>
            </a:r>
            <a:endParaRPr lang="en-US" sz="1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77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r>
              <a:rPr lang="en-US" sz="2400" dirty="0" smtClean="0"/>
              <a:t> </a:t>
            </a:r>
            <a:r>
              <a:rPr lang="en-US" sz="3600" dirty="0" smtClean="0">
                <a:solidFill>
                  <a:schemeClr val="accent1"/>
                </a:solidFill>
              </a:rPr>
              <a:t>Notify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synchronized(b</a:t>
            </a:r>
            <a:r>
              <a:rPr lang="en-US" sz="1400" dirty="0"/>
              <a:t>){</a:t>
            </a:r>
          </a:p>
          <a:p>
            <a:pPr marL="0" indent="0">
              <a:buNone/>
            </a:pPr>
            <a:r>
              <a:rPr lang="en-US" sz="1400" dirty="0"/>
              <a:t>            try{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System.out.println</a:t>
            </a:r>
            <a:r>
              <a:rPr lang="en-US" sz="1400" dirty="0"/>
              <a:t>("Waiting for b to complete...");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b.wait</a:t>
            </a:r>
            <a:r>
              <a:rPr lang="en-US" sz="1400" dirty="0"/>
              <a:t>();//&lt;-------------WAIT until the finish thread for class B finish</a:t>
            </a:r>
          </a:p>
          <a:p>
            <a:pPr marL="0" indent="0">
              <a:buNone/>
            </a:pPr>
            <a:r>
              <a:rPr lang="en-US" sz="1400" dirty="0"/>
              <a:t>            }catch(</a:t>
            </a:r>
            <a:r>
              <a:rPr lang="en-US" sz="1400" dirty="0" err="1"/>
              <a:t>InterruptedException</a:t>
            </a:r>
            <a:r>
              <a:rPr lang="en-US" sz="1400" dirty="0"/>
              <a:t> e){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e.printStackTrace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System.out.println</a:t>
            </a:r>
            <a:r>
              <a:rPr lang="en-US" sz="1400" dirty="0"/>
              <a:t>("Total is: " + </a:t>
            </a:r>
            <a:r>
              <a:rPr lang="en-US" sz="1400" dirty="0" err="1"/>
              <a:t>b.total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}}}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ThreadB</a:t>
            </a:r>
            <a:r>
              <a:rPr lang="en-US" sz="1400" dirty="0"/>
              <a:t> extends Thread{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total;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endParaRPr lang="en-US" sz="11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66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r>
              <a:rPr lang="en-US" sz="2400" dirty="0" smtClean="0"/>
              <a:t> </a:t>
            </a:r>
            <a:r>
              <a:rPr lang="en-US" sz="3600" dirty="0" smtClean="0">
                <a:solidFill>
                  <a:schemeClr val="accent1"/>
                </a:solidFill>
              </a:rPr>
              <a:t>Notify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@</a:t>
            </a:r>
            <a:r>
              <a:rPr lang="en-US" sz="1400" dirty="0"/>
              <a:t>Override</a:t>
            </a:r>
          </a:p>
          <a:p>
            <a:pPr marL="0" indent="0">
              <a:buNone/>
            </a:pPr>
            <a:r>
              <a:rPr lang="en-US" sz="1400" dirty="0"/>
              <a:t>    public void run(){</a:t>
            </a:r>
          </a:p>
          <a:p>
            <a:pPr marL="0" indent="0">
              <a:buNone/>
            </a:pPr>
            <a:r>
              <a:rPr lang="en-US" sz="1400" dirty="0"/>
              <a:t>        synchronized(this){</a:t>
            </a:r>
          </a:p>
          <a:p>
            <a:pPr marL="0" indent="0">
              <a:buNone/>
            </a:pPr>
            <a:r>
              <a:rPr lang="en-US" sz="1400" dirty="0"/>
              <a:t>            for(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=0; </a:t>
            </a:r>
            <a:r>
              <a:rPr lang="en-US" sz="1400" dirty="0" err="1"/>
              <a:t>i</a:t>
            </a:r>
            <a:r>
              <a:rPr lang="en-US" sz="1400" dirty="0"/>
              <a:t>&lt;100 ; </a:t>
            </a:r>
            <a:r>
              <a:rPr lang="en-US" sz="1400" dirty="0" err="1"/>
              <a:t>i</a:t>
            </a:r>
            <a:r>
              <a:rPr lang="en-US" sz="1400" dirty="0"/>
              <a:t>++){</a:t>
            </a:r>
          </a:p>
          <a:p>
            <a:pPr marL="0" indent="0">
              <a:buNone/>
            </a:pPr>
            <a:r>
              <a:rPr lang="en-US" sz="1400" dirty="0"/>
              <a:t>                total +=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    }</a:t>
            </a:r>
          </a:p>
          <a:p>
            <a:pPr marL="0" indent="0">
              <a:buNone/>
            </a:pPr>
            <a:r>
              <a:rPr lang="en-US" sz="1400" dirty="0"/>
              <a:t>            notify();//&lt;----------------Notify the class </a:t>
            </a:r>
            <a:r>
              <a:rPr lang="en-US" sz="1400" dirty="0" err="1"/>
              <a:t>wich</a:t>
            </a:r>
            <a:r>
              <a:rPr lang="en-US" sz="1400" dirty="0"/>
              <a:t> wait until my    finish </a:t>
            </a:r>
          </a:p>
          <a:p>
            <a:pPr marL="0" indent="0">
              <a:buNone/>
            </a:pPr>
            <a:r>
              <a:rPr lang="en-US" sz="1400" dirty="0"/>
              <a:t>//and tell that I'm finish</a:t>
            </a:r>
          </a:p>
          <a:p>
            <a:pPr marL="0" indent="0">
              <a:buNone/>
            </a:pPr>
            <a:r>
              <a:rPr lang="en-US" sz="1400" dirty="0"/>
              <a:t>            }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lvl="1"/>
            <a:endParaRPr lang="en-US" sz="11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0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Synchronize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Synchronize</a:t>
            </a:r>
            <a:r>
              <a:rPr lang="en-US" sz="2800" dirty="0"/>
              <a:t> </a:t>
            </a:r>
            <a:r>
              <a:rPr lang="en-US" sz="2800" dirty="0" smtClean="0"/>
              <a:t>: </a:t>
            </a:r>
            <a:r>
              <a:rPr lang="km-KH" sz="2800" dirty="0" smtClean="0"/>
              <a:t>នៅពេលមាន</a:t>
            </a:r>
            <a:r>
              <a:rPr lang="en-US" sz="2800" dirty="0" smtClean="0"/>
              <a:t> multiple </a:t>
            </a:r>
            <a:r>
              <a:rPr lang="en-US" sz="2800" dirty="0"/>
              <a:t>threads </a:t>
            </a:r>
            <a:r>
              <a:rPr lang="km-KH" sz="2800" dirty="0" smtClean="0"/>
              <a:t>ហើយយើងប្រើប្រាស់វា សម្រាប់កំហិត ឲ​ </a:t>
            </a:r>
            <a:r>
              <a:rPr lang="en-US" sz="2800" dirty="0" smtClean="0"/>
              <a:t>thread </a:t>
            </a:r>
            <a:r>
              <a:rPr lang="km-KH" sz="2800" dirty="0" smtClean="0"/>
              <a:t>តែមួយ ប៉ុន្នោះអាច</a:t>
            </a:r>
            <a:r>
              <a:rPr lang="en-US" sz="2800" dirty="0" smtClean="0"/>
              <a:t> </a:t>
            </a:r>
            <a:r>
              <a:rPr lang="en-US" sz="2800" dirty="0"/>
              <a:t>access the resource at a given point in </a:t>
            </a:r>
            <a:r>
              <a:rPr lang="en-US" sz="2800" dirty="0" smtClean="0"/>
              <a:t>time</a:t>
            </a:r>
            <a:r>
              <a:rPr lang="km-KH" sz="2800" dirty="0" smtClean="0"/>
              <a:t> ។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800" b="1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: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មួយប្រើសំរាប់ អោយសកម្មមួយចប់សប់គ្រប់ ទើបអោយសកម្មភាព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មួយផ្សេងទៀតអាចបន្តបាន។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  <a:p>
            <a:pPr lvl="1"/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1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Synchronize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1"/>
                </a:solidFill>
              </a:rPr>
              <a:t>Synchronize </a:t>
            </a:r>
            <a:r>
              <a:rPr lang="en-US" sz="2800" dirty="0">
                <a:solidFill>
                  <a:schemeClr val="accent1"/>
                </a:solidFill>
              </a:rPr>
              <a:t>Syntax</a:t>
            </a:r>
          </a:p>
          <a:p>
            <a:pPr lvl="2"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យើងអាចសរសេរវាបានពីរបៀ</a:t>
            </a:r>
          </a:p>
          <a:p>
            <a:pPr marL="720090" lvl="3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យើអាចសរសេរវានៅខាងមុខ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</a:p>
          <a:p>
            <a:pPr marL="720090" lvl="3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យើងសរសេរ វានៅខាងក្នុង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  <a:p>
            <a:pPr lvl="1"/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48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មាតិការ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1212463" y="1733590"/>
            <a:ext cx="8662601" cy="4418134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Program, process, thread concept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Two ways of implementation thread </a:t>
            </a:r>
            <a:r>
              <a:rPr lang="en-US" sz="2400" dirty="0" smtClean="0">
                <a:solidFill>
                  <a:srgbClr val="002060"/>
                </a:solidFill>
              </a:rPr>
              <a:t/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dirty="0">
                <a:solidFill>
                  <a:srgbClr val="002060"/>
                </a:solidFill>
              </a:rPr>
              <a:t>Thread/Runnable)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Commonly used methods in Thread class </a:t>
            </a:r>
            <a:r>
              <a:rPr lang="en-US" sz="2400" dirty="0" smtClean="0">
                <a:solidFill>
                  <a:srgbClr val="002060"/>
                </a:solidFill>
              </a:rPr>
              <a:t/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dirty="0">
                <a:solidFill>
                  <a:srgbClr val="002060"/>
                </a:solidFill>
              </a:rPr>
              <a:t>sleep, join, wait, notify, etc.)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Synchronization</a:t>
            </a:r>
            <a:endParaRPr lang="en-US" sz="2400" dirty="0">
              <a:solidFill>
                <a:srgbClr val="00206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buAutoNum type="arabicPeriod"/>
            </a:pPr>
            <a:endParaRPr lang="en-US" sz="225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1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2800" dirty="0" smtClean="0">
                <a:solidFill>
                  <a:schemeClr val="accent1"/>
                </a:solidFill>
              </a:rPr>
              <a:t>Synchronize Sample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585607" cy="4312251"/>
          </a:xfrm>
        </p:spPr>
        <p:txBody>
          <a:bodyPr/>
          <a:lstStyle/>
          <a:p>
            <a:pPr marL="720090" lvl="3" indent="0">
              <a:buNone/>
            </a:pPr>
            <a:endParaRPr lang="en-US" dirty="0"/>
          </a:p>
          <a:p>
            <a:pPr marL="720090" lvl="3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1674828"/>
            <a:ext cx="8229600" cy="450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3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2800" dirty="0" smtClean="0">
                <a:solidFill>
                  <a:schemeClr val="accent1"/>
                </a:solidFill>
              </a:rPr>
              <a:t>Synchronize </a:t>
            </a:r>
            <a:r>
              <a:rPr lang="en-US" sz="2800" dirty="0">
                <a:solidFill>
                  <a:schemeClr val="accent1"/>
                </a:solidFill>
              </a:rPr>
              <a:t>Sample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km-KH" dirty="0" smtClean="0"/>
              <a:t>ហេអ្វីត្រូវប្រ </a:t>
            </a:r>
            <a:r>
              <a:rPr lang="en-US" dirty="0" smtClean="0"/>
              <a:t>Synchronize </a:t>
            </a:r>
          </a:p>
          <a:p>
            <a:pPr lvl="1"/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039293" y="3944679"/>
            <a:ext cx="935666" cy="11270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100 $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642" y="1849180"/>
            <a:ext cx="2562446" cy="19050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5" idx="4"/>
          </p:cNvCxnSpPr>
          <p:nvPr/>
        </p:nvCxnSpPr>
        <p:spPr>
          <a:xfrm flipH="1">
            <a:off x="6974959" y="3754180"/>
            <a:ext cx="1137684" cy="75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76" y="2550043"/>
            <a:ext cx="3148069" cy="2408273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2"/>
          </p:cNvCxnSpPr>
          <p:nvPr/>
        </p:nvCxnSpPr>
        <p:spPr>
          <a:xfrm>
            <a:off x="4425775" y="4167963"/>
            <a:ext cx="1613518" cy="34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5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 bwMode="auto">
          <a:xfrm>
            <a:off x="166538" y="338728"/>
            <a:ext cx="9328786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chemeClr val="accent2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chemeClr val="accent2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460090"/>
            <a:ext cx="11266059" cy="51619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000" dirty="0" smtClean="0">
                <a:latin typeface="Khmer OS Battambang" pitchFamily="2" charset="0"/>
                <a:cs typeface="Khmer OS Battambang" pitchFamily="2" charset="0"/>
                <a:hlinkClick r:id="rId3"/>
              </a:rPr>
              <a:t>https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  <a:hlinkClick r:id="rId3"/>
              </a:rPr>
              <a:t>://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  <a:hlinkClick r:id="rId3"/>
              </a:rPr>
              <a:t>docs.oracle.com/javase/tutorial/java/nutsandbolts/switch.html</a:t>
            </a: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r>
              <a:rPr lang="en-US" sz="2000" dirty="0">
                <a:latin typeface="Khmer OS Battambang" pitchFamily="2" charset="0"/>
                <a:cs typeface="Khmer OS Battambang" pitchFamily="2" charset="0"/>
                <a:hlinkClick r:id="rId4"/>
              </a:rPr>
              <a:t>http://beginnersbook.com/java-collections-tutorials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  <a:hlinkClick r:id="rId4"/>
              </a:rPr>
              <a:t>/</a:t>
            </a: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r>
              <a:rPr lang="ca-ES" sz="2000" u="sng" dirty="0">
                <a:hlinkClick r:id="rId5"/>
              </a:rPr>
              <a:t>http://www.tutorialspoint.com/java/java_multithreading.htm</a:t>
            </a:r>
            <a:endParaRPr lang="en-US" sz="2000" dirty="0"/>
          </a:p>
          <a:p>
            <a:r>
              <a:rPr lang="ca-ES" sz="2000" u="sng" dirty="0">
                <a:hlinkClick r:id="rId6"/>
              </a:rPr>
              <a:t>http://javarevisited.blogspot.com/2011/02/how-to-implement-thread-in-java.html</a:t>
            </a:r>
            <a:endParaRPr lang="en-US" sz="2000" dirty="0"/>
          </a:p>
          <a:p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385" y="698128"/>
            <a:ext cx="211788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chemeClr val="accent2"/>
                </a:solidFill>
                <a:latin typeface="Khmer OS Battambang" pitchFamily="2" charset="0"/>
                <a:cs typeface="Khmer OS Battambang" pitchFamily="2" charset="0"/>
              </a:rPr>
              <a:t>References</a:t>
            </a:r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sz="3000" b="1" dirty="0" smtClean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  <a:p>
            <a:endParaRPr lang="en-US" sz="3000" b="1" dirty="0">
              <a:solidFill>
                <a:schemeClr val="accent2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7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1"/>
                </a:solidFill>
              </a:rPr>
              <a:t>1.1 Program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1212463" y="1733590"/>
            <a:ext cx="8662601" cy="4418134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2800" dirty="0" smtClean="0">
                <a:solidFill>
                  <a:schemeClr val="accent1"/>
                </a:solidFill>
                <a:latin typeface="Khmer OS Battambang"/>
              </a:rPr>
              <a:t>Program :</a:t>
            </a:r>
            <a:r>
              <a:rPr lang="km-KH" sz="2400" dirty="0" smtClean="0">
                <a:solidFill>
                  <a:srgbClr val="002060"/>
                </a:solidFill>
                <a:latin typeface="Khmer OS Battambang"/>
              </a:rPr>
              <a:t> គឺជាសំណុំនៃ </a:t>
            </a:r>
            <a:r>
              <a:rPr lang="en-US" sz="2400" dirty="0" smtClean="0">
                <a:solidFill>
                  <a:srgbClr val="002060"/>
                </a:solidFill>
                <a:latin typeface="Khmer OS Battambang"/>
              </a:rPr>
              <a:t>Processes  </a:t>
            </a:r>
            <a:r>
              <a:rPr lang="km-KH" sz="2400" dirty="0" smtClean="0">
                <a:solidFill>
                  <a:srgbClr val="002060"/>
                </a:solidFill>
                <a:latin typeface="Khmer OS Battambang"/>
              </a:rPr>
              <a:t>ដែលមានទំនាក់ទំនងគ្នានិង ធ្វើការងាររូមគ្នា</a:t>
            </a:r>
            <a:r>
              <a:rPr lang="en-US" sz="2400" dirty="0" smtClean="0">
                <a:solidFill>
                  <a:srgbClr val="002060"/>
                </a:solidFill>
                <a:latin typeface="Khmer OS Battambang"/>
              </a:rPr>
              <a:t> </a:t>
            </a:r>
            <a:r>
              <a:rPr lang="km-KH" sz="2400" dirty="0" smtClean="0">
                <a:solidFill>
                  <a:srgbClr val="002060"/>
                </a:solidFill>
                <a:latin typeface="Khmer OS Battambang"/>
              </a:rPr>
              <a:t>ដើម្បីសម្រេចកិច្ចណាមួយជាក់លាក់ ។</a:t>
            </a:r>
            <a:r>
              <a:rPr lang="en-US" sz="2400" dirty="0" smtClean="0">
                <a:solidFill>
                  <a:srgbClr val="002060"/>
                </a:solidFill>
                <a:latin typeface="Khmer OS Battambang"/>
              </a:rPr>
              <a:t> </a:t>
            </a:r>
            <a:r>
              <a:rPr lang="km-KH" sz="2400" dirty="0" smtClean="0">
                <a:solidFill>
                  <a:srgbClr val="002060"/>
                </a:solidFill>
                <a:latin typeface="Khmer OS Battambang"/>
              </a:rPr>
              <a:t>វាមានល្បឿនលឿននិងភាពទុកចិត្ត ។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</a:rPr>
              <a:t> Program</a:t>
            </a:r>
            <a:r>
              <a:rPr lang="km-KH" sz="2000" dirty="0" smtClean="0">
                <a:solidFill>
                  <a:srgbClr val="002060"/>
                </a:solidFill>
              </a:rPr>
              <a:t> ធ្វើ្កការ 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445770" lvl="2" indent="0">
              <a:lnSpc>
                <a:spcPct val="150000"/>
              </a:lnSpc>
              <a:buNone/>
            </a:pPr>
            <a:r>
              <a:rPr lang="en-US" sz="1950" dirty="0" smtClean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95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Input Process and Output </a:t>
            </a:r>
            <a:endParaRPr lang="km-KH" sz="1950" dirty="0" smtClean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685800" lvl="3" indent="0">
              <a:lnSpc>
                <a:spcPct val="15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Example : 	Microsoft Word </a:t>
            </a:r>
            <a:br>
              <a:rPr lang="en-US" sz="18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	Hotel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72796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1"/>
                </a:solidFill>
              </a:rPr>
              <a:t>1.2 Process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1212463" y="1733590"/>
            <a:ext cx="8662601" cy="4418134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accent1"/>
                </a:solidFill>
              </a:rPr>
              <a:t>Process</a:t>
            </a:r>
            <a:r>
              <a:rPr lang="en-US" sz="2800" dirty="0" smtClean="0">
                <a:solidFill>
                  <a:schemeClr val="accent1"/>
                </a:solidFill>
                <a:latin typeface="Khmer OS Battambang"/>
              </a:rPr>
              <a:t> :</a:t>
            </a:r>
            <a:r>
              <a:rPr lang="km-KH" sz="2400" dirty="0" smtClean="0">
                <a:solidFill>
                  <a:srgbClr val="002060"/>
                </a:solidFill>
                <a:latin typeface="Khmer OS Battambang"/>
              </a:rPr>
              <a:t> គឺជា ផ្នែកនាមួយៗ នៃការងារ របស់ </a:t>
            </a:r>
            <a:r>
              <a:rPr lang="en-US" sz="2400" dirty="0" smtClean="0">
                <a:solidFill>
                  <a:srgbClr val="002060"/>
                </a:solidFill>
                <a:latin typeface="Khmer OS Battambang"/>
              </a:rPr>
              <a:t>Program </a:t>
            </a:r>
            <a:r>
              <a:rPr lang="km-KH" sz="2400" dirty="0" smtClean="0">
                <a:solidFill>
                  <a:srgbClr val="002060"/>
                </a:solidFill>
                <a:latin typeface="Khmer OS Battambang"/>
              </a:rPr>
              <a:t>មួយ ។</a:t>
            </a:r>
            <a:br>
              <a:rPr lang="km-KH" sz="2400" dirty="0" smtClean="0">
                <a:solidFill>
                  <a:srgbClr val="002060"/>
                </a:solidFill>
                <a:latin typeface="Khmer OS Battambang"/>
              </a:rPr>
            </a:br>
            <a:r>
              <a:rPr lang="en-US" sz="2400" dirty="0" smtClean="0">
                <a:solidFill>
                  <a:srgbClr val="002060"/>
                </a:solidFill>
                <a:latin typeface="Khmer OS Battambang"/>
              </a:rPr>
              <a:t>Program</a:t>
            </a:r>
            <a:r>
              <a:rPr lang="km-KH" sz="2400" dirty="0" smtClean="0">
                <a:solidFill>
                  <a:srgbClr val="002060"/>
                </a:solidFill>
                <a:latin typeface="Khmer OS Battambang"/>
              </a:rPr>
              <a:t> មួយអាចមាន </a:t>
            </a:r>
            <a:r>
              <a:rPr lang="en-US" sz="2400" dirty="0" smtClean="0">
                <a:solidFill>
                  <a:srgbClr val="002060"/>
                </a:solidFill>
              </a:rPr>
              <a:t>Process</a:t>
            </a:r>
            <a:r>
              <a:rPr lang="km-KH" sz="2400" dirty="0" smtClean="0">
                <a:solidFill>
                  <a:srgbClr val="002060"/>
                </a:solidFill>
              </a:rPr>
              <a:t> ច្រើន និង ស្មុគស្មាញ ។</a:t>
            </a:r>
            <a:endParaRPr lang="km-KH" sz="2400" dirty="0" smtClean="0">
              <a:solidFill>
                <a:srgbClr val="002060"/>
              </a:solidFill>
              <a:latin typeface="Khmer OS Battambang"/>
            </a:endParaRPr>
          </a:p>
          <a:p>
            <a:pPr marL="445770" lvl="2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Example :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</a:p>
          <a:p>
            <a:pPr marL="445770" lvl="2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Microsoft Word </a:t>
            </a: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ដែលមាន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km-KH" sz="2400" dirty="0" smtClean="0">
                <a:solidFill>
                  <a:srgbClr val="002060"/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Process</a:t>
            </a:r>
            <a:r>
              <a:rPr lang="km-KH" sz="2400" dirty="0" smtClean="0">
                <a:solidFill>
                  <a:srgbClr val="002060"/>
                </a:solidFill>
              </a:rPr>
              <a:t>) ដូចជា 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10287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</a:rPr>
              <a:t>Saving process </a:t>
            </a:r>
          </a:p>
          <a:p>
            <a:pPr marL="10287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</a:rPr>
              <a:t>Input process </a:t>
            </a:r>
          </a:p>
          <a:p>
            <a:pPr marL="10287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</a:rPr>
              <a:t>Printing process </a:t>
            </a:r>
            <a:endParaRPr lang="km-KH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1"/>
                </a:solidFill>
              </a:rPr>
              <a:t>1.3 Thread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1212463" y="1733590"/>
            <a:ext cx="8662601" cy="44181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1"/>
                </a:solidFill>
              </a:rPr>
              <a:t>Thread</a:t>
            </a:r>
            <a:r>
              <a:rPr lang="en-US" sz="2400" dirty="0"/>
              <a:t> </a:t>
            </a:r>
            <a:r>
              <a:rPr lang="km-KH" sz="2400" dirty="0" smtClean="0"/>
              <a:t>ដែលគេស្គាល់ថា</a:t>
            </a:r>
            <a:r>
              <a:rPr lang="km-KH" sz="2400" dirty="0" smtClean="0"/>
              <a:t>ជា</a:t>
            </a:r>
            <a:r>
              <a:rPr lang="en-US" sz="2400" dirty="0" smtClean="0"/>
              <a:t> </a:t>
            </a:r>
            <a:r>
              <a:rPr lang="en-US" sz="2400" dirty="0" smtClean="0"/>
              <a:t>tasks</a:t>
            </a:r>
            <a:r>
              <a:rPr lang="km-KH" sz="2400" dirty="0" smtClean="0"/>
              <a:t> </a:t>
            </a:r>
            <a:r>
              <a:rPr lang="en-US" sz="2400" dirty="0" smtClean="0"/>
              <a:t>process </a:t>
            </a:r>
            <a:r>
              <a:rPr lang="km-KH" sz="2400" dirty="0" smtClean="0"/>
              <a:t>ដែល</a:t>
            </a:r>
            <a:r>
              <a:rPr lang="km-KH" sz="2400" dirty="0" smtClean="0"/>
              <a:t>ត្រូវ</a:t>
            </a:r>
            <a:r>
              <a:rPr lang="en-US" sz="2400" dirty="0" smtClean="0"/>
              <a:t> </a:t>
            </a:r>
            <a:r>
              <a:rPr lang="en-US" sz="2400" dirty="0"/>
              <a:t>executing concurrently </a:t>
            </a:r>
            <a:r>
              <a:rPr lang="km-KH" sz="2400" dirty="0" smtClean="0"/>
              <a:t>នៅក្នុង</a:t>
            </a:r>
            <a:r>
              <a:rPr lang="en-US" sz="2400" dirty="0" smtClean="0"/>
              <a:t> program</a:t>
            </a:r>
            <a:r>
              <a:rPr lang="km-KH" sz="2400" smtClean="0"/>
              <a:t> </a:t>
            </a:r>
            <a:r>
              <a:rPr lang="km-KH" sz="2400" smtClean="0"/>
              <a:t>។ </a:t>
            </a:r>
            <a:endParaRPr lang="km-KH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/>
                </a:solidFill>
              </a:rPr>
              <a:t>Thread</a:t>
            </a:r>
            <a:r>
              <a:rPr lang="en-US" sz="2400" dirty="0" smtClean="0"/>
              <a:t> </a:t>
            </a:r>
            <a:r>
              <a:rPr lang="km-KH" sz="2400" dirty="0" smtClean="0"/>
              <a:t>មួយគឺជា </a:t>
            </a:r>
            <a:r>
              <a:rPr lang="en-US" sz="2400" dirty="0" smtClean="0"/>
              <a:t>independent </a:t>
            </a:r>
            <a:r>
              <a:rPr lang="en-US" sz="2400" dirty="0"/>
              <a:t>path </a:t>
            </a:r>
            <a:r>
              <a:rPr lang="km-KH" sz="2400" dirty="0" smtClean="0"/>
              <a:t>នៃ</a:t>
            </a:r>
            <a:r>
              <a:rPr lang="en-US" sz="2400" dirty="0" smtClean="0"/>
              <a:t> </a:t>
            </a:r>
            <a:r>
              <a:rPr lang="en-US" sz="2400" dirty="0"/>
              <a:t>execution </a:t>
            </a:r>
            <a:r>
              <a:rPr lang="km-KH" sz="2400" dirty="0" smtClean="0"/>
              <a:t>នៅក្នុង</a:t>
            </a:r>
            <a:r>
              <a:rPr lang="en-US" sz="2400" dirty="0" smtClean="0"/>
              <a:t> program</a:t>
            </a:r>
            <a:r>
              <a:rPr lang="km-KH" sz="2400" dirty="0" smtClean="0"/>
              <a:t> មួយ 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Many </a:t>
            </a:r>
            <a:r>
              <a:rPr lang="en-US" sz="2400" dirty="0"/>
              <a:t>threads can run concurrently within a program.</a:t>
            </a:r>
            <a:r>
              <a:rPr lang="km-KH" sz="2400" dirty="0" smtClean="0">
                <a:solidFill>
                  <a:srgbClr val="002060"/>
                </a:solidFill>
              </a:rPr>
              <a:t>។</a:t>
            </a:r>
            <a:endParaRPr lang="km-KH" sz="2400" dirty="0" smtClean="0">
              <a:solidFill>
                <a:srgbClr val="002060"/>
              </a:solidFill>
              <a:latin typeface="Khmer OS Battambang"/>
            </a:endParaRPr>
          </a:p>
        </p:txBody>
      </p:sp>
    </p:spTree>
    <p:extLst>
      <p:ext uri="{BB962C8B-B14F-4D97-AF65-F5344CB8AC3E}">
        <p14:creationId xmlns:p14="http://schemas.microsoft.com/office/powerpoint/2010/main" val="193636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1"/>
                </a:solidFill>
              </a:rPr>
              <a:t>1.3 Thread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1212463" y="1733590"/>
            <a:ext cx="8662601" cy="44181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1"/>
                </a:solidFill>
              </a:rPr>
              <a:t>Thread</a:t>
            </a:r>
            <a:endParaRPr lang="km-KH" sz="2400" dirty="0" smtClean="0">
              <a:solidFill>
                <a:srgbClr val="002060"/>
              </a:solidFill>
              <a:latin typeface="Khmer OS Battambang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20" y="1934152"/>
            <a:ext cx="5608320" cy="40170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2320" y="600839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800" dirty="0" smtClean="0">
                <a:solidFill>
                  <a:srgbClr val="FF0000"/>
                </a:solidFill>
              </a:rPr>
              <a:t>តើអ្នកមើលឃើញអ្វីក្នុងរូមភាពនេះ?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1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accent1"/>
                </a:solidFill>
              </a:rPr>
              <a:t>2.1 W</a:t>
            </a:r>
            <a:r>
              <a:rPr lang="en-US" sz="3200" dirty="0" smtClean="0">
                <a:solidFill>
                  <a:schemeClr val="accent1"/>
                </a:solidFill>
              </a:rPr>
              <a:t>ays </a:t>
            </a:r>
            <a:r>
              <a:rPr lang="en-US" sz="3200" dirty="0">
                <a:solidFill>
                  <a:schemeClr val="accent1"/>
                </a:solidFill>
              </a:rPr>
              <a:t>of implementation thread </a:t>
            </a:r>
            <a:r>
              <a:rPr lang="en-US" sz="3200" dirty="0" smtClean="0">
                <a:solidFill>
                  <a:schemeClr val="accent1"/>
                </a:solidFill>
              </a:rPr>
              <a:t>(Thread)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36321" y="2103120"/>
            <a:ext cx="9387839" cy="39052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km-KH" sz="2400" dirty="0" smtClean="0">
                <a:solidFill>
                  <a:srgbClr val="002060"/>
                </a:solidFill>
              </a:rPr>
              <a:t>ធ្វើ</a:t>
            </a:r>
            <a:r>
              <a:rPr lang="km-KH" sz="2400" dirty="0">
                <a:solidFill>
                  <a:srgbClr val="002060"/>
                </a:solidFill>
              </a:rPr>
              <a:t>ការបង្កើត </a:t>
            </a:r>
            <a:r>
              <a:rPr lang="en-US" sz="2400" dirty="0" err="1">
                <a:solidFill>
                  <a:srgbClr val="002060"/>
                </a:solidFill>
              </a:rPr>
              <a:t>SubClass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km-KH" sz="2400" dirty="0">
                <a:solidFill>
                  <a:srgbClr val="002060"/>
                </a:solidFill>
              </a:rPr>
              <a:t>ថ្មីដែលធ្វើការ </a:t>
            </a:r>
            <a:r>
              <a:rPr lang="en-US" sz="2400" dirty="0">
                <a:solidFill>
                  <a:srgbClr val="002060"/>
                </a:solidFill>
              </a:rPr>
              <a:t>Extends </a:t>
            </a:r>
            <a:r>
              <a:rPr lang="km-KH" sz="2400" dirty="0">
                <a:solidFill>
                  <a:srgbClr val="002060"/>
                </a:solidFill>
              </a:rPr>
              <a:t>ចេញពី </a:t>
            </a:r>
            <a:r>
              <a:rPr lang="en-US" sz="2400" dirty="0" err="1">
                <a:solidFill>
                  <a:srgbClr val="002060"/>
                </a:solidFill>
              </a:rPr>
              <a:t>java.lang.Thread</a:t>
            </a:r>
            <a:r>
              <a:rPr lang="en-US" sz="2400" dirty="0">
                <a:solidFill>
                  <a:srgbClr val="002060"/>
                </a:solidFill>
              </a:rPr>
              <a:t> class</a:t>
            </a:r>
            <a:r>
              <a:rPr lang="km-KH" sz="2400" dirty="0">
                <a:solidFill>
                  <a:srgbClr val="002060"/>
                </a:solidFill>
              </a:rPr>
              <a:t>។ </a:t>
            </a:r>
          </a:p>
          <a:p>
            <a:pPr marL="788670" lvl="2" indent="-342900">
              <a:buFont typeface="+mj-lt"/>
              <a:buAutoNum type="arabicPeriod"/>
            </a:pPr>
            <a:endParaRPr lang="km-KH" sz="2100" dirty="0" smtClean="0">
              <a:solidFill>
                <a:srgbClr val="002060"/>
              </a:solidFill>
            </a:endParaRPr>
          </a:p>
          <a:p>
            <a:pPr marL="788670" lvl="2" indent="-342900">
              <a:buFont typeface="+mj-lt"/>
              <a:buAutoNum type="arabicPeriod"/>
            </a:pPr>
            <a:r>
              <a:rPr lang="km-KH" sz="2100" dirty="0" smtClean="0">
                <a:solidFill>
                  <a:srgbClr val="002060"/>
                </a:solidFill>
              </a:rPr>
              <a:t>ធ្វើ</a:t>
            </a:r>
            <a:r>
              <a:rPr lang="km-KH" sz="2100" dirty="0">
                <a:solidFill>
                  <a:srgbClr val="002060"/>
                </a:solidFill>
              </a:rPr>
              <a:t>ការ </a:t>
            </a:r>
            <a:r>
              <a:rPr lang="en-US" sz="2100" dirty="0">
                <a:solidFill>
                  <a:srgbClr val="002060"/>
                </a:solidFill>
              </a:rPr>
              <a:t>Override </a:t>
            </a:r>
            <a:r>
              <a:rPr lang="km-KH" sz="2100" dirty="0">
                <a:solidFill>
                  <a:srgbClr val="002060"/>
                </a:solidFill>
              </a:rPr>
              <a:t>លើ </a:t>
            </a:r>
            <a:r>
              <a:rPr lang="en-US" sz="2100" dirty="0">
                <a:solidFill>
                  <a:srgbClr val="002060"/>
                </a:solidFill>
              </a:rPr>
              <a:t>method Run() </a:t>
            </a:r>
            <a:r>
              <a:rPr lang="km-KH" sz="2100" dirty="0">
                <a:solidFill>
                  <a:srgbClr val="002060"/>
                </a:solidFill>
              </a:rPr>
              <a:t>របស់ </a:t>
            </a:r>
            <a:r>
              <a:rPr lang="en-US" sz="2100" dirty="0">
                <a:solidFill>
                  <a:srgbClr val="002060"/>
                </a:solidFill>
              </a:rPr>
              <a:t>Super Class .</a:t>
            </a:r>
            <a:r>
              <a:rPr lang="km-KH" sz="2100" dirty="0">
                <a:solidFill>
                  <a:srgbClr val="002060"/>
                </a:solidFill>
              </a:rPr>
              <a:t>។ </a:t>
            </a:r>
            <a:r>
              <a:rPr lang="en-US" sz="2100" dirty="0">
                <a:solidFill>
                  <a:srgbClr val="002060"/>
                </a:solidFill>
              </a:rPr>
              <a:t>Method </a:t>
            </a:r>
            <a:r>
              <a:rPr lang="km-KH" sz="2100" dirty="0">
                <a:solidFill>
                  <a:srgbClr val="002060"/>
                </a:solidFill>
              </a:rPr>
              <a:t>នៃមានលក្ខណៈដូចគ្នាទៅនឺង </a:t>
            </a:r>
            <a:r>
              <a:rPr lang="en-US" sz="2100" dirty="0">
                <a:solidFill>
                  <a:srgbClr val="002060"/>
                </a:solidFill>
              </a:rPr>
              <a:t>method </a:t>
            </a:r>
            <a:r>
              <a:rPr lang="km-KH" sz="2100" dirty="0">
                <a:solidFill>
                  <a:srgbClr val="002060"/>
                </a:solidFill>
              </a:rPr>
              <a:t>របស់ </a:t>
            </a:r>
            <a:r>
              <a:rPr lang="en-US" sz="2100" dirty="0" err="1">
                <a:solidFill>
                  <a:srgbClr val="002060"/>
                </a:solidFill>
              </a:rPr>
              <a:t>Runable</a:t>
            </a:r>
            <a:r>
              <a:rPr lang="en-US" sz="2100" dirty="0">
                <a:solidFill>
                  <a:srgbClr val="002060"/>
                </a:solidFill>
              </a:rPr>
              <a:t> interface </a:t>
            </a:r>
            <a:r>
              <a:rPr lang="km-KH" sz="2100" dirty="0">
                <a:solidFill>
                  <a:srgbClr val="002060"/>
                </a:solidFill>
              </a:rPr>
              <a:t>ដែរ ដោយវាផ្តល់នូវការចាប់ផ្តើមនៃ </a:t>
            </a:r>
            <a:r>
              <a:rPr lang="en-US" sz="2100" dirty="0">
                <a:solidFill>
                  <a:srgbClr val="002060"/>
                </a:solidFill>
              </a:rPr>
              <a:t>Thread </a:t>
            </a:r>
            <a:r>
              <a:rPr lang="km-KH" sz="2100" dirty="0">
                <a:solidFill>
                  <a:srgbClr val="002060"/>
                </a:solidFill>
              </a:rPr>
              <a:t>មួយ ហើយធ្វើ </a:t>
            </a:r>
            <a:r>
              <a:rPr lang="en-US" sz="2100" dirty="0">
                <a:solidFill>
                  <a:srgbClr val="002060"/>
                </a:solidFill>
              </a:rPr>
              <a:t>Process </a:t>
            </a:r>
            <a:r>
              <a:rPr lang="km-KH" sz="2100" dirty="0">
                <a:solidFill>
                  <a:srgbClr val="002060"/>
                </a:solidFill>
              </a:rPr>
              <a:t>អាស្រ័យទៅតាម </a:t>
            </a:r>
            <a:r>
              <a:rPr lang="en-US" sz="2100" dirty="0">
                <a:solidFill>
                  <a:srgbClr val="002060"/>
                </a:solidFill>
              </a:rPr>
              <a:t>Business Logic </a:t>
            </a:r>
            <a:r>
              <a:rPr lang="km-KH" sz="2100" dirty="0">
                <a:solidFill>
                  <a:srgbClr val="002060"/>
                </a:solidFill>
              </a:rPr>
              <a:t>របស់</a:t>
            </a:r>
            <a:r>
              <a:rPr lang="km-KH" sz="2100" dirty="0" smtClean="0">
                <a:solidFill>
                  <a:srgbClr val="002060"/>
                </a:solidFill>
              </a:rPr>
              <a:t>អ្នក ។</a:t>
            </a:r>
            <a:endParaRPr lang="km-KH" sz="2100" dirty="0">
              <a:solidFill>
                <a:srgbClr val="002060"/>
              </a:solidFill>
            </a:endParaRPr>
          </a:p>
          <a:p>
            <a:pPr marL="788670" lvl="2" indent="-342900">
              <a:buFont typeface="+mj-lt"/>
              <a:buAutoNum type="arabicPeriod"/>
            </a:pPr>
            <a:endParaRPr lang="en-US" sz="2100" dirty="0" smtClean="0">
              <a:solidFill>
                <a:srgbClr val="002060"/>
              </a:solidFill>
            </a:endParaRPr>
          </a:p>
          <a:p>
            <a:pPr marL="788670" lvl="2" indent="-342900">
              <a:buFont typeface="+mj-lt"/>
              <a:buAutoNum type="arabicPeriod"/>
            </a:pPr>
            <a:r>
              <a:rPr lang="km-KH" sz="2100" dirty="0" smtClean="0">
                <a:solidFill>
                  <a:srgbClr val="002060"/>
                </a:solidFill>
              </a:rPr>
              <a:t>ធ្វើ</a:t>
            </a:r>
            <a:r>
              <a:rPr lang="km-KH" sz="2100" dirty="0">
                <a:solidFill>
                  <a:srgbClr val="002060"/>
                </a:solidFill>
              </a:rPr>
              <a:t>ការបង្កើត </a:t>
            </a:r>
            <a:r>
              <a:rPr lang="en-US" sz="2100" dirty="0">
                <a:solidFill>
                  <a:srgbClr val="002060"/>
                </a:solidFill>
              </a:rPr>
              <a:t>Object (</a:t>
            </a:r>
            <a:r>
              <a:rPr lang="en-US" sz="2100" dirty="0" err="1">
                <a:solidFill>
                  <a:srgbClr val="002060"/>
                </a:solidFill>
              </a:rPr>
              <a:t>threadObj</a:t>
            </a:r>
            <a:r>
              <a:rPr lang="en-US" sz="2100" dirty="0">
                <a:solidFill>
                  <a:srgbClr val="002060"/>
                </a:solidFill>
              </a:rPr>
              <a:t>) </a:t>
            </a:r>
            <a:r>
              <a:rPr lang="km-KH" sz="2100" dirty="0">
                <a:solidFill>
                  <a:srgbClr val="002060"/>
                </a:solidFill>
              </a:rPr>
              <a:t>ដើម្បី </a:t>
            </a:r>
            <a:r>
              <a:rPr lang="en-US" sz="2100" dirty="0">
                <a:solidFill>
                  <a:srgbClr val="002060"/>
                </a:solidFill>
              </a:rPr>
              <a:t>Call </a:t>
            </a:r>
            <a:r>
              <a:rPr lang="km-KH" sz="2100" dirty="0">
                <a:solidFill>
                  <a:srgbClr val="002060"/>
                </a:solidFill>
              </a:rPr>
              <a:t>នូវ </a:t>
            </a:r>
            <a:r>
              <a:rPr lang="en-US" sz="2100" dirty="0">
                <a:solidFill>
                  <a:srgbClr val="002060"/>
                </a:solidFill>
              </a:rPr>
              <a:t>Method Call</a:t>
            </a:r>
            <a:r>
              <a:rPr lang="en-US" sz="2100" dirty="0" smtClean="0">
                <a:solidFill>
                  <a:srgbClr val="002060"/>
                </a:solidFill>
              </a:rPr>
              <a:t>() </a:t>
            </a:r>
            <a:r>
              <a:rPr lang="km-KH" sz="2100" dirty="0" smtClean="0">
                <a:solidFill>
                  <a:srgbClr val="002060"/>
                </a:solidFill>
              </a:rPr>
              <a:t>។</a:t>
            </a:r>
            <a:endParaRPr lang="en-US" sz="2100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4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accent1"/>
                </a:solidFill>
              </a:rPr>
              <a:t>2.1 W</a:t>
            </a:r>
            <a:r>
              <a:rPr lang="en-US" sz="3200" dirty="0" smtClean="0">
                <a:solidFill>
                  <a:schemeClr val="accent1"/>
                </a:solidFill>
              </a:rPr>
              <a:t>ays </a:t>
            </a:r>
            <a:r>
              <a:rPr lang="en-US" sz="3200" dirty="0">
                <a:solidFill>
                  <a:schemeClr val="accent1"/>
                </a:solidFill>
              </a:rPr>
              <a:t>of implementation thread </a:t>
            </a:r>
            <a:r>
              <a:rPr lang="en-US" sz="3200" dirty="0" smtClean="0">
                <a:solidFill>
                  <a:schemeClr val="accent1"/>
                </a:solidFill>
              </a:rPr>
              <a:t>(Thread)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90600" y="2087880"/>
            <a:ext cx="9814561" cy="3920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 smtClean="0">
                <a:solidFill>
                  <a:srgbClr val="FF0000"/>
                </a:solidFill>
              </a:rPr>
              <a:t>Note:</a:t>
            </a:r>
            <a:endParaRPr lang="en-US" sz="2800" b="1" i="1" dirty="0" smtClean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Thread </a:t>
            </a:r>
            <a:r>
              <a:rPr lang="km-KH" sz="2400" dirty="0"/>
              <a:t>នីមួយៗ មាន </a:t>
            </a:r>
            <a:r>
              <a:rPr lang="en-US" sz="2400" dirty="0"/>
              <a:t>Priority </a:t>
            </a:r>
            <a:r>
              <a:rPr lang="km-KH" sz="2400" dirty="0"/>
              <a:t>ខុសគ្នា ដែលជួយឱ្យ </a:t>
            </a:r>
            <a:r>
              <a:rPr lang="en-US" sz="2400" dirty="0"/>
              <a:t>Operating System </a:t>
            </a:r>
            <a:r>
              <a:rPr lang="km-KH" sz="2400" dirty="0"/>
              <a:t>ធ្វើការកំណត់ថា តើ </a:t>
            </a:r>
            <a:r>
              <a:rPr lang="en-US" sz="2400" dirty="0"/>
              <a:t>Thread </a:t>
            </a:r>
            <a:r>
              <a:rPr lang="km-KH" sz="2400" dirty="0"/>
              <a:t>មួយណាត្រូវដើរមុន។ </a:t>
            </a:r>
            <a:r>
              <a:rPr lang="en-US" sz="2400" dirty="0"/>
              <a:t>Thread </a:t>
            </a:r>
            <a:r>
              <a:rPr lang="km-KH" sz="2400" dirty="0"/>
              <a:t>ដែលមាន </a:t>
            </a:r>
            <a:r>
              <a:rPr lang="en-US" sz="2400" dirty="0"/>
              <a:t>Priority </a:t>
            </a:r>
            <a:r>
              <a:rPr lang="km-KH" sz="2400" dirty="0"/>
              <a:t>ខ្ពស់ត្រូវបានកំណត់ពេលនៃការ </a:t>
            </a:r>
            <a:r>
              <a:rPr lang="en-US" sz="2400" dirty="0"/>
              <a:t>Process </a:t>
            </a:r>
            <a:r>
              <a:rPr lang="km-KH" sz="2400" dirty="0"/>
              <a:t>របស់វា មុន </a:t>
            </a:r>
            <a:r>
              <a:rPr lang="en-US" sz="2400" dirty="0"/>
              <a:t>thread </a:t>
            </a:r>
            <a:r>
              <a:rPr lang="km-KH" sz="2400" dirty="0"/>
              <a:t>ដែលមាន </a:t>
            </a:r>
            <a:r>
              <a:rPr lang="en-US" sz="2400" dirty="0"/>
              <a:t>priority </a:t>
            </a:r>
            <a:r>
              <a:rPr lang="km-KH" sz="2400" dirty="0"/>
              <a:t>ទាប។ ប៉ុន្តែយើងមិនអាចកំនត់ លំដាប់នៃដំណើរការរបស់ </a:t>
            </a:r>
            <a:r>
              <a:rPr lang="en-US" sz="2400" dirty="0"/>
              <a:t>Thread </a:t>
            </a:r>
            <a:r>
              <a:rPr lang="km-KH" sz="2400" dirty="0"/>
              <a:t>មានទេ។ វាអាស្រ័យទៅលើ </a:t>
            </a:r>
            <a:r>
              <a:rPr lang="en-US" sz="2400" dirty="0"/>
              <a:t>Thread </a:t>
            </a:r>
            <a:r>
              <a:rPr lang="en-US" sz="2400" dirty="0" smtClean="0"/>
              <a:t>schedule</a:t>
            </a:r>
            <a:r>
              <a:rPr lang="km-KH" sz="2400" dirty="0" smtClean="0"/>
              <a:t> ។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Thread </a:t>
            </a:r>
            <a:r>
              <a:rPr lang="km-KH" sz="2400" dirty="0"/>
              <a:t>មួយត្រូវបានបញ្ចប់ នៃពេល </a:t>
            </a:r>
            <a:r>
              <a:rPr lang="en-US" sz="2400" dirty="0"/>
              <a:t>method Run() </a:t>
            </a:r>
            <a:r>
              <a:rPr lang="km-KH" sz="2400" dirty="0"/>
              <a:t>ធ្វើការរួចហើយ មិនអាច </a:t>
            </a:r>
            <a:r>
              <a:rPr lang="en-US" sz="2400" dirty="0"/>
              <a:t>Call </a:t>
            </a:r>
            <a:r>
              <a:rPr lang="km-KH" sz="2400" dirty="0"/>
              <a:t>ដើម្បីធ្វើការម្តងទៀតបាន</a:t>
            </a:r>
            <a:r>
              <a:rPr lang="km-KH" sz="2400" dirty="0" smtClean="0"/>
              <a:t>ទេ ។</a:t>
            </a:r>
            <a:endParaRPr lang="km-KH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1487</Words>
  <Application>Microsoft Office PowerPoint</Application>
  <PresentationFormat>Widescreen</PresentationFormat>
  <Paragraphs>284</Paragraphs>
  <Slides>33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Microsoft YaHei UI</vt:lpstr>
      <vt:lpstr>Arial</vt:lpstr>
      <vt:lpstr>DaunPenh</vt:lpstr>
      <vt:lpstr>Khmer OS Battambang</vt:lpstr>
      <vt:lpstr>Khmer OS Muol Light</vt:lpstr>
      <vt:lpstr>Times New Roman</vt:lpstr>
      <vt:lpstr>Wingdings</vt:lpstr>
      <vt:lpstr>TS102922647</vt:lpstr>
      <vt:lpstr>PowerPoint Presentation</vt:lpstr>
      <vt:lpstr>ថ្នាក់ កំពង់សោម</vt:lpstr>
      <vt:lpstr>មាតិការ THREAD </vt:lpstr>
      <vt:lpstr>1.1 Program</vt:lpstr>
      <vt:lpstr>1.2 Process</vt:lpstr>
      <vt:lpstr>1.3 Thread</vt:lpstr>
      <vt:lpstr>1.3 Thread</vt:lpstr>
      <vt:lpstr>2.1 Ways of implementation thread (Thread)</vt:lpstr>
      <vt:lpstr>2.1 Ways of implementation thread (Thread)</vt:lpstr>
      <vt:lpstr>2.1 Ways of implementation thread (Thread)</vt:lpstr>
      <vt:lpstr>2.1 Ways of implementation thread (Thread)</vt:lpstr>
      <vt:lpstr>2.2 Ways of implementation thread (Runnable)</vt:lpstr>
      <vt:lpstr>2.2 Ways of implementation thread (Runnable)</vt:lpstr>
      <vt:lpstr>2.2 Ways of implementation thread (Runnable)</vt:lpstr>
      <vt:lpstr>2.2 Ways of implementation thread (Runnable)</vt:lpstr>
      <vt:lpstr>3.1 Sleep</vt:lpstr>
      <vt:lpstr>3.1 Sleep</vt:lpstr>
      <vt:lpstr>3.1 Sleep</vt:lpstr>
      <vt:lpstr>3.2 Join</vt:lpstr>
      <vt:lpstr>3.2 Join</vt:lpstr>
      <vt:lpstr>3.2 Join</vt:lpstr>
      <vt:lpstr>3.3 Wait</vt:lpstr>
      <vt:lpstr>3.3 Wait</vt:lpstr>
      <vt:lpstr>3.3 Wait</vt:lpstr>
      <vt:lpstr>3.4 Notify</vt:lpstr>
      <vt:lpstr>3.4 Notify</vt:lpstr>
      <vt:lpstr>3.4 Notify</vt:lpstr>
      <vt:lpstr>4.1 Synchronize </vt:lpstr>
      <vt:lpstr>4.1 Synchronize </vt:lpstr>
      <vt:lpstr>4.1 Synchronize Sample</vt:lpstr>
      <vt:lpstr>4.1 Synchronize Sample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2016-05-10T03:16:50Z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