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541" r:id="rId3"/>
    <p:sldId id="542" r:id="rId4"/>
    <p:sldId id="557" r:id="rId5"/>
    <p:sldId id="558" r:id="rId6"/>
    <p:sldId id="559" r:id="rId7"/>
    <p:sldId id="556" r:id="rId8"/>
    <p:sldId id="552" r:id="rId9"/>
    <p:sldId id="554" r:id="rId10"/>
    <p:sldId id="553" r:id="rId11"/>
    <p:sldId id="555" r:id="rId12"/>
    <p:sldId id="560" r:id="rId13"/>
    <p:sldId id="561" r:id="rId14"/>
    <p:sldId id="562" r:id="rId15"/>
    <p:sldId id="563" r:id="rId16"/>
    <p:sldId id="564" r:id="rId17"/>
    <p:sldId id="565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439" r:id="rId31"/>
    <p:sldId id="544" r:id="rId32"/>
    <p:sldId id="55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7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3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1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10-May-16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10-May-16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10-May-16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sync.html" TargetMode="External"/><Relationship Id="rId2" Type="http://schemas.openxmlformats.org/officeDocument/2006/relationships/hyperlink" Target="http://www.tutorialspoint.com/java/java_multithreading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racle.com/javase/tutorial/essential/concurrency/procthread.html" TargetMode="External"/><Relationship Id="rId4" Type="http://schemas.openxmlformats.org/officeDocument/2006/relationships/hyperlink" Target="http://www.tutorialspoint.com/java/java_thread_synchronization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59897"/>
            <a:ext cx="11020927" cy="49345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						Result:						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3" y="1960261"/>
            <a:ext cx="4443279" cy="4159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72" y="1960259"/>
            <a:ext cx="4083662" cy="4159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334" y="2667639"/>
            <a:ext cx="2324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Join()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allows one thread to wait for the completion of another. </a:t>
            </a:r>
          </a:p>
          <a:p>
            <a:pPr marL="800100" lvl="1" indent="-342900"/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lvl="2"/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long </a:t>
            </a:r>
            <a:r>
              <a:rPr lang="en-US" sz="2400" b="1" dirty="0" err="1">
                <a:solidFill>
                  <a:schemeClr val="accent4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millis</a:t>
            </a:r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length of time to sleep in milliseconds. </a:t>
            </a: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099" y="3203265"/>
            <a:ext cx="5427026" cy="3465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9370"/>
          <a:stretch/>
        </p:blipFill>
        <p:spPr>
          <a:xfrm>
            <a:off x="9165611" y="3339743"/>
            <a:ext cx="1984610" cy="21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298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 </a:t>
            </a:r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98" y="1425946"/>
            <a:ext cx="1071632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Sleep()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sleep() method causes the </a:t>
            </a:r>
            <a:r>
              <a:rPr lang="en-GB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currently executing thread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to sleep for X milliseconds. The thread does not lose ownership of any monitors.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long </a:t>
            </a:r>
            <a:r>
              <a:rPr lang="en-US" sz="2000" b="1" dirty="0" err="1">
                <a:solidFill>
                  <a:schemeClr val="accent4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millis</a:t>
            </a:r>
            <a:r>
              <a:rPr lang="en-US" sz="2000" b="1" dirty="0">
                <a:solidFill>
                  <a:schemeClr val="accent4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 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: 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length of time to sleep in </a:t>
            </a:r>
            <a:r>
              <a:rPr lang="en-GB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miliseconds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4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nanos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 : 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0-999999 additional nanoseconds to sleep</a:t>
            </a:r>
            <a:endParaRPr lang="en-US" sz="2000" dirty="0">
              <a:latin typeface="Khmer OS Battambang" panose="02000500000000020004" pitchFamily="2" charset="0"/>
              <a:ea typeface="Khmer OS Battambang" charset="0"/>
              <a:cs typeface="Khmer OS Battambang" panose="02000500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80" y="3915662"/>
            <a:ext cx="4890279" cy="24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280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 </a:t>
            </a:r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98" y="1407460"/>
            <a:ext cx="10716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Wait() 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cause the current thread to wait until either another thread invokes the notify() method or the </a:t>
            </a:r>
            <a:r>
              <a:rPr lang="en-GB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notifyAll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method for this object, or a specified amount of times has elapsed.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the current thread must own this object monitor.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long timeout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maximum time to wait in </a:t>
            </a:r>
            <a:r>
              <a:rPr lang="en-GB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miliseconds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80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26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 </a:t>
            </a:r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24549" y="2408662"/>
          <a:ext cx="9776577" cy="39857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7100">
                  <a:extLst>
                    <a:ext uri="{9D8B030D-6E8A-4147-A177-3AD203B41FA5}">
                      <a16:colId xmlns:a16="http://schemas.microsoft.com/office/drawing/2014/main" xmlns="" val="1511197978"/>
                    </a:ext>
                  </a:extLst>
                </a:gridCol>
                <a:gridCol w="3626700">
                  <a:extLst>
                    <a:ext uri="{9D8B030D-6E8A-4147-A177-3AD203B41FA5}">
                      <a16:colId xmlns:a16="http://schemas.microsoft.com/office/drawing/2014/main" xmlns="" val="3638938129"/>
                    </a:ext>
                  </a:extLst>
                </a:gridCol>
                <a:gridCol w="3662777">
                  <a:extLst>
                    <a:ext uri="{9D8B030D-6E8A-4147-A177-3AD203B41FA5}">
                      <a16:colId xmlns:a16="http://schemas.microsoft.com/office/drawing/2014/main" xmlns="" val="1292895940"/>
                    </a:ext>
                  </a:extLst>
                </a:gridCol>
              </a:tblGrid>
              <a:tr h="6642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Sleep()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07245737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dirty="0"/>
                        <a:t>Call 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sleep(): Call on a Thread; always currently executing thread.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Call on an object; current thread must synchronize on the lock object.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8672214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sleep(): when synchronized multiple threads wait for sleep over of sleeping thread.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when synchronized multiple threads access same Object one by one.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34464541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lock: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sleep(): keep lock for at least t times if timeout specified or somebody interrupt.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release the lock for other objects to have chance to execute.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2897322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Wake-up condition: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sleep(): until at least time expire or call interrupt().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until call notify(), </a:t>
                      </a:r>
                      <a:r>
                        <a:rPr lang="en-GB" sz="13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from object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2140043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Usage: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sleep(): for time-synchronization and;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for multi-thread-synchronization.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429111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5590" y="1661532"/>
            <a:ext cx="91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Sleep() vs Wait() :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280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 </a:t>
            </a:r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98" y="1407460"/>
            <a:ext cx="10716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Notify()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wakes up a single thread that’s waiting in this object’s monitor. If any thread are waiting on this object, one of them is chosen to be awakened. A thread waits on an object’s </a:t>
            </a:r>
            <a:r>
              <a:rPr lang="en-GB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minotr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 calling on of the wait method.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solidFill>
                  <a:schemeClr val="accent4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long timeout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maximum time to wait in </a:t>
            </a:r>
            <a:r>
              <a:rPr lang="en-GB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miliseconds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54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 </a:t>
            </a:r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78610"/>
            <a:ext cx="7067550" cy="495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5930" y="2211153"/>
            <a:ext cx="39327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Notify() &amp; Wait() Example :</a:t>
            </a:r>
          </a:p>
          <a:p>
            <a:endParaRPr lang="en-US" sz="2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 the example above, an object, b is synchronized b completes the calculation before Main thread outputs its total value.</a:t>
            </a:r>
            <a:endParaRPr lang="en-US" sz="2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38" y="5159669"/>
            <a:ext cx="5424712" cy="12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​មានសម្ថភាពសំរាប់គ្រប់គ្រងទៅលើការ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Multiple 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វាត្រូវបានប្រើដើម្បីឲ្យ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ដំណើរការម្ដងមួយៗ។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ត្រូវបានប្រើដើម្បី៖</a:t>
            </a:r>
          </a:p>
          <a:p>
            <a:pPr marL="90297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To prevent thread interference.</a:t>
            </a:r>
          </a:p>
          <a:p>
            <a:pPr marL="90297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To prevent consistency problem.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មានពីរប្រភេទគឺ៖</a:t>
            </a:r>
          </a:p>
          <a:p>
            <a:pPr marL="788670" lvl="2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Synchronization</a:t>
            </a:r>
          </a:p>
          <a:p>
            <a:pPr marL="788670" lvl="2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Synchronization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252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Synchronization: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មានពីរប្រភេទគឺ៖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1. Mutual Exclusive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ជួយការពារ​​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ពីការជ្រៀតចូលកំឡុងពេល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Sharing Data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គេអាចប្រើវាតាមរយៈ មធ្យោបាយ ៣ គឺ</a:t>
            </a:r>
          </a:p>
          <a:p>
            <a:pPr marL="106299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method.</a:t>
            </a:r>
          </a:p>
          <a:p>
            <a:pPr marL="106299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block.</a:t>
            </a:r>
          </a:p>
          <a:p>
            <a:pPr marL="106299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synchronization.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Cooperation (Inter-thread communication in java)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វាអនុញ្ញាតឲ្យ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អាចធ្វើការទំនាក់ទំនងគ្នាបាន។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17500" y="1909460"/>
            <a:ext cx="97243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Thread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1542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714395"/>
            <a:ext cx="3163505" cy="194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00" dirty="0"/>
              <a:t>ជឿង ស្រីអូន</a:t>
            </a:r>
            <a:endParaRPr lang="en-US" sz="1600" dirty="0"/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ប៉ែន​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លីម៉ែង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ជា​​​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បូណា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គា​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ម៉េងស្រ៊ា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00" dirty="0"/>
              <a:t>ពេក រតនៈ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25286"/>
          </a:xfrm>
        </p:spPr>
        <p:txBody>
          <a:bodyPr>
            <a:noAutofit/>
          </a:bodyPr>
          <a:lstStyle/>
          <a:p>
            <a:pPr marL="342900" lvl="2" indent="-34290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</a:t>
            </a:r>
            <a:endParaRPr lang="km-KH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54380" lvl="4" indent="-342900">
              <a:spcBef>
                <a:spcPts val="165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resource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54380" lvl="4" indent="-342900">
              <a:spcBef>
                <a:spcPts val="165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ទាំងឡាយណាដែលយើងចង់ឲ្យវា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2" indent="-34290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block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17220" lvl="4" indent="-205740">
              <a:spcBef>
                <a:spcPts val="1650"/>
              </a:spcBef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វាត្រូវបានប្រើដើម្បី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resource.</a:t>
            </a:r>
          </a:p>
          <a:p>
            <a:pPr marL="617220" lvl="4" indent="-205740">
              <a:spcBef>
                <a:spcPts val="1650"/>
              </a:spcBef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block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តូចជាង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</a:t>
            </a: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to use synchronized block</a:t>
            </a:r>
            <a:endParaRPr lang="km-KH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(object reference expression) {   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//code block   }  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11480" lvl="4" indent="0">
              <a:spcBef>
                <a:spcPts val="1650"/>
              </a:spcBef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5740" lvl="2" indent="-205740">
              <a:spcBef>
                <a:spcPts val="1650"/>
              </a:spcBef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67963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5650716" cy="424731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class</a:t>
            </a:r>
            <a:r>
              <a:rPr lang="en-US" sz="6400" dirty="0"/>
              <a:t> Table{  </a:t>
            </a:r>
            <a:endParaRPr lang="km-KH" sz="6400" dirty="0"/>
          </a:p>
          <a:p>
            <a:pPr marL="0" indent="0">
              <a:buNone/>
            </a:pPr>
            <a:r>
              <a:rPr lang="km-KH" sz="6400" b="1" dirty="0"/>
              <a:t>	</a:t>
            </a:r>
            <a:r>
              <a:rPr lang="en-US" sz="6400" b="1" dirty="0"/>
              <a:t>void</a:t>
            </a:r>
            <a:r>
              <a:rPr lang="en-US" sz="6400" dirty="0"/>
              <a:t> </a:t>
            </a:r>
            <a:r>
              <a:rPr lang="en-US" sz="6400" dirty="0" err="1"/>
              <a:t>printTable</a:t>
            </a:r>
            <a:r>
              <a:rPr lang="en-US" sz="6400" dirty="0"/>
              <a:t>(</a:t>
            </a:r>
            <a:r>
              <a:rPr lang="en-US" sz="6400" b="1" dirty="0" err="1"/>
              <a:t>int</a:t>
            </a:r>
            <a:r>
              <a:rPr lang="en-US" sz="6400" dirty="0"/>
              <a:t> n){  </a:t>
            </a:r>
          </a:p>
          <a:p>
            <a:pPr marL="0" indent="0">
              <a:buNone/>
            </a:pPr>
            <a:r>
              <a:rPr lang="en-US" sz="6400" dirty="0"/>
              <a:t>   </a:t>
            </a:r>
            <a:r>
              <a:rPr lang="km-KH" sz="6400" dirty="0"/>
              <a:t>	</a:t>
            </a:r>
            <a:r>
              <a:rPr lang="en-US" sz="6400" b="1" dirty="0"/>
              <a:t>synchronized</a:t>
            </a:r>
            <a:r>
              <a:rPr lang="en-US" sz="6400" dirty="0"/>
              <a:t>(</a:t>
            </a:r>
            <a:r>
              <a:rPr lang="en-US" sz="6400" b="1" dirty="0"/>
              <a:t>this</a:t>
            </a:r>
            <a:r>
              <a:rPr lang="en-US" sz="6400" dirty="0"/>
              <a:t>){//synchronized block  </a:t>
            </a:r>
          </a:p>
          <a:p>
            <a:pPr marL="0" indent="0">
              <a:buNone/>
            </a:pPr>
            <a:r>
              <a:rPr lang="en-US" sz="6400" dirty="0"/>
              <a:t>     </a:t>
            </a:r>
            <a:r>
              <a:rPr lang="km-KH" sz="6400" dirty="0"/>
              <a:t>	</a:t>
            </a:r>
            <a:r>
              <a:rPr lang="en-US" sz="6400" b="1" dirty="0"/>
              <a:t>for</a:t>
            </a:r>
            <a:r>
              <a:rPr lang="en-US" sz="6400" dirty="0"/>
              <a:t>(</a:t>
            </a:r>
            <a:r>
              <a:rPr lang="en-US" sz="6400" b="1" dirty="0" err="1"/>
              <a:t>int</a:t>
            </a:r>
            <a:r>
              <a:rPr lang="en-US" sz="6400" dirty="0"/>
              <a:t> </a:t>
            </a:r>
            <a:r>
              <a:rPr lang="en-US" sz="6400" dirty="0" err="1"/>
              <a:t>i</a:t>
            </a:r>
            <a:r>
              <a:rPr lang="en-US" sz="6400" dirty="0"/>
              <a:t>=1;i&lt;=5;i++){  </a:t>
            </a:r>
          </a:p>
          <a:p>
            <a:pPr marL="0" indent="0">
              <a:buNone/>
            </a:pPr>
            <a:r>
              <a:rPr lang="en-US" sz="6400" dirty="0"/>
              <a:t>      </a:t>
            </a:r>
            <a:r>
              <a:rPr lang="km-KH" sz="6400" dirty="0"/>
              <a:t>	</a:t>
            </a:r>
            <a:r>
              <a:rPr lang="en-US" sz="6400" dirty="0" err="1"/>
              <a:t>System.out.println</a:t>
            </a:r>
            <a:r>
              <a:rPr lang="en-US" sz="6400" dirty="0"/>
              <a:t>(n*</a:t>
            </a:r>
            <a:r>
              <a:rPr lang="en-US" sz="6400" dirty="0" err="1"/>
              <a:t>i</a:t>
            </a:r>
            <a:r>
              <a:rPr lang="en-US" sz="6400" dirty="0"/>
              <a:t>);  </a:t>
            </a:r>
          </a:p>
          <a:p>
            <a:pPr marL="0" indent="0">
              <a:buNone/>
            </a:pPr>
            <a:r>
              <a:rPr lang="en-US" sz="6400" dirty="0"/>
              <a:t>      </a:t>
            </a:r>
            <a:r>
              <a:rPr lang="km-KH" sz="6400" dirty="0"/>
              <a:t>	</a:t>
            </a:r>
            <a:r>
              <a:rPr lang="en-US" sz="6400" b="1" dirty="0"/>
              <a:t>try</a:t>
            </a:r>
            <a:r>
              <a:rPr lang="en-US" sz="6400" dirty="0"/>
              <a:t>{  </a:t>
            </a:r>
            <a:r>
              <a:rPr lang="en-US" sz="6400" dirty="0" err="1"/>
              <a:t>Thread.sleep</a:t>
            </a:r>
            <a:r>
              <a:rPr lang="en-US" sz="6400" dirty="0"/>
              <a:t>(400);  </a:t>
            </a:r>
          </a:p>
          <a:p>
            <a:pPr marL="0" indent="0">
              <a:buNone/>
            </a:pPr>
            <a:r>
              <a:rPr lang="en-US" sz="6400" dirty="0"/>
              <a:t>      </a:t>
            </a:r>
            <a:r>
              <a:rPr lang="km-KH" sz="6400" dirty="0"/>
              <a:t>	</a:t>
            </a:r>
            <a:r>
              <a:rPr lang="en-US" sz="6400" dirty="0"/>
              <a:t>}</a:t>
            </a:r>
            <a:r>
              <a:rPr lang="en-US" sz="6400" b="1" dirty="0"/>
              <a:t>catch</a:t>
            </a:r>
            <a:r>
              <a:rPr lang="en-US" sz="6400" dirty="0"/>
              <a:t>(Exception e){</a:t>
            </a:r>
            <a:r>
              <a:rPr lang="en-US" sz="6400" dirty="0" err="1"/>
              <a:t>System.out.println</a:t>
            </a:r>
            <a:r>
              <a:rPr lang="en-US" sz="6400" dirty="0"/>
              <a:t>(e);}  </a:t>
            </a:r>
          </a:p>
          <a:p>
            <a:pPr marL="0" indent="0">
              <a:buNone/>
            </a:pPr>
            <a:r>
              <a:rPr lang="en-US" sz="6400" dirty="0"/>
              <a:t>     }</a:t>
            </a:r>
            <a:endParaRPr lang="km-KH" sz="6400" dirty="0"/>
          </a:p>
          <a:p>
            <a:pPr marL="0" indent="0">
              <a:buNone/>
            </a:pPr>
            <a:r>
              <a:rPr lang="km-KH" sz="6400" dirty="0"/>
              <a:t>​​​​</a:t>
            </a:r>
            <a:r>
              <a:rPr lang="en-US" sz="6400" dirty="0"/>
              <a:t> }</a:t>
            </a:r>
            <a:endParaRPr lang="km-KH" sz="6400" dirty="0"/>
          </a:p>
          <a:p>
            <a:pPr marL="0" indent="0">
              <a:buNone/>
            </a:pPr>
            <a:r>
              <a:rPr lang="en-US" sz="6400" dirty="0"/>
              <a:t> }//end of the method  </a:t>
            </a:r>
          </a:p>
          <a:p>
            <a:r>
              <a:rPr lang="en-US" dirty="0"/>
              <a:t>}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71592" y="1771048"/>
            <a:ext cx="5199797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MyThread1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dirty="0"/>
              <a:t>	</a:t>
            </a:r>
            <a:r>
              <a:rPr lang="en-US" dirty="0"/>
              <a:t>Table t;  </a:t>
            </a:r>
          </a:p>
          <a:p>
            <a:r>
              <a:rPr lang="km-KH" dirty="0"/>
              <a:t>	</a:t>
            </a:r>
            <a:r>
              <a:rPr lang="en-US" dirty="0"/>
              <a:t>MyThread1(Table t){  </a:t>
            </a:r>
          </a:p>
          <a:p>
            <a:r>
              <a:rPr lang="km-KH" b="1" dirty="0"/>
              <a:t>	</a:t>
            </a:r>
            <a:r>
              <a:rPr lang="en-US" b="1" dirty="0"/>
              <a:t>this</a:t>
            </a:r>
            <a:r>
              <a:rPr lang="en-US" dirty="0"/>
              <a:t>.t=t;  }  </a:t>
            </a:r>
          </a:p>
          <a:p>
            <a:r>
              <a:rPr lang="km-KH" b="1" dirty="0"/>
              <a:t>	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/>
              <a:t>	</a:t>
            </a:r>
            <a:r>
              <a:rPr lang="en-US" dirty="0" err="1"/>
              <a:t>t.printTable</a:t>
            </a:r>
            <a:r>
              <a:rPr lang="en-US" dirty="0"/>
              <a:t>(5); } </a:t>
            </a:r>
            <a:endParaRPr lang="km-KH" dirty="0"/>
          </a:p>
          <a:p>
            <a:r>
              <a:rPr lang="en-US" dirty="0"/>
              <a:t>}</a:t>
            </a:r>
            <a:endParaRPr lang="km-KH" dirty="0"/>
          </a:p>
          <a:p>
            <a:r>
              <a:rPr lang="en-US" b="1" dirty="0"/>
              <a:t>class</a:t>
            </a:r>
            <a:r>
              <a:rPr lang="en-US" dirty="0"/>
              <a:t> MyThread2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dirty="0"/>
              <a:t>	</a:t>
            </a:r>
            <a:r>
              <a:rPr lang="en-US" dirty="0"/>
              <a:t>Table t;  </a:t>
            </a:r>
          </a:p>
          <a:p>
            <a:r>
              <a:rPr lang="km-KH" dirty="0"/>
              <a:t>	</a:t>
            </a:r>
            <a:r>
              <a:rPr lang="en-US" dirty="0"/>
              <a:t>MyThread2(Table t){  </a:t>
            </a:r>
          </a:p>
          <a:p>
            <a:r>
              <a:rPr lang="km-KH" b="1" dirty="0"/>
              <a:t>	</a:t>
            </a:r>
            <a:r>
              <a:rPr lang="en-US" b="1" dirty="0"/>
              <a:t>this</a:t>
            </a:r>
            <a:r>
              <a:rPr lang="en-US" dirty="0"/>
              <a:t>.t=t; }  </a:t>
            </a:r>
          </a:p>
          <a:p>
            <a:r>
              <a:rPr lang="km-KH" b="1" dirty="0"/>
              <a:t>	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/>
              <a:t>	</a:t>
            </a:r>
            <a:r>
              <a:rPr lang="en-US" dirty="0" err="1"/>
              <a:t>t.printTable</a:t>
            </a:r>
            <a:r>
              <a:rPr lang="en-US" dirty="0"/>
              <a:t>(100);  } </a:t>
            </a:r>
            <a:endParaRPr lang="km-KH" dirty="0"/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9236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117581" y="1771049"/>
            <a:ext cx="6545034" cy="48977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TestSynchronizedBlock1{  </a:t>
            </a:r>
          </a:p>
          <a:p>
            <a:pPr marL="0" indent="0"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Table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=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Table();//only one object  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MyThread1 t1=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MyThread1(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MyThread2 t2=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MyThread2(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t1.start();  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t2.start();  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6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787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1480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 static Synchronization</a:t>
            </a:r>
            <a:r>
              <a:rPr lang="en-US" dirty="0"/>
              <a:t> :</a:t>
            </a:r>
          </a:p>
          <a:p>
            <a:pPr lvl="2"/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វាត្រូវបានប្រើដើម្បី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មួយសំរាប់ការ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resource.</a:t>
            </a:r>
            <a:endParaRPr lang="km-KH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Object 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5975" y="3251200"/>
            <a:ext cx="7647692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Example: </a:t>
            </a:r>
          </a:p>
          <a:p>
            <a:pPr lvl="1"/>
            <a:r>
              <a:rPr lang="en-US" dirty="0"/>
              <a:t>class Table{  </a:t>
            </a:r>
          </a:p>
          <a:p>
            <a:pPr lvl="1"/>
            <a:r>
              <a:rPr lang="en-US" dirty="0"/>
              <a:t>     void </a:t>
            </a:r>
            <a:r>
              <a:rPr lang="en-US" dirty="0" err="1"/>
              <a:t>printTable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n){  </a:t>
            </a:r>
          </a:p>
          <a:p>
            <a:pPr lvl="1"/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 synchronized(this){</a:t>
            </a:r>
          </a:p>
          <a:p>
            <a:pPr lvl="1"/>
            <a:r>
              <a:rPr lang="fr-FR" dirty="0"/>
              <a:t>         for(</a:t>
            </a:r>
            <a:r>
              <a:rPr lang="fr-FR" dirty="0" err="1"/>
              <a:t>int</a:t>
            </a:r>
            <a:r>
              <a:rPr lang="fr-FR" dirty="0"/>
              <a:t> i=1;i&lt;=10;i++){  </a:t>
            </a:r>
          </a:p>
          <a:p>
            <a:pPr lvl="1"/>
            <a:r>
              <a:rPr lang="fr-FR" dirty="0"/>
              <a:t>               </a:t>
            </a:r>
            <a:r>
              <a:rPr lang="fr-FR" dirty="0" err="1"/>
              <a:t>System.</a:t>
            </a:r>
            <a:r>
              <a:rPr lang="fr-FR" i="1" dirty="0" err="1"/>
              <a:t>out.println</a:t>
            </a:r>
            <a:r>
              <a:rPr lang="fr-FR" i="1" dirty="0"/>
              <a:t>(n*i);  </a:t>
            </a:r>
          </a:p>
          <a:p>
            <a:pPr lvl="1"/>
            <a:r>
              <a:rPr lang="fr-FR" dirty="0"/>
              <a:t>        </a:t>
            </a:r>
            <a:r>
              <a:rPr lang="fr-FR" dirty="0" err="1"/>
              <a:t>try</a:t>
            </a:r>
            <a:r>
              <a:rPr lang="fr-FR" dirty="0"/>
              <a:t>{  </a:t>
            </a:r>
          </a:p>
          <a:p>
            <a:pPr lvl="1"/>
            <a:r>
              <a:rPr lang="en-US" dirty="0"/>
              <a:t>               </a:t>
            </a: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(400);  </a:t>
            </a:r>
          </a:p>
          <a:p>
            <a:pPr lvl="1"/>
            <a:r>
              <a:rPr lang="fr-FR" dirty="0"/>
              <a:t>        }catch(Exception e){} </a:t>
            </a:r>
          </a:p>
          <a:p>
            <a:pPr lvl="1"/>
            <a:r>
              <a:rPr lang="fr-FR" dirty="0"/>
              <a:t>	}</a:t>
            </a:r>
          </a:p>
          <a:p>
            <a:pPr lvl="1"/>
            <a:r>
              <a:rPr lang="fr-FR" dirty="0">
                <a:solidFill>
                  <a:srgbClr val="0000FF"/>
                </a:solidFill>
              </a:rPr>
              <a:t>}</a:t>
            </a:r>
            <a:r>
              <a:rPr lang="fr-FR" dirty="0"/>
              <a:t>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5262144" cy="43122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class MyThread1 extends Thread{  </a:t>
            </a:r>
          </a:p>
          <a:p>
            <a:pPr marL="0" indent="0">
              <a:buNone/>
            </a:pPr>
            <a:r>
              <a:rPr lang="en-US" sz="1900" dirty="0"/>
              <a:t>      Table t;</a:t>
            </a:r>
          </a:p>
          <a:p>
            <a:pPr marL="0" indent="0">
              <a:buNone/>
            </a:pPr>
            <a:r>
              <a:rPr lang="en-US" sz="1900" dirty="0"/>
              <a:t>      MyThread5(Table t){this.t=t;}</a:t>
            </a:r>
          </a:p>
          <a:p>
            <a:pPr marL="0" indent="0">
              <a:buNone/>
            </a:pPr>
            <a:r>
              <a:rPr lang="en-US" sz="1900" dirty="0"/>
              <a:t>public void run(){  </a:t>
            </a:r>
          </a:p>
          <a:p>
            <a:pPr marL="0" indent="0">
              <a:buNone/>
            </a:pPr>
            <a:r>
              <a:rPr lang="en-US" sz="1900" dirty="0" err="1"/>
              <a:t>t.</a:t>
            </a:r>
            <a:r>
              <a:rPr lang="en-US" sz="1900" i="1" dirty="0" err="1"/>
              <a:t>printTable</a:t>
            </a:r>
            <a:r>
              <a:rPr lang="en-US" sz="1900" i="1" dirty="0"/>
              <a:t>(1);</a:t>
            </a:r>
          </a:p>
          <a:p>
            <a:pPr marL="0" indent="0">
              <a:buNone/>
            </a:pPr>
            <a:r>
              <a:rPr lang="en-US" sz="1900" dirty="0"/>
              <a:t>}  </a:t>
            </a:r>
          </a:p>
          <a:p>
            <a:pPr marL="0" indent="0">
              <a:buNone/>
            </a:pPr>
            <a:r>
              <a:rPr lang="en-US" sz="1900" dirty="0"/>
              <a:t>}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2838" y="1771048"/>
            <a:ext cx="5841241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MyThread1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b="1" dirty="0"/>
              <a:t>	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/>
              <a:t>		</a:t>
            </a:r>
            <a:r>
              <a:rPr lang="en-US" dirty="0" err="1"/>
              <a:t>Table.printTable</a:t>
            </a:r>
            <a:r>
              <a:rPr lang="en-US" dirty="0"/>
              <a:t>(1);  </a:t>
            </a:r>
          </a:p>
          <a:p>
            <a:r>
              <a:rPr lang="km-KH" dirty="0"/>
              <a:t>	</a:t>
            </a:r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class</a:t>
            </a:r>
            <a:r>
              <a:rPr lang="en-US" dirty="0"/>
              <a:t> MyThread2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b="1" dirty="0"/>
              <a:t>	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/>
              <a:t>	</a:t>
            </a:r>
            <a:r>
              <a:rPr lang="en-US" dirty="0" err="1"/>
              <a:t>Table.printTable</a:t>
            </a:r>
            <a:r>
              <a:rPr lang="en-US" dirty="0"/>
              <a:t>(10);  </a:t>
            </a:r>
          </a:p>
          <a:p>
            <a:r>
              <a:rPr lang="km-KH" dirty="0"/>
              <a:t>	</a:t>
            </a:r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class</a:t>
            </a:r>
            <a:r>
              <a:rPr lang="en-US" dirty="0"/>
              <a:t> MyThread3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b="1" dirty="0"/>
              <a:t>	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/>
              <a:t>	</a:t>
            </a:r>
            <a:r>
              <a:rPr lang="en-US" dirty="0" err="1"/>
              <a:t>Table.printTable</a:t>
            </a:r>
            <a:r>
              <a:rPr lang="en-US" dirty="0"/>
              <a:t>(100);  </a:t>
            </a:r>
          </a:p>
          <a:p>
            <a:r>
              <a:rPr lang="km-KH" dirty="0"/>
              <a:t>	</a:t>
            </a:r>
            <a:r>
              <a:rPr lang="en-US" dirty="0"/>
              <a:t>}  </a:t>
            </a:r>
          </a:p>
          <a:p>
            <a:r>
              <a:rPr lang="en-US" dirty="0"/>
              <a:t>}  </a:t>
            </a:r>
            <a:endParaRPr lang="km-K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771048"/>
            <a:ext cx="5466862" cy="23505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class</a:t>
            </a:r>
            <a:r>
              <a:rPr lang="en-US" sz="1800" dirty="0"/>
              <a:t> MyThread4 </a:t>
            </a:r>
            <a:r>
              <a:rPr lang="en-US" sz="1800" b="1" dirty="0"/>
              <a:t>extends</a:t>
            </a:r>
            <a:r>
              <a:rPr lang="en-US" sz="1800" dirty="0"/>
              <a:t> Thread{  </a:t>
            </a:r>
          </a:p>
          <a:p>
            <a:pPr marL="0" indent="0">
              <a:buNone/>
            </a:pPr>
            <a:r>
              <a:rPr lang="km-KH" sz="1800" b="1" dirty="0"/>
              <a:t>	</a:t>
            </a: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run(){  </a:t>
            </a:r>
          </a:p>
          <a:p>
            <a:pPr marL="0" indent="0">
              <a:buNone/>
            </a:pPr>
            <a:r>
              <a:rPr lang="km-KH" sz="1800" dirty="0"/>
              <a:t>	</a:t>
            </a:r>
            <a:r>
              <a:rPr lang="en-US" sz="1800" dirty="0" err="1"/>
              <a:t>Table.printTable</a:t>
            </a:r>
            <a:r>
              <a:rPr lang="en-US" sz="1800" dirty="0"/>
              <a:t>(1000);</a:t>
            </a:r>
          </a:p>
          <a:p>
            <a:pPr marL="0" indent="0">
              <a:buNone/>
            </a:pPr>
            <a:r>
              <a:rPr lang="en-US" sz="1800" dirty="0"/>
              <a:t>	}  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4322" y="1771048"/>
            <a:ext cx="559558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TestSynchronization4{  </a:t>
            </a:r>
          </a:p>
          <a:p>
            <a:r>
              <a:rPr lang="km-KH" b="1" dirty="0"/>
              <a:t>	</a:t>
            </a:r>
            <a:endParaRPr lang="en-US" b="1" dirty="0"/>
          </a:p>
          <a:p>
            <a:r>
              <a:rPr lang="en-US" b="1" dirty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t[]){  </a:t>
            </a:r>
          </a:p>
          <a:p>
            <a:r>
              <a:rPr lang="km-KH" dirty="0"/>
              <a:t>		</a:t>
            </a:r>
            <a:r>
              <a:rPr lang="en-US" dirty="0"/>
              <a:t>MyThread1 t1=</a:t>
            </a:r>
            <a:r>
              <a:rPr lang="en-US" b="1" dirty="0"/>
              <a:t>new</a:t>
            </a:r>
            <a:r>
              <a:rPr lang="en-US" dirty="0"/>
              <a:t> MyThread1();  </a:t>
            </a:r>
          </a:p>
          <a:p>
            <a:r>
              <a:rPr lang="km-KH" dirty="0"/>
              <a:t>		</a:t>
            </a:r>
            <a:r>
              <a:rPr lang="en-US" dirty="0"/>
              <a:t>MyThread2 t2=</a:t>
            </a:r>
            <a:r>
              <a:rPr lang="en-US" b="1" dirty="0"/>
              <a:t>new</a:t>
            </a:r>
            <a:r>
              <a:rPr lang="en-US" dirty="0"/>
              <a:t> MyThread2();  </a:t>
            </a:r>
          </a:p>
          <a:p>
            <a:r>
              <a:rPr lang="km-KH" dirty="0"/>
              <a:t>		</a:t>
            </a:r>
            <a:r>
              <a:rPr lang="en-US" dirty="0"/>
              <a:t>MyThread3 t3=</a:t>
            </a:r>
            <a:r>
              <a:rPr lang="en-US" b="1" dirty="0"/>
              <a:t>new</a:t>
            </a:r>
            <a:r>
              <a:rPr lang="en-US" dirty="0"/>
              <a:t> MyThread3();  </a:t>
            </a:r>
          </a:p>
          <a:p>
            <a:r>
              <a:rPr lang="km-KH" dirty="0"/>
              <a:t>		</a:t>
            </a:r>
            <a:r>
              <a:rPr lang="en-US" dirty="0"/>
              <a:t>MyThread4 t4=</a:t>
            </a:r>
            <a:r>
              <a:rPr lang="en-US" b="1" dirty="0"/>
              <a:t>new</a:t>
            </a:r>
            <a:r>
              <a:rPr lang="en-US" dirty="0"/>
              <a:t> MyThread4();  </a:t>
            </a:r>
          </a:p>
          <a:p>
            <a:r>
              <a:rPr lang="km-KH" dirty="0"/>
              <a:t>		</a:t>
            </a:r>
            <a:r>
              <a:rPr lang="en-US" dirty="0"/>
              <a:t>t1.start();  </a:t>
            </a:r>
          </a:p>
          <a:p>
            <a:r>
              <a:rPr lang="km-KH" dirty="0"/>
              <a:t>		</a:t>
            </a:r>
            <a:r>
              <a:rPr lang="en-US" dirty="0"/>
              <a:t>t2.start();  </a:t>
            </a:r>
          </a:p>
          <a:p>
            <a:r>
              <a:rPr lang="km-KH" dirty="0"/>
              <a:t>		</a:t>
            </a:r>
            <a:r>
              <a:rPr lang="en-US" dirty="0"/>
              <a:t>t3.start();  </a:t>
            </a:r>
          </a:p>
          <a:p>
            <a:r>
              <a:rPr lang="km-KH" dirty="0"/>
              <a:t>		</a:t>
            </a:r>
            <a:r>
              <a:rPr lang="en-US" dirty="0"/>
              <a:t>t4.start();</a:t>
            </a:r>
            <a:endParaRPr lang="km-KH" dirty="0"/>
          </a:p>
          <a:p>
            <a:r>
              <a:rPr lang="en-US" dirty="0"/>
              <a:t>	}</a:t>
            </a:r>
          </a:p>
          <a:p>
            <a:r>
              <a:rPr lang="en-US" dirty="0"/>
              <a:t>}  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39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88975" y="1767703"/>
            <a:ext cx="11020927" cy="43122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Diagram for synchronization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71600" y="1767703"/>
            <a:ext cx="8229600" cy="4224232"/>
          </a:xfrm>
          <a:prstGeom prst="rect">
            <a:avLst/>
          </a:prstGeom>
        </p:spPr>
        <p:txBody>
          <a:bodyPr/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2660" y="4236582"/>
            <a:ext cx="159154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>
              <a:lnSpc>
                <a:spcPct val="80000"/>
              </a:lnSpc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8459" y="4312782"/>
            <a:ext cx="107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532660" y="4769982"/>
            <a:ext cx="1591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32660" y="4682114"/>
            <a:ext cx="1591540" cy="11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4834" y="4928216"/>
            <a:ext cx="12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printNum</a:t>
            </a:r>
            <a:r>
              <a:rPr lang="en-US" dirty="0"/>
              <a:t>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4600" y="2483982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3855582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MyThread2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010400" y="309358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0400" y="309358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124200" y="4769982"/>
            <a:ext cx="60908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66258" y="4400650"/>
            <a:ext cx="77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3855582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MyThread3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4800" y="3855582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MyThread1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800600" y="3550782"/>
            <a:ext cx="441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1" idx="0"/>
          </p:cNvCxnSpPr>
          <p:nvPr/>
        </p:nvCxnSpPr>
        <p:spPr>
          <a:xfrm>
            <a:off x="4800600" y="35507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0" y="35507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96200" y="35507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20200" y="35507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220200" y="44651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96200" y="44651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48400" y="44651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0600" y="44651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899" y="5319822"/>
            <a:ext cx="143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Synchronized</a:t>
            </a:r>
          </a:p>
        </p:txBody>
      </p:sp>
      <p:sp>
        <p:nvSpPr>
          <p:cNvPr id="32" name="Oval 31"/>
          <p:cNvSpPr/>
          <p:nvPr/>
        </p:nvSpPr>
        <p:spPr>
          <a:xfrm>
            <a:off x="6477000" y="522718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N1 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124200" y="5608182"/>
            <a:ext cx="335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0"/>
          </p:cNvCxnSpPr>
          <p:nvPr/>
        </p:nvCxnSpPr>
        <p:spPr>
          <a:xfrm>
            <a:off x="6934200" y="4769982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91400" y="5227182"/>
            <a:ext cx="224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Synchronized Block</a:t>
            </a:r>
          </a:p>
          <a:p>
            <a:r>
              <a:rPr lang="en-US" dirty="0">
                <a:solidFill>
                  <a:srgbClr val="FF0000"/>
                </a:solidFill>
              </a:rPr>
              <a:t>Synchronized Method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458199" y="385391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MyThread4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45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Diagram for synchronization</a:t>
            </a:r>
          </a:p>
          <a:p>
            <a:endParaRPr lang="en-US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45056" y="1688748"/>
            <a:ext cx="8229600" cy="4224232"/>
          </a:xfrm>
          <a:prstGeom prst="rect">
            <a:avLst/>
          </a:prstGeom>
        </p:spPr>
        <p:txBody>
          <a:bodyPr/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45055" y="4157627"/>
            <a:ext cx="1752601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>
              <a:lnSpc>
                <a:spcPct val="80000"/>
              </a:lnSpc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13108" y="4233827"/>
            <a:ext cx="95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245055" y="4691027"/>
            <a:ext cx="1752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45055" y="4614827"/>
            <a:ext cx="1752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75417" y="4702696"/>
            <a:ext cx="12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printNum</a:t>
            </a:r>
            <a:r>
              <a:rPr lang="en-US" dirty="0"/>
              <a:t>()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198056" y="24050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36056" y="37766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MyThread2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883856" y="3014627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83856" y="30146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997656" y="4691027"/>
            <a:ext cx="601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39714" y="4321695"/>
            <a:ext cx="77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883856" y="37766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MyThread3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31656" y="37766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MyThread4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988256" y="37766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MyThread1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674056" y="3471827"/>
            <a:ext cx="441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7" idx="0"/>
          </p:cNvCxnSpPr>
          <p:nvPr/>
        </p:nvCxnSpPr>
        <p:spPr>
          <a:xfrm>
            <a:off x="5674056" y="34718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121856" y="34718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69656" y="34718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093656" y="34718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017456" y="4386227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569656" y="4386227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21856" y="43862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74056" y="43862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10720" y="5035296"/>
            <a:ext cx="171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Static Synchronized</a:t>
            </a:r>
          </a:p>
        </p:txBody>
      </p:sp>
      <p:sp>
        <p:nvSpPr>
          <p:cNvPr id="68" name="Oval 67"/>
          <p:cNvSpPr/>
          <p:nvPr/>
        </p:nvSpPr>
        <p:spPr>
          <a:xfrm>
            <a:off x="5902656" y="5148227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N1 </a:t>
            </a:r>
          </a:p>
        </p:txBody>
      </p:sp>
      <p:cxnSp>
        <p:nvCxnSpPr>
          <p:cNvPr id="69" name="Straight Connector 68"/>
          <p:cNvCxnSpPr>
            <a:endCxn id="68" idx="2"/>
          </p:cNvCxnSpPr>
          <p:nvPr/>
        </p:nvCxnSpPr>
        <p:spPr>
          <a:xfrm>
            <a:off x="3997656" y="552922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8" idx="0"/>
          </p:cNvCxnSpPr>
          <p:nvPr/>
        </p:nvCxnSpPr>
        <p:spPr>
          <a:xfrm>
            <a:off x="6359856" y="48434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38627" y="5224427"/>
            <a:ext cx="199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Static synchronized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674056" y="4843427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21856" y="4614827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674056" y="45386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798256" y="5148227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N2 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3235656" y="6138827"/>
            <a:ext cx="601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35656" y="5681627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255456" y="5910227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255456" y="48434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569656" y="4843427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816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Diagram for synchronization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0" y="4178300"/>
            <a:ext cx="1752600" cy="167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Obj2 </a:t>
            </a:r>
          </a:p>
        </p:txBody>
      </p:sp>
      <p:sp>
        <p:nvSpPr>
          <p:cNvPr id="6" name="Oval 5"/>
          <p:cNvSpPr/>
          <p:nvPr/>
        </p:nvSpPr>
        <p:spPr>
          <a:xfrm>
            <a:off x="6781800" y="2197100"/>
            <a:ext cx="1676400" cy="167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7" name="Oval 6"/>
          <p:cNvSpPr/>
          <p:nvPr/>
        </p:nvSpPr>
        <p:spPr>
          <a:xfrm>
            <a:off x="3581400" y="21971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 </a:t>
            </a:r>
          </a:p>
        </p:txBody>
      </p:sp>
      <p:sp>
        <p:nvSpPr>
          <p:cNvPr id="8" name="Oval 7"/>
          <p:cNvSpPr/>
          <p:nvPr/>
        </p:nvSpPr>
        <p:spPr>
          <a:xfrm>
            <a:off x="3657600" y="31115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 </a:t>
            </a:r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4495800" y="25781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 flipV="1">
            <a:off x="4572000" y="30353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57600" y="42545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 </a:t>
            </a:r>
          </a:p>
        </p:txBody>
      </p:sp>
      <p:sp>
        <p:nvSpPr>
          <p:cNvPr id="12" name="Oval 11"/>
          <p:cNvSpPr/>
          <p:nvPr/>
        </p:nvSpPr>
        <p:spPr>
          <a:xfrm>
            <a:off x="3733800" y="51689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0" y="46355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48200" y="50927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784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1100"/>
            <a:ext cx="7983657" cy="1060971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ឯកសារយោង</a:t>
            </a:r>
            <a:endParaRPr lang="en-US" sz="3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98344"/>
            <a:ext cx="11020927" cy="431225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http://www.tutorialspoint.com/java/java_multithreading.htm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https://docs.oracle.com/javase/tutorial/essential/concurrency/sync.html</a:t>
            </a:r>
            <a:endParaRPr lang="km-KH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http://www.tutorialspoint.com/java/java_thread_synchronization.htm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https://docs.oracle.com/javase/tutorial/essential/concurrency/procthread.html</a:t>
            </a:r>
            <a:endParaRPr lang="en-US" sz="1800" u="sng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http://www.tutorialspoint.com/java/lang/java_lang_thread.htm</a:t>
            </a:r>
            <a:endParaRPr lang="km-KH" sz="1800" u="sng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18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92367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46412" y="1771048"/>
            <a:ext cx="10480908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១.​ ស្វែងយល់ពី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Concept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7918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604" y="2967335"/>
            <a:ext cx="8582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សូមស្វាគមន៍ចំពោះសំណួរ</a:t>
            </a:r>
            <a:endParaRPr lang="en-US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១.​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Concept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50000"/>
              </a:lnSpc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អ្វីទៅជា​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Program?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អាចហៅម្យ៉ាងទៀតថា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concurrent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សំដៅលើកម្មវិធី ឬ ប្រតិបត្តិការដែលមានដំណើរការច្រើនក្នុងពេលតែមួយ ។ ឧទាហរណ៏៖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we type text while we listen to music.</a:t>
            </a: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concurrent programming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វាមានផ្នែកពីរសំខាន់ៗគឺ 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processes and threads. </a:t>
            </a:r>
          </a:p>
          <a:p>
            <a:pPr marL="204788" indent="-204788"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4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១.​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Concept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Autofit/>
          </a:bodyPr>
          <a:lstStyle/>
          <a:p>
            <a:pPr marL="204788" indent="-204788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Process?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វាមាន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own memory space</a:t>
            </a:r>
          </a:p>
          <a:p>
            <a:pPr marL="204788" indent="-204788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អ្វីទៅជា​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basically a lightweight sub-process, a smallest unit of processing.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Lightweight processes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Exist after process occur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Every process have thread at least one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9236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Life Cycle of a Thread:</a:t>
            </a:r>
            <a:endParaRPr lang="en-US" sz="3000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01342" y="1771650"/>
            <a:ext cx="8830590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4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 របៀបទីមួយនៃការ </a:t>
            </a:r>
            <a:r>
              <a:rPr lang="en-US" sz="2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Thread </a:t>
            </a:r>
            <a:r>
              <a:rPr lang="km-KH" sz="2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Runnable Interface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តាមរយះការ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Runnable 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យើងត្រូវឆ្លងកាត់ដំណាក់កាលមួយចំនួនដូចខាងក្រោម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ជំហានដំបូង​ យើងត្រូវការ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run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ដែលផ្ដល់ដោយ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Runnable Interface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ឧទាហរណ៍ 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run()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ជំហានទី ២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យើងត្រូវការ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Thread Object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Thread(Runnable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threadObj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String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threadName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ជំហានទី​ ៣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threadObj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ត្រូវបានបង្កើតរួចហើយ​ នោះយើងអាច ហៅ​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start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ដែលក្នុងការដំណើរការ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endParaRPr lang="en-US" sz="3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59897"/>
            <a:ext cx="11020927" cy="49345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						Result: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07"/>
          <a:stretch/>
        </p:blipFill>
        <p:spPr>
          <a:xfrm>
            <a:off x="5227092" y="2021866"/>
            <a:ext cx="4107976" cy="4187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4" y="2021863"/>
            <a:ext cx="4620697" cy="4215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068" y="2693682"/>
            <a:ext cx="22654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របៀបទីពីនៃការ </a:t>
            </a:r>
            <a:r>
              <a:rPr lang="en-US" sz="2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Thread </a:t>
            </a:r>
            <a:r>
              <a:rPr lang="km-KH" sz="2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​</a:t>
            </a:r>
            <a:r>
              <a:rPr lang="en-US" sz="2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Thread Class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តាមរយះការ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Thread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យើងត្រូវឆ្លងកាត់ដំណាក់កាលមួយចំនួនដូចខាងក្រោម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ជំហានដំបូង​ យើងត្រូវការ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run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Class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ឧទាហរណ៍ 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run()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ជំហានទី ២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នៅពេលដែល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threadObj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ត្រូវបានបង្កើតរួចហើយ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យើងអាចចាប់ដំណើរវាដោយប្រើប្រាស់​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start()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void start();</a:t>
            </a:r>
          </a:p>
        </p:txBody>
      </p:sp>
    </p:spTree>
    <p:extLst>
      <p:ext uri="{BB962C8B-B14F-4D97-AF65-F5344CB8AC3E}">
        <p14:creationId xmlns:p14="http://schemas.microsoft.com/office/powerpoint/2010/main" val="41696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1213</Words>
  <Application>Microsoft Office PowerPoint</Application>
  <PresentationFormat>Widescreen</PresentationFormat>
  <Paragraphs>313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១.​ ស្វែងយល់ពី Program, Process, Thread Concept</vt:lpstr>
      <vt:lpstr>១.​ ស្វែងយល់ពី Program, Process, Thread Concept​ (ត)</vt:lpstr>
      <vt:lpstr>Life Cycle of a Thread:</vt:lpstr>
      <vt:lpstr>២. សែ្វងយល់ពី The Two Ways of Implementation Thread</vt:lpstr>
      <vt:lpstr>២. សែ្វងយល់ពី The Two Ways of Implementation Thread (ត)</vt:lpstr>
      <vt:lpstr>២. សែ្វងយល់ពី The Two Ways of Implementation Thread (ត)</vt:lpstr>
      <vt:lpstr>២. សែ្វងយល់ពី The Two Ways of Implementation Thread (ត)</vt:lpstr>
      <vt:lpstr>៣. សែ្វងយល់ពី​ Commonly Used Methods in Thread Class</vt:lpstr>
      <vt:lpstr>  </vt:lpstr>
      <vt:lpstr>  </vt:lpstr>
      <vt:lpstr>  </vt:lpstr>
      <vt:lpstr>  </vt:lpstr>
      <vt:lpstr>  </vt:lpstr>
      <vt:lpstr>៤. ស្វែងយល់ពី Synchronization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ឯកសារយោង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2016-05-10T03:09:30Z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