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503" r:id="rId3"/>
    <p:sldId id="505" r:id="rId4"/>
    <p:sldId id="535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30" r:id="rId15"/>
    <p:sldId id="536" r:id="rId16"/>
    <p:sldId id="531" r:id="rId17"/>
    <p:sldId id="532" r:id="rId18"/>
    <p:sldId id="533" r:id="rId19"/>
    <p:sldId id="534" r:id="rId20"/>
    <p:sldId id="506" r:id="rId21"/>
    <p:sldId id="507" r:id="rId22"/>
    <p:sldId id="508" r:id="rId23"/>
    <p:sldId id="512" r:id="rId24"/>
    <p:sldId id="509" r:id="rId25"/>
    <p:sldId id="510" r:id="rId26"/>
    <p:sldId id="511" r:id="rId27"/>
    <p:sldId id="514" r:id="rId28"/>
    <p:sldId id="516" r:id="rId29"/>
    <p:sldId id="515" r:id="rId30"/>
    <p:sldId id="517" r:id="rId31"/>
    <p:sldId id="518" r:id="rId32"/>
    <p:sldId id="51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CC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75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http://beginnersbook.com/2013/05/inner-class/</a:t>
            </a:r>
            <a:endParaRPr lang="km-KH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Compelling reasons for using nested classes include the following: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It is a way of logically grouping classes that are only used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It increases encapsulation.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It can lead to more readable and maintainable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90D-472A-4B98-BA36-1933B8D4CF8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E1B7-A354-4C44-AD06-4644E93C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madesoeasy.com/" TargetMode="External"/><Relationship Id="rId3" Type="http://schemas.openxmlformats.org/officeDocument/2006/relationships/hyperlink" Target="http://www.tutorialspoint.com/java/java_thread_synchronization.htm" TargetMode="External"/><Relationship Id="rId7" Type="http://schemas.openxmlformats.org/officeDocument/2006/relationships/hyperlink" Target="http://www.programcreek.com/2009/02/notify-and-wait-example/" TargetMode="External"/><Relationship Id="rId2" Type="http://schemas.openxmlformats.org/officeDocument/2006/relationships/hyperlink" Target="https://docs.oracle.com/javase/tutorial/essential/concurrency/sync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essential/concurrency/procthread.html" TargetMode="External"/><Relationship Id="rId5" Type="http://schemas.openxmlformats.org/officeDocument/2006/relationships/hyperlink" Target="https://www.youtube.com/watch?v=UolM07ScACw" TargetMode="External"/><Relationship Id="rId4" Type="http://schemas.openxmlformats.org/officeDocument/2006/relationships/hyperlink" Target="http://nagarmero.blogspot.com/2012/01/difference-between-process-and-thread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Advantages of Thread</a:t>
            </a:r>
            <a:endParaRPr lang="en-US" sz="2800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អាចគ្រប់គ្រង់ពេលវេលាក្នុងការ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Code in block </a:t>
            </a:r>
          </a:p>
          <a:p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 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process Code </a:t>
            </a: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ស្របពេលគ្នាក្នុងខណះពេលមួយ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មានប្រសិទ្ធិភាពខ្ពស់ក្នុង ទំនាក់ទំនង 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Block </a:t>
            </a: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និមូយៗ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6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 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</a:t>
            </a: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processor architectures </a:t>
            </a: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ល្អ ប្រសើរពេល  ធ្វើការផ្សេងៗ 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</a:t>
            </a: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មានប្រសិទ្ធភាព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4000" dirty="0"/>
              <a:t>Thread Constructor</a:t>
            </a:r>
          </a:p>
          <a:p>
            <a:pPr lvl="1">
              <a:buFont typeface="Wingdings" charset="2"/>
              <a:buChar char="§"/>
            </a:pPr>
            <a:r>
              <a:rPr lang="en-US" sz="3600" dirty="0"/>
              <a:t>Thread()</a:t>
            </a:r>
          </a:p>
          <a:p>
            <a:pPr lvl="1">
              <a:buFont typeface="Wingdings" charset="2"/>
              <a:buChar char="§"/>
            </a:pPr>
            <a:r>
              <a:rPr lang="en-US" sz="3600" dirty="0"/>
              <a:t>Thread(String name)</a:t>
            </a:r>
          </a:p>
          <a:p>
            <a:pPr lvl="1">
              <a:buFont typeface="Wingdings" charset="2"/>
              <a:buChar char="§"/>
            </a:pPr>
            <a:r>
              <a:rPr lang="en-US" sz="3600" dirty="0"/>
              <a:t>Thread(Runnable r)</a:t>
            </a:r>
          </a:p>
          <a:p>
            <a:pPr lvl="1">
              <a:buFont typeface="Wingdings" charset="2"/>
              <a:buChar char="§"/>
            </a:pPr>
            <a:r>
              <a:rPr lang="en-US" sz="3600" dirty="0"/>
              <a:t>Thread(Runnable </a:t>
            </a:r>
            <a:r>
              <a:rPr lang="en-US" sz="3600" dirty="0" err="1"/>
              <a:t>r,String</a:t>
            </a:r>
            <a:r>
              <a:rPr lang="en-US" sz="3600" dirty="0"/>
              <a:t> name)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2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80961" y="1621844"/>
            <a:ext cx="8817429" cy="4738235"/>
          </a:xfrm>
        </p:spPr>
        <p:txBody>
          <a:bodyPr>
            <a:normAutofit/>
          </a:bodyPr>
          <a:lstStyle/>
          <a:p>
            <a:pPr marL="551075" indent="-551075">
              <a:buFont typeface="+mj-lt"/>
              <a:buAutoNum type="arabicPeriod"/>
            </a:pPr>
            <a:r>
              <a:rPr lang="en-US" sz="3200" dirty="0"/>
              <a:t>e</a:t>
            </a:r>
            <a:r>
              <a:rPr lang="en-US" sz="3200" dirty="0" smtClean="0"/>
              <a:t>xtends class Thread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20643" y="1469571"/>
            <a:ext cx="14695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Thread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643" y="2939143"/>
            <a:ext cx="14695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 err="1"/>
              <a:t>MyThread</a:t>
            </a:r>
            <a:endParaRPr lang="en-US" sz="1929" dirty="0"/>
          </a:p>
        </p:txBody>
      </p:sp>
      <p:cxnSp>
        <p:nvCxnSpPr>
          <p:cNvPr id="15" name="Straight Arrow Connector 14"/>
          <p:cNvCxnSpPr>
            <a:stCxn id="6" idx="0"/>
            <a:endCxn id="3" idx="2"/>
          </p:cNvCxnSpPr>
          <p:nvPr/>
        </p:nvCxnSpPr>
        <p:spPr>
          <a:xfrm flipV="1">
            <a:off x="8055429" y="2122714"/>
            <a:ext cx="0" cy="816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69429" y="4408714"/>
            <a:ext cx="979714" cy="816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T1 </a:t>
            </a:r>
          </a:p>
        </p:txBody>
      </p:sp>
      <p:sp>
        <p:nvSpPr>
          <p:cNvPr id="17" name="Oval 16"/>
          <p:cNvSpPr/>
          <p:nvPr/>
        </p:nvSpPr>
        <p:spPr>
          <a:xfrm>
            <a:off x="7565572" y="4408714"/>
            <a:ext cx="979714" cy="816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T2 </a:t>
            </a:r>
          </a:p>
        </p:txBody>
      </p:sp>
      <p:sp>
        <p:nvSpPr>
          <p:cNvPr id="18" name="Oval 17"/>
          <p:cNvSpPr/>
          <p:nvPr/>
        </p:nvSpPr>
        <p:spPr>
          <a:xfrm>
            <a:off x="9361714" y="4408714"/>
            <a:ext cx="979714" cy="816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T3 </a:t>
            </a:r>
          </a:p>
        </p:txBody>
      </p:sp>
      <p:cxnSp>
        <p:nvCxnSpPr>
          <p:cNvPr id="25" name="Straight Connector 24"/>
          <p:cNvCxnSpPr>
            <a:stCxn id="6" idx="2"/>
          </p:cNvCxnSpPr>
          <p:nvPr/>
        </p:nvCxnSpPr>
        <p:spPr>
          <a:xfrm>
            <a:off x="8055429" y="3592286"/>
            <a:ext cx="0" cy="489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77643" y="4082143"/>
            <a:ext cx="3673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177643" y="4082143"/>
            <a:ext cx="0" cy="32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55429" y="4082143"/>
            <a:ext cx="0" cy="32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851571" y="4082143"/>
            <a:ext cx="0" cy="32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01786" y="5878286"/>
            <a:ext cx="6449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7" idx="4"/>
          </p:cNvCxnSpPr>
          <p:nvPr/>
        </p:nvCxnSpPr>
        <p:spPr>
          <a:xfrm flipV="1">
            <a:off x="8055429" y="5225143"/>
            <a:ext cx="0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851571" y="5225143"/>
            <a:ext cx="0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177643" y="5225143"/>
            <a:ext cx="0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401786" y="5225143"/>
            <a:ext cx="0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177143" y="3020786"/>
            <a:ext cx="2449286" cy="2204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Multi Process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55429" y="2286000"/>
            <a:ext cx="1051891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9" dirty="0"/>
              <a:t>extends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08482" y="3592286"/>
            <a:ext cx="926857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9" dirty="0"/>
              <a:t>Create</a:t>
            </a:r>
          </a:p>
        </p:txBody>
      </p:sp>
      <p:sp>
        <p:nvSpPr>
          <p:cNvPr id="23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6" y="1687194"/>
            <a:ext cx="10994126" cy="4947522"/>
          </a:xfrm>
        </p:spPr>
        <p:txBody>
          <a:bodyPr>
            <a:normAutofit/>
          </a:bodyPr>
          <a:lstStyle/>
          <a:p>
            <a:pPr marL="551075" indent="-551075">
              <a:buFont typeface="+mj-lt"/>
              <a:buAutoNum type="arabicPeriod" startAt="2"/>
            </a:pPr>
            <a:r>
              <a:rPr lang="en-US" sz="3200" b="1" dirty="0">
                <a:solidFill>
                  <a:srgbClr val="C00000"/>
                </a:solidFill>
              </a:rPr>
              <a:t>i</a:t>
            </a:r>
            <a:r>
              <a:rPr lang="en-US" sz="3200" b="1" dirty="0" smtClean="0">
                <a:solidFill>
                  <a:srgbClr val="C00000"/>
                </a:solidFill>
              </a:rPr>
              <a:t>mplements Runnable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2572" y="1469571"/>
            <a:ext cx="14695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Runnable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2572" y="3102429"/>
            <a:ext cx="14695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 err="1"/>
              <a:t>MyThread</a:t>
            </a:r>
            <a:endParaRPr lang="en-US" sz="1929" dirty="0"/>
          </a:p>
        </p:txBody>
      </p:sp>
      <p:sp>
        <p:nvSpPr>
          <p:cNvPr id="7" name="Oval 6"/>
          <p:cNvSpPr/>
          <p:nvPr/>
        </p:nvSpPr>
        <p:spPr>
          <a:xfrm>
            <a:off x="6667500" y="4163786"/>
            <a:ext cx="979714" cy="816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RT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73286" y="5878286"/>
            <a:ext cx="3184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4"/>
          </p:cNvCxnSpPr>
          <p:nvPr/>
        </p:nvCxnSpPr>
        <p:spPr>
          <a:xfrm flipV="1">
            <a:off x="7157357" y="4980215"/>
            <a:ext cx="0" cy="89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95500" y="5143500"/>
            <a:ext cx="3673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95500" y="4653643"/>
            <a:ext cx="0" cy="489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973286" y="4572000"/>
            <a:ext cx="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</p:cNvCxnSpPr>
          <p:nvPr/>
        </p:nvCxnSpPr>
        <p:spPr>
          <a:xfrm flipV="1">
            <a:off x="7157357" y="3755572"/>
            <a:ext cx="0" cy="408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69429" y="4572000"/>
            <a:ext cx="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218714" y="2775857"/>
            <a:ext cx="2449286" cy="2204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Multi Process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7357" y="2449286"/>
            <a:ext cx="1451038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9" dirty="0"/>
              <a:t>implements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57358" y="3755572"/>
            <a:ext cx="926857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9" dirty="0"/>
              <a:t>Create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157357" y="2939143"/>
            <a:ext cx="0" cy="16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57357" y="2449286"/>
            <a:ext cx="0" cy="16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57357" y="2694214"/>
            <a:ext cx="0" cy="16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157357" y="2122714"/>
            <a:ext cx="0" cy="244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38500" y="2286000"/>
            <a:ext cx="14695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Thread</a:t>
            </a:r>
          </a:p>
        </p:txBody>
      </p:sp>
      <p:sp>
        <p:nvSpPr>
          <p:cNvPr id="33" name="Oval 32"/>
          <p:cNvSpPr/>
          <p:nvPr/>
        </p:nvSpPr>
        <p:spPr>
          <a:xfrm>
            <a:off x="1687286" y="3755571"/>
            <a:ext cx="979714" cy="816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T1 </a:t>
            </a:r>
          </a:p>
        </p:txBody>
      </p:sp>
      <p:sp>
        <p:nvSpPr>
          <p:cNvPr id="34" name="Oval 33"/>
          <p:cNvSpPr/>
          <p:nvPr/>
        </p:nvSpPr>
        <p:spPr>
          <a:xfrm>
            <a:off x="3483429" y="3755571"/>
            <a:ext cx="979714" cy="816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T2 </a:t>
            </a:r>
          </a:p>
        </p:txBody>
      </p:sp>
      <p:sp>
        <p:nvSpPr>
          <p:cNvPr id="35" name="Oval 34"/>
          <p:cNvSpPr/>
          <p:nvPr/>
        </p:nvSpPr>
        <p:spPr>
          <a:xfrm>
            <a:off x="5279572" y="3755571"/>
            <a:ext cx="979714" cy="816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9" dirty="0"/>
              <a:t>T3 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095500" y="3429000"/>
            <a:ext cx="3673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095500" y="3429000"/>
            <a:ext cx="0" cy="32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973286" y="3429000"/>
            <a:ext cx="0" cy="32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769429" y="3429000"/>
            <a:ext cx="0" cy="32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73286" y="2939143"/>
            <a:ext cx="0" cy="489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73286" y="2939143"/>
            <a:ext cx="926857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9" dirty="0"/>
              <a:t>Create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973286" y="5143500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73286" y="5319288"/>
            <a:ext cx="2342308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9" dirty="0"/>
              <a:t>Thread(Runnable r)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973286" y="6286500"/>
            <a:ext cx="5470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443357" y="4980214"/>
            <a:ext cx="0" cy="1306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3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តើពេលណាប្រើ</a:t>
            </a:r>
            <a:r>
              <a:rPr lang="en-US" sz="3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and Runnable </a:t>
            </a:r>
            <a:r>
              <a:rPr lang="km-KH" sz="3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Thread</a:t>
            </a:r>
            <a:r>
              <a:rPr lang="km-KH" sz="2800" dirty="0" smtClean="0"/>
              <a:t> </a:t>
            </a:r>
            <a:r>
              <a:rPr lang="en-US" sz="2800" dirty="0" smtClean="0"/>
              <a:t>Extend </a:t>
            </a:r>
            <a:r>
              <a:rPr lang="km-KH" sz="2800" dirty="0" smtClean="0"/>
              <a:t>បានតែមួយ </a:t>
            </a:r>
            <a:r>
              <a:rPr lang="en-US" sz="2800" dirty="0"/>
              <a:t>not support multiple </a:t>
            </a:r>
            <a:r>
              <a:rPr lang="en-US" sz="2800" dirty="0" smtClean="0"/>
              <a:t>inheritance</a:t>
            </a:r>
          </a:p>
          <a:p>
            <a:r>
              <a:rPr lang="en-US" sz="2800" dirty="0" smtClean="0"/>
              <a:t>Implements Runnable </a:t>
            </a:r>
            <a:r>
              <a:rPr lang="km-KH" sz="2800" dirty="0" smtClean="0"/>
              <a:t>ប្រើគោលបំណងច្បាស់ទៅលើ</a:t>
            </a:r>
            <a:r>
              <a:rPr lang="en-US" sz="2800" dirty="0" smtClean="0"/>
              <a:t>  Task</a:t>
            </a:r>
          </a:p>
          <a:p>
            <a:r>
              <a:rPr lang="en-US" sz="2800" dirty="0" smtClean="0"/>
              <a:t>Implements Runnable </a:t>
            </a:r>
            <a:r>
              <a:rPr lang="km-KH" sz="2800" dirty="0" smtClean="0"/>
              <a:t>ត្រូវបានគេ</a:t>
            </a:r>
            <a:r>
              <a:rPr lang="en-US" sz="2800" dirty="0" smtClean="0"/>
              <a:t> Recommend </a:t>
            </a:r>
            <a:r>
              <a:rPr lang="km-KH" sz="2800" dirty="0" smtClean="0"/>
              <a:t>ពីព្រោះ វាជាទម្រង់ </a:t>
            </a:r>
            <a:r>
              <a:rPr lang="en-US" sz="2800" i="1" dirty="0" smtClean="0"/>
              <a:t>has-a </a:t>
            </a:r>
            <a:r>
              <a:rPr lang="en-US" sz="2800" i="1" dirty="0"/>
              <a:t> </a:t>
            </a:r>
            <a:r>
              <a:rPr lang="en-US" sz="2800" dirty="0"/>
              <a:t>relationship</a:t>
            </a:r>
            <a:r>
              <a:rPr lang="en-US" sz="2800" dirty="0" smtClean="0"/>
              <a:t>.</a:t>
            </a:r>
            <a:endParaRPr lang="km-KH" sz="2800" dirty="0" smtClean="0"/>
          </a:p>
          <a:p>
            <a:r>
              <a:rPr lang="en-US" sz="2800" dirty="0" smtClean="0"/>
              <a:t>Implements Runnable </a:t>
            </a:r>
            <a:r>
              <a:rPr lang="km-KH" sz="2800" dirty="0" smtClean="0"/>
              <a:t>មានលក្ខណះងាយស្រួសមើល</a:t>
            </a:r>
          </a:p>
          <a:p>
            <a:r>
              <a:rPr lang="en-US" sz="2800" dirty="0" smtClean="0"/>
              <a:t>Extends Thread </a:t>
            </a:r>
            <a:r>
              <a:rPr lang="km-KH" sz="2800" dirty="0" smtClean="0"/>
              <a:t>គឺ ត្រូវ </a:t>
            </a:r>
            <a:r>
              <a:rPr lang="en-US" sz="2800" dirty="0" smtClean="0"/>
              <a:t>Override Method </a:t>
            </a:r>
            <a:r>
              <a:rPr lang="km-KH" sz="2800" dirty="0" smtClean="0"/>
              <a:t>ទាំងអស់ តែ </a:t>
            </a:r>
            <a:r>
              <a:rPr lang="en-US" sz="2800" dirty="0"/>
              <a:t>Implement Runnable </a:t>
            </a:r>
            <a:r>
              <a:rPr lang="km-KH" sz="2800" dirty="0" smtClean="0"/>
              <a:t>គឺ </a:t>
            </a:r>
            <a:r>
              <a:rPr lang="en-US" sz="2800" dirty="0" smtClean="0"/>
              <a:t>functions </a:t>
            </a:r>
            <a:r>
              <a:rPr lang="en-US" sz="2800" dirty="0"/>
              <a:t>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E1B7-A354-4C44-AD06-4644E93C5873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0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92225"/>
            <a:ext cx="6096000" cy="5445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r>
              <a:rPr lang="en-US" sz="2000" b="1" dirty="0" smtClean="0"/>
              <a:t>public </a:t>
            </a:r>
            <a:r>
              <a:rPr lang="en-US" sz="2000" b="1" dirty="0"/>
              <a:t>class Thread2 extends Thread{</a:t>
            </a:r>
          </a:p>
          <a:p>
            <a:pPr lvl="2"/>
            <a:r>
              <a:rPr lang="en-US" sz="2000" dirty="0"/>
              <a:t>@Override</a:t>
            </a:r>
          </a:p>
          <a:p>
            <a:pPr lvl="2"/>
            <a:r>
              <a:rPr lang="en-US" sz="2000" b="1" dirty="0"/>
              <a:t>public void run() {</a:t>
            </a:r>
          </a:p>
          <a:p>
            <a:pPr lvl="3"/>
            <a:r>
              <a:rPr lang="nn-NO" sz="2000" b="1" dirty="0"/>
              <a:t>for (int i = 0; i &lt;=5; i++) {</a:t>
            </a:r>
          </a:p>
          <a:p>
            <a:pPr lvl="4"/>
            <a:r>
              <a:rPr lang="en-US" sz="2000" dirty="0" err="1"/>
              <a:t>System.</a:t>
            </a:r>
            <a:r>
              <a:rPr lang="en-US" sz="2000" b="1" i="1" dirty="0" err="1"/>
              <a:t>out.println</a:t>
            </a:r>
            <a:r>
              <a:rPr lang="en-US" sz="2000" b="1" i="1" dirty="0"/>
              <a:t>("Thread1 ="+</a:t>
            </a:r>
            <a:r>
              <a:rPr lang="en-US" sz="2000" b="1" i="1" dirty="0" err="1"/>
              <a:t>i</a:t>
            </a:r>
            <a:r>
              <a:rPr lang="en-US" sz="2000" b="1" i="1" dirty="0"/>
              <a:t>);</a:t>
            </a:r>
          </a:p>
          <a:p>
            <a:pPr lvl="4"/>
            <a:r>
              <a:rPr lang="en-US" sz="2000" b="1" dirty="0"/>
              <a:t>try {</a:t>
            </a:r>
          </a:p>
          <a:p>
            <a:pPr lvl="4"/>
            <a:r>
              <a:rPr lang="en-US" sz="2000" dirty="0" err="1"/>
              <a:t>Thread.</a:t>
            </a:r>
            <a:r>
              <a:rPr lang="en-US" sz="2000" i="1" dirty="0" err="1"/>
              <a:t>sleep</a:t>
            </a:r>
            <a:r>
              <a:rPr lang="en-US" sz="2000" i="1" dirty="0"/>
              <a:t>(50);</a:t>
            </a:r>
          </a:p>
          <a:p>
            <a:pPr lvl="4"/>
            <a:r>
              <a:rPr lang="en-US" sz="2000" dirty="0"/>
              <a:t>} </a:t>
            </a:r>
            <a:r>
              <a:rPr lang="en-US" sz="2000" b="1" dirty="0"/>
              <a:t>catch (</a:t>
            </a:r>
            <a:r>
              <a:rPr lang="en-US" sz="2000" b="1" dirty="0" err="1"/>
              <a:t>InterruptedException</a:t>
            </a:r>
            <a:r>
              <a:rPr lang="en-US" sz="2000" b="1" dirty="0"/>
              <a:t> e) {</a:t>
            </a:r>
          </a:p>
          <a:p>
            <a:pPr lvl="4"/>
            <a:r>
              <a:rPr lang="en-US" sz="2000" dirty="0"/>
              <a:t>// </a:t>
            </a:r>
            <a:r>
              <a:rPr lang="en-US" sz="2000" b="1" dirty="0"/>
              <a:t>TODO Auto-generated catch block</a:t>
            </a:r>
          </a:p>
          <a:p>
            <a:pPr lvl="4"/>
            <a:r>
              <a:rPr lang="en-US" sz="2000" dirty="0" err="1"/>
              <a:t>e.printStackTrace</a:t>
            </a:r>
            <a:r>
              <a:rPr lang="en-US" sz="2000" dirty="0"/>
              <a:t>();</a:t>
            </a:r>
          </a:p>
          <a:p>
            <a:pPr lvl="3"/>
            <a:r>
              <a:rPr lang="en-US" sz="2000" dirty="0"/>
              <a:t>}</a:t>
            </a:r>
          </a:p>
          <a:p>
            <a:pPr lvl="2"/>
            <a:r>
              <a:rPr lang="en-US" sz="2000" dirty="0"/>
              <a:t>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  <a:p>
            <a:pPr lvl="4"/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0" y="1170455"/>
            <a:ext cx="5968622" cy="544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class Thread22 extends Thread{</a:t>
            </a:r>
          </a:p>
          <a:p>
            <a:pPr lvl="1"/>
            <a:r>
              <a:rPr lang="en-US" sz="2000" b="1" dirty="0"/>
              <a:t>@Override</a:t>
            </a:r>
          </a:p>
          <a:p>
            <a:pPr lvl="1"/>
            <a:r>
              <a:rPr lang="en-US" sz="2000" b="1" dirty="0"/>
              <a:t>public void run() {</a:t>
            </a:r>
          </a:p>
          <a:p>
            <a:pPr lvl="2"/>
            <a:r>
              <a:rPr lang="nn-NO" sz="2000" b="1" dirty="0"/>
              <a:t>for (int i = 0; i &lt;= 5; i++) {</a:t>
            </a:r>
          </a:p>
          <a:p>
            <a:pPr lvl="3"/>
            <a:r>
              <a:rPr lang="en-US" sz="2000" b="1" dirty="0" err="1"/>
              <a:t>System.out.println</a:t>
            </a:r>
            <a:r>
              <a:rPr lang="en-US" sz="2000" b="1" dirty="0"/>
              <a:t>("Thread2 =" + </a:t>
            </a:r>
            <a:r>
              <a:rPr lang="en-US" sz="2000" b="1" dirty="0" err="1"/>
              <a:t>i</a:t>
            </a:r>
            <a:r>
              <a:rPr lang="en-US" sz="2000" b="1" dirty="0"/>
              <a:t>);</a:t>
            </a:r>
          </a:p>
          <a:p>
            <a:pPr lvl="3"/>
            <a:r>
              <a:rPr lang="en-US" sz="2000" b="1" dirty="0"/>
              <a:t>try {</a:t>
            </a:r>
          </a:p>
          <a:p>
            <a:pPr lvl="3"/>
            <a:r>
              <a:rPr lang="en-US" sz="2000" b="1" dirty="0" smtClean="0"/>
              <a:t>	</a:t>
            </a:r>
            <a:r>
              <a:rPr lang="en-US" sz="2000" b="1" dirty="0" err="1" smtClean="0"/>
              <a:t>Thread.sleep</a:t>
            </a:r>
            <a:r>
              <a:rPr lang="en-US" sz="2000" b="1" dirty="0" smtClean="0"/>
              <a:t>(55</a:t>
            </a:r>
            <a:r>
              <a:rPr lang="en-US" sz="2000" b="1" dirty="0"/>
              <a:t>);</a:t>
            </a:r>
          </a:p>
          <a:p>
            <a:pPr lvl="3"/>
            <a:r>
              <a:rPr lang="en-US" sz="2000" b="1" dirty="0"/>
              <a:t>} catch (</a:t>
            </a:r>
            <a:r>
              <a:rPr lang="en-US" sz="2000" b="1" dirty="0" err="1"/>
              <a:t>InterruptedException</a:t>
            </a:r>
            <a:r>
              <a:rPr lang="en-US" sz="2000" b="1" dirty="0"/>
              <a:t> e) {</a:t>
            </a:r>
          </a:p>
          <a:p>
            <a:pPr lvl="3"/>
            <a:r>
              <a:rPr lang="en-US" sz="2000" b="1" dirty="0"/>
              <a:t>// TODO Auto-generated catch block</a:t>
            </a:r>
          </a:p>
          <a:p>
            <a:pPr lvl="3"/>
            <a:r>
              <a:rPr lang="en-US" sz="2000" b="1" dirty="0" err="1"/>
              <a:t>e.printStackTrace</a:t>
            </a:r>
            <a:r>
              <a:rPr lang="en-US" sz="2000" b="1" dirty="0"/>
              <a:t>();</a:t>
            </a:r>
          </a:p>
          <a:p>
            <a:pPr lvl="3"/>
            <a:endParaRPr lang="en-US" sz="2000" b="1" dirty="0"/>
          </a:p>
          <a:p>
            <a:pPr lvl="3"/>
            <a:r>
              <a:rPr lang="en-US" sz="2000" b="1" dirty="0"/>
              <a:t>}</a:t>
            </a:r>
          </a:p>
          <a:p>
            <a:pPr lvl="2"/>
            <a:r>
              <a:rPr lang="en-US" sz="2000" b="1" dirty="0"/>
              <a:t>}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 bwMode="auto">
          <a:xfrm>
            <a:off x="263336" y="0"/>
            <a:ext cx="8816975" cy="996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31" y="1529242"/>
            <a:ext cx="5648769" cy="5010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class Thread33 extends Thread{</a:t>
            </a:r>
          </a:p>
          <a:p>
            <a:pPr lvl="1"/>
            <a:r>
              <a:rPr lang="en-US" sz="2000" b="1" dirty="0"/>
              <a:t>@Override</a:t>
            </a:r>
          </a:p>
          <a:p>
            <a:pPr lvl="1"/>
            <a:r>
              <a:rPr lang="en-US" sz="2000" b="1" dirty="0"/>
              <a:t>public void run() {</a:t>
            </a:r>
          </a:p>
          <a:p>
            <a:pPr lvl="2"/>
            <a:r>
              <a:rPr lang="nn-NO" sz="2000" b="1" dirty="0"/>
              <a:t>for (int i = 0; i &lt;=10 ; i++) {</a:t>
            </a:r>
          </a:p>
          <a:p>
            <a:pPr lvl="3"/>
            <a:r>
              <a:rPr lang="en-US" sz="2000" b="1" dirty="0" err="1"/>
              <a:t>System.out.println</a:t>
            </a:r>
            <a:r>
              <a:rPr lang="en-US" sz="2000" b="1" dirty="0"/>
              <a:t>("Thread3  =" + </a:t>
            </a:r>
            <a:r>
              <a:rPr lang="en-US" sz="2000" b="1" dirty="0" err="1"/>
              <a:t>i</a:t>
            </a:r>
            <a:r>
              <a:rPr lang="en-US" sz="2000" b="1" dirty="0"/>
              <a:t>);</a:t>
            </a:r>
          </a:p>
          <a:p>
            <a:pPr lvl="3"/>
            <a:r>
              <a:rPr lang="en-US" sz="2000" b="1" dirty="0"/>
              <a:t>try {</a:t>
            </a:r>
          </a:p>
          <a:p>
            <a:pPr lvl="3"/>
            <a:r>
              <a:rPr lang="en-US" sz="2000" b="1" dirty="0" smtClean="0"/>
              <a:t>	</a:t>
            </a:r>
            <a:r>
              <a:rPr lang="en-US" sz="2000" b="1" dirty="0" err="1" smtClean="0"/>
              <a:t>Thread.sleep</a:t>
            </a:r>
            <a:r>
              <a:rPr lang="en-US" sz="2000" b="1" dirty="0" smtClean="0"/>
              <a:t>(60</a:t>
            </a:r>
            <a:r>
              <a:rPr lang="en-US" sz="2000" b="1" dirty="0"/>
              <a:t>);</a:t>
            </a:r>
          </a:p>
          <a:p>
            <a:pPr lvl="3"/>
            <a:r>
              <a:rPr lang="en-US" sz="2000" b="1" dirty="0"/>
              <a:t>} catch (</a:t>
            </a:r>
            <a:r>
              <a:rPr lang="en-US" sz="2000" b="1" dirty="0" err="1"/>
              <a:t>InterruptedException</a:t>
            </a:r>
            <a:r>
              <a:rPr lang="en-US" sz="2000" b="1" dirty="0"/>
              <a:t> e) {</a:t>
            </a:r>
          </a:p>
          <a:p>
            <a:pPr lvl="4"/>
            <a:r>
              <a:rPr lang="en-US" sz="2000" b="1" dirty="0" smtClean="0"/>
              <a:t>} </a:t>
            </a:r>
            <a:r>
              <a:rPr lang="en-US" sz="2000" b="1" dirty="0"/>
              <a:t>// TODO Auto-generated catch block</a:t>
            </a:r>
          </a:p>
          <a:p>
            <a:pPr lvl="4"/>
            <a:r>
              <a:rPr lang="en-US" sz="2000" b="1" dirty="0" err="1"/>
              <a:t>e.printStackTrace</a:t>
            </a:r>
            <a:r>
              <a:rPr lang="en-US" sz="2000" b="1" dirty="0"/>
              <a:t>();</a:t>
            </a:r>
          </a:p>
          <a:p>
            <a:pPr lvl="3"/>
            <a:endParaRPr lang="en-US" sz="2000" b="1" dirty="0"/>
          </a:p>
          <a:p>
            <a:pPr lvl="2"/>
            <a:r>
              <a:rPr lang="en-US" sz="2000" b="1" dirty="0"/>
              <a:t>}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30427" y="1529241"/>
            <a:ext cx="5620285" cy="5010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>public class </a:t>
            </a:r>
            <a:r>
              <a:rPr lang="en-US" sz="2000" b="1" dirty="0" err="1"/>
              <a:t>RunApp</a:t>
            </a:r>
            <a:r>
              <a:rPr lang="en-US" sz="2000" b="1" dirty="0"/>
              <a:t> {</a:t>
            </a:r>
          </a:p>
          <a:p>
            <a:pPr lvl="1"/>
            <a:r>
              <a:rPr lang="en-US" sz="2000" b="1" dirty="0"/>
              <a:t>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throws </a:t>
            </a:r>
            <a:r>
              <a:rPr lang="en-US" sz="2000" b="1" dirty="0" err="1"/>
              <a:t>InterruptedException</a:t>
            </a:r>
            <a:r>
              <a:rPr lang="en-US" sz="2000" b="1" dirty="0"/>
              <a:t> </a:t>
            </a:r>
            <a:r>
              <a:rPr lang="en-US" sz="2000" b="1" dirty="0" smtClean="0"/>
              <a:t>{</a:t>
            </a:r>
          </a:p>
          <a:p>
            <a:pPr lvl="1"/>
            <a:endParaRPr lang="en-US" sz="2000" b="1" dirty="0"/>
          </a:p>
          <a:p>
            <a:pPr lvl="2"/>
            <a:r>
              <a:rPr lang="en-US" sz="2000" b="1" dirty="0"/>
              <a:t>Thread2  </a:t>
            </a:r>
            <a:r>
              <a:rPr lang="en-US" sz="2000" b="1" dirty="0" err="1"/>
              <a:t>ob</a:t>
            </a:r>
            <a:r>
              <a:rPr lang="en-US" sz="2000" b="1" dirty="0"/>
              <a:t> = new Thread2();</a:t>
            </a:r>
          </a:p>
          <a:p>
            <a:pPr lvl="2"/>
            <a:r>
              <a:rPr lang="en-US" sz="2000" b="1" dirty="0"/>
              <a:t>Thread th1 = new Thread(</a:t>
            </a:r>
            <a:r>
              <a:rPr lang="en-US" sz="2000" b="1" dirty="0" err="1"/>
              <a:t>ob</a:t>
            </a:r>
            <a:r>
              <a:rPr lang="en-US" sz="2000" b="1" dirty="0"/>
              <a:t>);</a:t>
            </a:r>
          </a:p>
          <a:p>
            <a:pPr lvl="2"/>
            <a:r>
              <a:rPr lang="en-US" sz="2000" b="1" dirty="0"/>
              <a:t>th1.start();</a:t>
            </a:r>
          </a:p>
          <a:p>
            <a:pPr lvl="2"/>
            <a:r>
              <a:rPr lang="en-US" sz="2000" b="1" dirty="0"/>
              <a:t>Thread22  ob2 = new Thread22();</a:t>
            </a:r>
          </a:p>
          <a:p>
            <a:pPr lvl="2"/>
            <a:r>
              <a:rPr lang="en-US" sz="2000" b="1" dirty="0"/>
              <a:t>Thread th2 = new Thread(ob2);</a:t>
            </a:r>
          </a:p>
          <a:p>
            <a:pPr lvl="2"/>
            <a:r>
              <a:rPr lang="en-US" sz="2000" b="1" dirty="0"/>
              <a:t>th2.start();</a:t>
            </a:r>
          </a:p>
          <a:p>
            <a:pPr lvl="2"/>
            <a:endParaRPr lang="en-US" sz="2000" b="1" dirty="0"/>
          </a:p>
          <a:p>
            <a:pPr lvl="2"/>
            <a:r>
              <a:rPr lang="en-US" sz="2000" b="1" dirty="0"/>
              <a:t>Thread33  ob3 = new Thread33();</a:t>
            </a:r>
          </a:p>
          <a:p>
            <a:pPr lvl="2"/>
            <a:r>
              <a:rPr lang="en-US" sz="2000" b="1" dirty="0"/>
              <a:t>Thread  th3 = new Thread(ob3);</a:t>
            </a:r>
          </a:p>
          <a:p>
            <a:pPr lvl="2"/>
            <a:r>
              <a:rPr lang="en-US" sz="2000" b="1" dirty="0"/>
              <a:t>th3.start();</a:t>
            </a:r>
          </a:p>
          <a:p>
            <a:pPr lvl="2"/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/>
              <a:t>}</a:t>
            </a:r>
          </a:p>
          <a:p>
            <a:endParaRPr lang="en-US" sz="1600" dirty="0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 bwMode="auto">
          <a:xfrm>
            <a:off x="394725" y="112495"/>
            <a:ext cx="8816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E1B7-A354-4C44-AD06-4644E93C587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6156" y="1598002"/>
            <a:ext cx="4398616" cy="4647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Thread1 =0</a:t>
            </a:r>
          </a:p>
          <a:p>
            <a:r>
              <a:rPr lang="en-US" sz="2400" b="1" dirty="0"/>
              <a:t>Thread2 =0</a:t>
            </a:r>
          </a:p>
          <a:p>
            <a:r>
              <a:rPr lang="en-US" sz="2400" b="1" dirty="0"/>
              <a:t>Thread3  =0</a:t>
            </a:r>
          </a:p>
          <a:p>
            <a:r>
              <a:rPr lang="en-US" sz="2400" b="1" dirty="0"/>
              <a:t>Thread1 =1</a:t>
            </a:r>
          </a:p>
          <a:p>
            <a:r>
              <a:rPr lang="en-US" sz="2400" b="1" dirty="0"/>
              <a:t>Thread2 =1</a:t>
            </a:r>
          </a:p>
          <a:p>
            <a:r>
              <a:rPr lang="en-US" sz="2400" b="1" dirty="0"/>
              <a:t>Thread3  =1</a:t>
            </a:r>
          </a:p>
          <a:p>
            <a:r>
              <a:rPr lang="en-US" sz="2400" b="1" dirty="0"/>
              <a:t>Thread1 =2</a:t>
            </a:r>
          </a:p>
          <a:p>
            <a:r>
              <a:rPr lang="en-US" sz="2400" b="1" dirty="0"/>
              <a:t>Thread2 =2</a:t>
            </a:r>
          </a:p>
          <a:p>
            <a:r>
              <a:rPr lang="en-US" sz="2400" b="1" dirty="0"/>
              <a:t>Thread3  =2</a:t>
            </a:r>
          </a:p>
          <a:p>
            <a:r>
              <a:rPr lang="en-US" sz="2400" b="1" dirty="0"/>
              <a:t>Thread1 =</a:t>
            </a:r>
            <a:r>
              <a:rPr lang="en-US" sz="2400" b="1" dirty="0" smtClean="0"/>
              <a:t>3</a:t>
            </a:r>
          </a:p>
          <a:p>
            <a:r>
              <a:rPr lang="en-US" sz="2400" b="1" dirty="0"/>
              <a:t>Thread2 =3</a:t>
            </a:r>
          </a:p>
          <a:p>
            <a:r>
              <a:rPr lang="en-US" sz="2400" b="1" dirty="0"/>
              <a:t>Thread3  =3</a:t>
            </a:r>
          </a:p>
          <a:p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64772" y="1598002"/>
            <a:ext cx="4461643" cy="4647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Thread1 </a:t>
            </a:r>
            <a:r>
              <a:rPr lang="en-US" sz="2400" b="1" dirty="0"/>
              <a:t>=4</a:t>
            </a:r>
          </a:p>
          <a:p>
            <a:r>
              <a:rPr lang="en-US" sz="2400" b="1" dirty="0"/>
              <a:t>Thread2 =4</a:t>
            </a:r>
          </a:p>
          <a:p>
            <a:r>
              <a:rPr lang="en-US" sz="2400" b="1" dirty="0"/>
              <a:t>Thread3  =</a:t>
            </a:r>
            <a:r>
              <a:rPr lang="en-US" sz="2400" b="1" dirty="0" smtClean="0"/>
              <a:t>4</a:t>
            </a:r>
          </a:p>
          <a:p>
            <a:r>
              <a:rPr lang="en-US" sz="2400" b="1" dirty="0" smtClean="0"/>
              <a:t>Thread1 </a:t>
            </a:r>
            <a:r>
              <a:rPr lang="en-US" sz="2400" b="1" dirty="0"/>
              <a:t>=5</a:t>
            </a:r>
          </a:p>
          <a:p>
            <a:r>
              <a:rPr lang="en-US" sz="2400" b="1" dirty="0"/>
              <a:t>Thread2 =5</a:t>
            </a:r>
          </a:p>
          <a:p>
            <a:r>
              <a:rPr lang="en-US" sz="2400" b="1" dirty="0"/>
              <a:t>Thread3  =5</a:t>
            </a:r>
          </a:p>
          <a:p>
            <a:r>
              <a:rPr lang="en-US" sz="2400" b="1" dirty="0"/>
              <a:t>Thread3  =6</a:t>
            </a:r>
          </a:p>
          <a:p>
            <a:r>
              <a:rPr lang="en-US" sz="2400" b="1" dirty="0"/>
              <a:t>Thread3  =7</a:t>
            </a:r>
          </a:p>
          <a:p>
            <a:r>
              <a:rPr lang="en-US" sz="2400" b="1" dirty="0"/>
              <a:t>Thread3  =8</a:t>
            </a:r>
          </a:p>
          <a:p>
            <a:r>
              <a:rPr lang="en-US" sz="2400" b="1" dirty="0"/>
              <a:t>Thread3  =9</a:t>
            </a:r>
          </a:p>
          <a:p>
            <a:r>
              <a:rPr lang="en-US" sz="2400" b="1" dirty="0"/>
              <a:t>Thread3  =10</a:t>
            </a:r>
            <a:endParaRPr lang="en-US" sz="2000" b="1" dirty="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8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50" y="173426"/>
            <a:ext cx="8817429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Some Methods in Class Thread</a:t>
            </a:r>
            <a:endParaRPr lang="en-US" sz="3200" b="1" dirty="0">
              <a:solidFill>
                <a:srgbClr val="003399"/>
              </a:solidFill>
            </a:endParaRPr>
          </a:p>
        </p:txBody>
      </p:sp>
      <p:pic>
        <p:nvPicPr>
          <p:cNvPr id="4" name="Picture 3" descr="Method Threa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54" y="1469571"/>
            <a:ext cx="8716576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3. Commonly Used Method in Thread Class</a:t>
            </a:r>
            <a:endParaRPr lang="en-US" sz="3200" b="1" dirty="0">
              <a:solidFill>
                <a:srgbClr val="66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sleep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ត្រូវបានបែងចែកជាពីរ៖</a:t>
            </a:r>
          </a:p>
          <a:p>
            <a:pPr lvl="1"/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Sleeplongmillis()</a:t>
            </a:r>
          </a:p>
          <a:p>
            <a:pPr lvl="1"/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Sleeplonglis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nanos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Sleepmillis: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វាជា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មួយដែលអនុញ្ញាតអោយដំណើរការនៃ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ដែលកំពុងដំណើរការអាច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នៅណើរការនេះបានជាលក្ខណៈបន្តះអាស័ន្នបានដែលគិតជា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milliseconds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វាបានពឹងផ្អែកទៅលើភាពជាក់លាក់របស់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timer and sechulers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Sleepmillis, intnanos: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វាជា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មួយដែលអនុញ្ញាតអោយដំណើរការនៃ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ដែលកំពុងដំណើរការអាច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នៅណើរការ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នេះបានជាលក្ខណៈបន្តះអា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ស័ន្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នបានដែលគិតជា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milliseconds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រួមជាមួយ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nanosecond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វាបានពឹងផ្អែកទៅលើភាពជាក់លាក់របស់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timer and sechulers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៣​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ឆៃ​ ជី​វ័ន្ដ​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ណេម​​ សុ​ធា​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ចាន់​ ឧ​ត្ដម​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ឃួន​ សុវណ្ណ​វត្តី​</a:t>
            </a:r>
            <a:endParaRPr lang="en-U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លោក​ បូង​​ ចាន់​ណា​រិទ្ធ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3. Commonly </a:t>
            </a:r>
            <a:r>
              <a:rPr lang="en-US" sz="3200" b="1" dirty="0">
                <a:solidFill>
                  <a:srgbClr val="003399"/>
                </a:solidFill>
              </a:rPr>
              <a:t>Used Method in Thread Class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9503" y="1658678"/>
            <a:ext cx="11020927" cy="4764862"/>
          </a:xfrm>
        </p:spPr>
        <p:txBody>
          <a:bodyPr/>
          <a:lstStyle/>
          <a:p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កាប្រើប្រាស់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sleepmillis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/>
              <a:t>Example</a:t>
            </a:r>
            <a:endParaRPr lang="km-KH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8" y="2160217"/>
            <a:ext cx="7382676" cy="4371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21" y="2229977"/>
            <a:ext cx="2158811" cy="43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Sleeplonglis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nanos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2" y="2329925"/>
            <a:ext cx="7554379" cy="3696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31" y="2329925"/>
            <a:ext cx="4140987" cy="332024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3. Commonly </a:t>
            </a:r>
            <a:r>
              <a:rPr lang="en-US" sz="3200" b="1" dirty="0">
                <a:solidFill>
                  <a:srgbClr val="003399"/>
                </a:solidFill>
              </a:rPr>
              <a:t>Used Method in Thread Class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29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6600CC"/>
                </a:solidFill>
              </a:rPr>
              <a:t>3. Method sleep &amp; join</a:t>
            </a:r>
            <a:endParaRPr lang="en-US" sz="3200" b="1" dirty="0">
              <a:solidFill>
                <a:srgbClr val="66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បានបែងចែកជាបី៖</a:t>
            </a:r>
          </a:p>
          <a:p>
            <a:pPr lvl="1"/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Join()</a:t>
            </a:r>
          </a:p>
          <a:p>
            <a:pPr lvl="1"/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Joinlongmillis()</a:t>
            </a:r>
          </a:p>
          <a:p>
            <a:pPr lvl="1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joinlongmillis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intnanos()</a:t>
            </a: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join mehtod: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មួយដែលត្រូវាបានគេប្រើសំរាប់ការរង់ចាំអោយ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die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oid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joinlongmillis mehtod: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មួយដែលត្រូវាបានគេប្រើសំរាប់ការរង់ចាំជា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millis millisecond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ដើម្បីអោយ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die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joinlongmillis intnanos mehtod: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មួយដែលត្រូវបានគេប្រើសំរាប់ការរង់ចាំជា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millis millisecond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រួមជាមួយ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nanosecond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ដើម្បីអោយ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die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6600CC"/>
                </a:solidFill>
              </a:rPr>
              <a:t>3. Method Join</a:t>
            </a:r>
            <a:endParaRPr lang="en-US" sz="3200" b="1" dirty="0">
              <a:solidFill>
                <a:srgbClr val="66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5" y="2128818"/>
            <a:ext cx="6695556" cy="4265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31" y="2128818"/>
            <a:ext cx="4298571" cy="20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6600CC"/>
                </a:solidFill>
              </a:rPr>
              <a:t>3. Method Joinlongmillis</a:t>
            </a:r>
            <a:endParaRPr lang="en-US" sz="3200" b="1" dirty="0">
              <a:solidFill>
                <a:srgbClr val="66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5" y="2153250"/>
            <a:ext cx="7185866" cy="4241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3" y="2153250"/>
            <a:ext cx="4380977" cy="15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6600CC"/>
                </a:solidFill>
              </a:rPr>
              <a:t>3. Method </a:t>
            </a:r>
            <a:r>
              <a:rPr lang="en-US" sz="3200" b="1" dirty="0" err="1" smtClean="0">
                <a:solidFill>
                  <a:srgbClr val="6600CC"/>
                </a:solidFill>
              </a:rPr>
              <a:t>Joinlongmillis</a:t>
            </a:r>
            <a:r>
              <a:rPr lang="en-US" sz="3200" b="1" dirty="0" smtClean="0">
                <a:solidFill>
                  <a:srgbClr val="6600CC"/>
                </a:solidFill>
              </a:rPr>
              <a:t> </a:t>
            </a:r>
            <a:r>
              <a:rPr lang="en-US" sz="3200" b="1" dirty="0" err="1" smtClean="0">
                <a:solidFill>
                  <a:srgbClr val="6600CC"/>
                </a:solidFill>
              </a:rPr>
              <a:t>intnanos</a:t>
            </a:r>
            <a:endParaRPr lang="en-US" sz="3200" b="1" dirty="0">
              <a:solidFill>
                <a:srgbClr val="66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2" y="2050755"/>
            <a:ext cx="7842803" cy="418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55" y="2047294"/>
            <a:ext cx="4021089" cy="13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3. Wait() &amp; Notify() Method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Wait() &amp; Notify()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in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endParaRPr lang="en-US" sz="2200" b="1" dirty="0" smtClean="0"/>
          </a:p>
          <a:p>
            <a:r>
              <a:rPr lang="en-US" sz="2200" b="1" dirty="0" smtClean="0"/>
              <a:t>wait</a:t>
            </a:r>
            <a:r>
              <a:rPr lang="en-US" sz="2200" b="1" dirty="0"/>
              <a:t>( ) </a:t>
            </a:r>
            <a:r>
              <a:rPr lang="en-US" sz="2200" dirty="0"/>
              <a:t>tells the calling thread to give up the monitor and go to sleep until some other </a:t>
            </a:r>
            <a:br>
              <a:rPr lang="en-US" sz="2200" dirty="0"/>
            </a:br>
            <a:r>
              <a:rPr lang="en-US" sz="2200" dirty="0"/>
              <a:t>thread enters the same monitor and calls </a:t>
            </a:r>
            <a:r>
              <a:rPr lang="en-US" sz="2200" b="1" dirty="0"/>
              <a:t>notify( )</a:t>
            </a:r>
            <a:r>
              <a:rPr lang="en-US" sz="2200" dirty="0"/>
              <a:t>.</a:t>
            </a:r>
          </a:p>
          <a:p>
            <a:r>
              <a:rPr lang="en-US" sz="2200" b="1" dirty="0"/>
              <a:t>notify( ) </a:t>
            </a:r>
            <a:r>
              <a:rPr lang="en-US" sz="2200" dirty="0"/>
              <a:t>wakes up the first thread that called </a:t>
            </a:r>
            <a:r>
              <a:rPr lang="en-US" sz="2200" b="1" dirty="0"/>
              <a:t>wait( ) </a:t>
            </a:r>
            <a:r>
              <a:rPr lang="en-US" sz="2200" dirty="0"/>
              <a:t>on the same object.</a:t>
            </a:r>
          </a:p>
          <a:p>
            <a:r>
              <a:rPr lang="en-US" sz="2200" b="1" dirty="0" err="1"/>
              <a:t>notifyAll</a:t>
            </a:r>
            <a:r>
              <a:rPr lang="en-US" sz="2200" b="1" dirty="0"/>
              <a:t>( ) </a:t>
            </a:r>
            <a:r>
              <a:rPr lang="en-US" sz="2200" dirty="0"/>
              <a:t>wakes up all the threads that called </a:t>
            </a:r>
            <a:r>
              <a:rPr lang="en-US" sz="2200" b="1" dirty="0"/>
              <a:t>wait( ) </a:t>
            </a:r>
            <a:r>
              <a:rPr lang="en-US" sz="2200" dirty="0"/>
              <a:t>on the same object. The </a:t>
            </a:r>
            <a:br>
              <a:rPr lang="en-US" sz="2200" dirty="0"/>
            </a:br>
            <a:r>
              <a:rPr lang="en-US" sz="2200" dirty="0"/>
              <a:t>highest priority thread will run first</a:t>
            </a:r>
          </a:p>
        </p:txBody>
      </p:sp>
    </p:spTree>
    <p:extLst>
      <p:ext uri="{BB962C8B-B14F-4D97-AF65-F5344CB8AC3E}">
        <p14:creationId xmlns:p14="http://schemas.microsoft.com/office/powerpoint/2010/main" val="16828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018621"/>
            <a:ext cx="6960782" cy="46955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22" y="2732142"/>
            <a:ext cx="2912594" cy="563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1767" y="2083981"/>
            <a:ext cx="159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6567" y="1534636"/>
            <a:ext cx="33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Non- Wait() Example: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10624" y="3870250"/>
            <a:ext cx="3955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WHY?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-&gt;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ពី​ព្រោះ​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មិន​ទាន់​បាន​ដំណើរ​ការ​ចប់​ទេ​ មុន​ន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ឹ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ង​យើង​ហៅ​វា​មក​ប្រើ​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3. Wait() &amp; Notify() Method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17" y="1527172"/>
            <a:ext cx="6305414" cy="5294356"/>
          </a:xfr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65" y="3147237"/>
            <a:ext cx="3634498" cy="1152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97712" y="2727800"/>
            <a:ext cx="13538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Example</a:t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Wait() &amp; Notify()</a:t>
            </a:r>
            <a:endParaRPr lang="en-US" sz="22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3. Wait() </a:t>
            </a:r>
            <a:r>
              <a:rPr lang="en-US" sz="3200" b="1" smtClean="0">
                <a:solidFill>
                  <a:srgbClr val="003399"/>
                </a:solidFill>
              </a:rPr>
              <a:t>&amp; Notify() </a:t>
            </a:r>
            <a:r>
              <a:rPr lang="en-US" sz="3200" b="1" dirty="0" smtClean="0">
                <a:solidFill>
                  <a:srgbClr val="003399"/>
                </a:solidFill>
              </a:rPr>
              <a:t>Method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29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504348"/>
            <a:ext cx="11020927" cy="489010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km-KH" dirty="0" smtClean="0"/>
              <a:t>	</a:t>
            </a: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នៅពេលដែលយើងដំណើរការ thread ពីរ ឬ ច្រើន យើងនឹងអាចជួបនូវស្ថានការណ៍នៅពេលដែល thread ច្រើ​នព្យាយាម access ទៅកាន់ resource តែមួយហើយចុងក្រោយវាអាចបង្កេីតអោយមាននូវ error ពីរអាចកើតឡើងគឺ </a:t>
            </a:r>
            <a:r>
              <a:rPr lang="en-US" sz="2100" dirty="0">
                <a:latin typeface="Khmer OS Battambang" charset="0"/>
                <a:ea typeface="Khmer OS Battambang" charset="0"/>
                <a:cs typeface="Khmer OS Battambang" charset="0"/>
              </a:rPr>
              <a:t>thread interference and memory consistency </a:t>
            </a:r>
            <a:r>
              <a:rPr lang="en-US" sz="2100" dirty="0" smtClean="0">
                <a:latin typeface="Khmer OS Battambang" charset="0"/>
                <a:ea typeface="Khmer OS Battambang" charset="0"/>
                <a:cs typeface="Khmer OS Battambang" charset="0"/>
              </a:rPr>
              <a:t>errors</a:t>
            </a:r>
            <a:r>
              <a:rPr lang="km-KH" sz="2100" i="1" dirty="0" smtClean="0">
                <a:latin typeface="Khmer OS Battambang" charset="0"/>
                <a:ea typeface="Khmer OS Battambang" charset="0"/>
                <a:cs typeface="Khmer OS Battambang" charset="0"/>
              </a:rPr>
              <a:t>។ ហេតុនេះហើយទើបចាំបាច់មាន </a:t>
            </a:r>
            <a:r>
              <a:rPr lang="km-KH" sz="2100" dirty="0" smtClean="0">
                <a:latin typeface="Khmer OS Battambang" charset="0"/>
                <a:ea typeface="Khmer OS Battambang" charset="0"/>
                <a:cs typeface="Khmer OS Battambang" charset="0"/>
              </a:rPr>
              <a:t>synchronize</a:t>
            </a:r>
            <a:r>
              <a:rPr lang="km-KH" sz="2100" i="1" dirty="0" smtClean="0">
                <a:latin typeface="Khmer OS Battambang" charset="0"/>
                <a:ea typeface="Khmer OS Battambang" charset="0"/>
                <a:cs typeface="Khmer OS Battambang" charset="0"/>
              </a:rPr>
              <a:t> នៃ </a:t>
            </a:r>
            <a:r>
              <a:rPr lang="km-KH" sz="2100" dirty="0" smtClean="0">
                <a:latin typeface="Khmer OS Battambang" charset="0"/>
                <a:ea typeface="Khmer OS Battambang" charset="0"/>
                <a:cs typeface="Khmer OS Battambang" charset="0"/>
              </a:rPr>
              <a:t>multi thread ដើម្បីអោយច្បាស់ថាមានតែ thread មួយប៉ុណ្ណោះអាចធ្វើការ access ទៅកាន់ resource ក្នុងពេលតែមួយ ។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km-KH" sz="20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km-KH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	</a:t>
            </a:r>
            <a:r>
              <a:rPr lang="km-KH" sz="2100" b="1" dirty="0" smtClean="0">
                <a:solidFill>
                  <a:srgbClr val="C00000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អត្ថប្រយោជន៍របស់ Synchroniazation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m-KH" sz="2100" dirty="0" smtClean="0">
                <a:latin typeface="Khmer OS Battambang" charset="0"/>
                <a:ea typeface="Khmer OS Battambang" charset="0"/>
                <a:cs typeface="Khmer OS Battambang" charset="0"/>
              </a:rPr>
              <a:t>ការពារ data corruption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m-KH" sz="2100" dirty="0" smtClean="0">
                <a:latin typeface="Khmer OS Battambang" charset="0"/>
                <a:ea typeface="Khmer OS Battambang" charset="0"/>
                <a:cs typeface="Khmer OS Battambang" charset="0"/>
              </a:rPr>
              <a:t>អនុញ្ញាតិអោយមានតែ thread 1 ប៉ុណ្ណោះប្រតិបត្តិការណ៍លើ object 1 តែម្តងប៉ុណ្ណោះក្នុងពេលតែមួយ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m-KH" sz="2100" dirty="0" smtClean="0">
                <a:latin typeface="Khmer OS Battambang" charset="0"/>
                <a:ea typeface="Khmer OS Battambang" charset="0"/>
                <a:cs typeface="Khmer OS Battambang" charset="0"/>
              </a:rPr>
              <a:t>ប្រសិនបើ multi threads ព្យាយាម access ទៅកាន់ object 1 នោះ synchronyzation អាចធ្វើការទប់ស្កាត់បាននូវបម្រែបម្រួល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km-KH" sz="21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km-KH" sz="2100" dirty="0" smtClean="0">
                <a:latin typeface="Khmer OS Battambang" charset="0"/>
                <a:ea typeface="Khmer OS Battambang" charset="0"/>
                <a:cs typeface="Khmer OS Battambang" charset="0"/>
              </a:rPr>
              <a:t>	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743739"/>
            <a:ext cx="1078141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 </a:t>
            </a:r>
            <a:r>
              <a:rPr lang="en-US" sz="3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902970" lvl="2" indent="-457200">
              <a:buAutoNum type="arabicPeriod"/>
            </a:pP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Thread concept</a:t>
            </a:r>
          </a:p>
          <a:p>
            <a:pPr marL="902970" lvl="2" indent="-457200">
              <a:buAutoNum type="arabicPeriod"/>
            </a:pP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Two ways of implementation Thread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Thread/ Runnable)</a:t>
            </a:r>
          </a:p>
          <a:p>
            <a:pPr marL="902970" lvl="2" indent="-457200">
              <a:buAutoNum type="arabicPeriod"/>
            </a:pP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 in Thread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b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sleep, join, wait, notify….)</a:t>
            </a:r>
          </a:p>
          <a:p>
            <a:pPr marL="902970" lvl="2" indent="-457200">
              <a:buAutoNum type="arabicPeriod"/>
            </a:pP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9" y="2053010"/>
            <a:ext cx="4727250" cy="3610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43" y="2053010"/>
            <a:ext cx="4829206" cy="361058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</a:t>
            </a:r>
            <a:r>
              <a:rPr lang="en-US" sz="32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en-US" sz="32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docs.oracle.com/javase/tutorial/essential/concurrency/sync.html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www.tutorialspoint.com/java/java_thread_synchronization.htm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4"/>
              </a:rPr>
              <a:t>http://nagarmero.blogspot.com/2012/01/difference-between-process-and-threads.html</a:t>
            </a:r>
            <a:endParaRPr lang="en-US" u="sng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5"/>
              </a:rPr>
              <a:t>https://www.youtube.com/watch?v=UolM07ScACw</a:t>
            </a:r>
            <a:endParaRPr lang="en-US" u="sng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6"/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  <a:hlinkClick r:id="rId6"/>
              </a:rPr>
              <a:t>docs.oracle.com/javase/tutorial/essential/concurrency/procthread.html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 smtClean="0">
                <a:solidFill>
                  <a:srgbClr val="00B0F0"/>
                </a:solidFill>
              </a:rPr>
              <a:t>http</a:t>
            </a:r>
            <a:r>
              <a:rPr lang="en-US" u="sng" dirty="0">
                <a:solidFill>
                  <a:srgbClr val="00B0F0"/>
                </a:solidFill>
              </a:rPr>
              <a:t>://www.tutorialspoint.com/java/lang/java_lang_thread.htm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7"/>
              </a:rPr>
              <a:t>http://www.programcreek.com/2009/02/notify-and-wait-example</a:t>
            </a:r>
            <a:r>
              <a:rPr lang="en-US" u="sng" dirty="0" smtClean="0">
                <a:solidFill>
                  <a:srgbClr val="00B0F0"/>
                </a:solidFill>
                <a:hlinkClick r:id="rId7"/>
              </a:rPr>
              <a:t>/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8"/>
              </a:rPr>
              <a:t>http://www.javamadesoeasy.com/</a:t>
            </a:r>
            <a:endParaRPr lang="en-US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m-KH" u="sng" dirty="0" smtClean="0">
              <a:solidFill>
                <a:srgbClr val="00B0F0"/>
              </a:solidFill>
            </a:endParaRPr>
          </a:p>
          <a:p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Process and Thread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4384" y="1678488"/>
            <a:ext cx="11368496" cy="4715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 process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ការ​ដំណើរការឯករាជ្យពេញលេញមួយក្នុងកម្មវិធី (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environment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​ដែលមានផ្ទុកនូវ បន្ដុំ នៃ​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basic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run-time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resources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space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ផ្ទាល់ខ្លួន។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ពេលខ្លះហៅថា </a:t>
            </a:r>
            <a:r>
              <a:rPr lang="en-US" sz="2400" i="1" dirty="0"/>
              <a:t>lightweight </a:t>
            </a:r>
            <a:r>
              <a:rPr lang="en-US" sz="2400" i="1" dirty="0" smtClean="0"/>
              <a:t>processes</a:t>
            </a:r>
            <a:r>
              <a:rPr lang="km-KH" sz="2400" i="1" dirty="0" smtClean="0"/>
              <a:t>​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ដែលបានផ្ដល់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ប៉ុន្ដែ ការបង្កើត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ថ្មីត្រូវការ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resource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តិចជាង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មានមួយយ៉ាងតិច 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​ហើយវា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open file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09600" y="2325832"/>
          <a:ext cx="11020426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10213"/>
                <a:gridCol w="5510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Thread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Heavy</a:t>
                      </a:r>
                      <a:r>
                        <a:rPr lang="en-US" sz="2400" baseline="0" dirty="0" smtClean="0"/>
                        <a:t> weight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Light weight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Program execution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Separate</a:t>
                      </a:r>
                      <a:r>
                        <a:rPr lang="en-US" sz="2400" baseline="0" dirty="0" smtClean="0"/>
                        <a:t> path of execution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Require separate</a:t>
                      </a:r>
                      <a:r>
                        <a:rPr lang="km-KH" sz="2400" dirty="0" smtClean="0"/>
                        <a:t>​ </a:t>
                      </a:r>
                      <a:r>
                        <a:rPr lang="en-US" sz="2400" dirty="0" smtClean="0"/>
                        <a:t>address</a:t>
                      </a:r>
                      <a:r>
                        <a:rPr lang="en-US" sz="2400" baseline="0" dirty="0" smtClean="0"/>
                        <a:t> space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Share same</a:t>
                      </a:r>
                      <a:r>
                        <a:rPr lang="en-US" sz="2400" baseline="0" dirty="0" smtClean="0"/>
                        <a:t> address space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 process</a:t>
                      </a:r>
                      <a:r>
                        <a:rPr lang="en-US" sz="2400" baseline="0" dirty="0" smtClean="0"/>
                        <a:t> communication is expensive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Inter process</a:t>
                      </a:r>
                      <a:r>
                        <a:rPr lang="en-US" sz="2400" baseline="0" dirty="0" smtClean="0"/>
                        <a:t> communication is less expensive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1690255"/>
            <a:ext cx="593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 between process and thread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Process and Thread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56" y="1930400"/>
            <a:ext cx="6091688" cy="4311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Process and Thread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38852"/>
            <a:ext cx="11020927" cy="4995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flow of execution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ដែលឆ្លងកាត់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code,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counter, system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registers and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stack.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ដាច់ដោយឡែកពីគ្នា។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ត្រូវបានគេអោយឈ្មោះថា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light weight process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Advantage of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Suppose one thread needs 10 minutes to get certain task, 10 threads used at a time could complete that task in 1 minute, because threads can run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parallel.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4" y="3899814"/>
            <a:ext cx="5448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5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82348" y="1498775"/>
            <a:ext cx="11020927" cy="5169995"/>
          </a:xfrm>
        </p:spPr>
        <p:txBody>
          <a:bodyPr>
            <a:normAutofit/>
          </a:bodyPr>
          <a:lstStyle/>
          <a:p>
            <a:endParaRPr lang="en-US" sz="20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អាចបង្កើត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តាម២​របៀប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extends Thread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implements Runnable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Note: 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Runnable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ដាច់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ខាតត្រូវ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</a:t>
            </a:r>
            <a:b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)ជា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ដាច់ខាត។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0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52" y="2029647"/>
            <a:ext cx="6792686" cy="34147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10993438" cy="10144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7" y="1549751"/>
            <a:ext cx="8166538" cy="530824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3399"/>
                </a:solidFill>
              </a:rPr>
              <a:t>2. Two ways of implementation Thread</a:t>
            </a:r>
            <a:endParaRPr lang="en-US" sz="3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1253</Words>
  <Application>Microsoft Office PowerPoint</Application>
  <PresentationFormat>Widescreen</PresentationFormat>
  <Paragraphs>275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1. Process and Thread</vt:lpstr>
      <vt:lpstr>1. Process and Thread</vt:lpstr>
      <vt:lpstr>1. Process and Thread</vt:lpstr>
      <vt:lpstr>2. Two ways of implementation Thread</vt:lpstr>
      <vt:lpstr>2. Two ways of implementation Thread</vt:lpstr>
      <vt:lpstr>2. Two ways of implementation Thread</vt:lpstr>
      <vt:lpstr> </vt:lpstr>
      <vt:lpstr>2. Two ways of implementation Thread</vt:lpstr>
      <vt:lpstr>2. Two ways of implementation Thread</vt:lpstr>
      <vt:lpstr>2. Two ways of implementation Thread</vt:lpstr>
      <vt:lpstr>2. Two ways of implementation Thread</vt:lpstr>
      <vt:lpstr>2. Two ways of implementation Thread</vt:lpstr>
      <vt:lpstr>2. Two ways of implementation Thread</vt:lpstr>
      <vt:lpstr>2. Two ways of implementation Thread</vt:lpstr>
      <vt:lpstr>Some Methods in Class Thread</vt:lpstr>
      <vt:lpstr>3. Commonly Used Method in Thread Class</vt:lpstr>
      <vt:lpstr>3. Commonly Used Method in Thread Class</vt:lpstr>
      <vt:lpstr>3. Commonly Used Method in Thread Class</vt:lpstr>
      <vt:lpstr>3. Method sleep &amp; join</vt:lpstr>
      <vt:lpstr>3. Method Join</vt:lpstr>
      <vt:lpstr>3. Method Joinlongmillis</vt:lpstr>
      <vt:lpstr>3. Method Joinlongmillis intnanos</vt:lpstr>
      <vt:lpstr>3. Wait() &amp; Notify() Method</vt:lpstr>
      <vt:lpstr>3. Wait() &amp; Notify() Method</vt:lpstr>
      <vt:lpstr>3. Wait() &amp; Notify() Method</vt:lpstr>
      <vt:lpstr> 4. Synchronization  </vt:lpstr>
      <vt:lpstr>  </vt:lpstr>
      <vt:lpstr> 10. ប្រភពឯកសារ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2016-05-10T01:09:19Z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