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503" r:id="rId3"/>
    <p:sldId id="505" r:id="rId4"/>
    <p:sldId id="514" r:id="rId5"/>
    <p:sldId id="506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439" r:id="rId19"/>
    <p:sldId id="4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4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99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41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1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12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03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74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20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71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90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10-May-16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10-May-16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10-May-16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multithreading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resource.com/java-tutorial/java-threadclass-methods-and-threadstates.php" TargetMode="External"/><Relationship Id="rId4" Type="http://schemas.openxmlformats.org/officeDocument/2006/relationships/hyperlink" Target="http://docs.oracle.com/javase/1.5.0/docs/api/java/lang/Thread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876861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Thread by extending Thread class (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AU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750" t="53300" r="68688" b="20900"/>
          <a:stretch/>
        </p:blipFill>
        <p:spPr>
          <a:xfrm>
            <a:off x="8755380" y="1668779"/>
            <a:ext cx="2903220" cy="4895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562" t="14300" r="43375" b="58100"/>
          <a:stretch/>
        </p:blipFill>
        <p:spPr>
          <a:xfrm>
            <a:off x="258748" y="1728413"/>
            <a:ext cx="8462856" cy="45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1025617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Thread by implementing Runnable interface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2.2.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របៀបទីពីរតាម 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Runnable Interface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គឺបង្កើត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ថ្មីមួយ 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Runnable 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តាមបីជំហាន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​ជំហានទី១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run() 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ដើម្បីសរសេរនូវអ្វីដែលចង់អោយដំនើរការ</a:t>
            </a:r>
            <a:endParaRPr lang="en-AU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public void run()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ជំហានទី២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object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Thread(Runnable </a:t>
            </a:r>
            <a:r>
              <a:rPr lang="en-AU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threadObj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String </a:t>
            </a:r>
            <a:r>
              <a:rPr lang="en-AU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threadName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AU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12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1171391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Thread by implementing Runnable interface (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ជំហានទី៣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start() 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object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 គឺយើងអាចហៅ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start() 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ដើម្បីអោយវាដំនើរការហៅ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run() method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void start();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AU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1290660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Thread by implementing Runnable interface (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AU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750" t="14000" r="46000" b="41600"/>
          <a:stretch/>
        </p:blipFill>
        <p:spPr>
          <a:xfrm>
            <a:off x="2606038" y="1440180"/>
            <a:ext cx="5554981" cy="52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8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876861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Thread by implementing Runnable interface (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AU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750" t="53300" r="68688" b="20900"/>
          <a:stretch/>
        </p:blipFill>
        <p:spPr>
          <a:xfrm>
            <a:off x="8755380" y="1668779"/>
            <a:ext cx="2903220" cy="4895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562" t="14300" r="43375" b="58100"/>
          <a:stretch/>
        </p:blipFill>
        <p:spPr>
          <a:xfrm>
            <a:off x="126225" y="1728414"/>
            <a:ext cx="8413591" cy="45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15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55601" y="1515291"/>
            <a:ext cx="11722100" cy="4879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sleep() 	:​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ប្រើដើម្បី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sleep 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ណាមួយក្នុងពេលវេលាកំណត់ណាមួយ (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sleep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គិតជា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ms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join() 		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អនុញ្ញាតិអោយ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មួយរងចាំ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មួយទៀតបញ្ចប់ដំណើរការមុននឹងវាធ្វើការ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wait() 	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បញ្ជាឲ្យ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ដែលហៅវាអោយរងចាំរហូតដល់មាន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ណាមួយផ្សេងទៀតហៅ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notify() 			  method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ជាមួយគ្នា។​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notify() 	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ប្រើដើម្បី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wake up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ដំបូងគេ ដែលហៅ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wait() Method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នៅលើ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ជាមួយគ្នា</a:t>
            </a:r>
          </a:p>
          <a:p>
            <a:pPr marL="0" indent="0">
              <a:buNone/>
            </a:pP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notifyAll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 	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ប្រើដើម្បី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wake up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រាល់គ្រប់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ដែលហៅ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wait() Method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នៅលើ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ជាមួយគ្នា</a:t>
            </a:r>
          </a:p>
          <a:p>
            <a:pPr marL="0" indent="0">
              <a:buNone/>
            </a:pP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isAlive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 	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ពិនិត្យមើលថាតើ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alive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dead (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void start() 	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ចាប់ផ្តើម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execute 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ថ្មីដោយហៅ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run() method 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void run() 	: method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នេះជាច្រកចូលនៃ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(Entry point of thread.)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 ការ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execute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ចាប់ផ្តើមពី 		​​​​​​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នេះ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yield()		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ប្រើដើម្បីផ្អាកបណ្តោះអាសន្ននូវ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ដែលកំពុងតែ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execute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ដើម្បីឲ្យ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ផ្សេងទៀត		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execute</a:t>
            </a:r>
          </a:p>
          <a:p>
            <a:endParaRPr lang="en-US" sz="1800" dirty="0"/>
          </a:p>
          <a:p>
            <a:pPr marL="240030" lvl="1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 Synchronization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Synchronization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វាមានសមត្ថភាពក្នុងការគ្រប់គ្រងទៅលើដំណើរការរបស់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multiple threads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ដោយវាអនុញ្ញាតអោយតែ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មួយធ្វើការ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ចប់ទើប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ផ្សេងៗទៀតធ្វើការបន្ត។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Keyword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Synchronization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“synchronized”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1" y="2807748"/>
            <a:ext cx="6496338" cy="38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Shape 206"/>
          <p:cNvSpPr txBox="1"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66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https://en.wikipedia.org/wiki/Thread_%28computing%29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https://en.wikipedia.org/wiki/Process_%28computing%29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http://www.teach-ict.com/gcse_computing/ocr/211_hardware_software/computer_system/miniweb/pg4.htm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https://en.wikipedia.org/wiki/Computer_program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https://docs.oracle.com/javase/7/docs/api/java/lang/Thread.html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http://www.javatpoint.com/java-thread-pool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http://www.javatpoint.com/multithreading-in-java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3"/>
              </a:rPr>
              <a:t>http://www.tutorialspoint.com/java/java_multithreading.htm</a:t>
            </a:r>
            <a:endParaRPr lang="km-KH" sz="1800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http://docs.oracle.com/javase/1.5.0/docs/api/java/lang/Thread.html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http://www.w3resource.com/java-tutorial/java-threadclass-methods-and-threadstates.php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marR="0" lvl="0" indent="0" algn="l" rtl="0"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ct val="97058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 marL="0" marR="0" lvl="0" indent="0" algn="l" rtl="0">
              <a:spcBef>
                <a:spcPts val="165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សន ចាន់ធេម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អ៊ាន សុខចំរើន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ស័រ ធិរាជ្យ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ឯក ឈួន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រ៉េត សុភ័ក្រ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47662" y="46960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latin typeface="Khmer OS Battambang" pitchFamily="2" charset="0"/>
                <a:cs typeface="Khmer OS Battambang" pitchFamily="2" charset="0"/>
              </a:rPr>
              <a:t>Two ways of implementation thread (Thread/Runnable)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latin typeface="Khmer OS Battambang" pitchFamily="2" charset="0"/>
                <a:cs typeface="Khmer OS Battambang" pitchFamily="2" charset="0"/>
              </a:rPr>
              <a:t>Commonly used methods in Thread class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latin typeface="Khmer OS Battambang" pitchFamily="2" charset="0"/>
                <a:cs typeface="Khmer OS Battambang" pitchFamily="2" charset="0"/>
              </a:rPr>
              <a:t>Synchronization</a:t>
            </a:r>
          </a:p>
          <a:p>
            <a:endParaRPr lang="en-US" sz="1800" dirty="0"/>
          </a:p>
          <a:p>
            <a:pPr marL="240030" lvl="1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km-KH" sz="1800" dirty="0"/>
          </a:p>
        </p:txBody>
      </p:sp>
    </p:spTree>
    <p:extLst>
      <p:ext uri="{BB962C8B-B14F-4D97-AF65-F5344CB8AC3E}">
        <p14:creationId xmlns:p14="http://schemas.microsoft.com/office/powerpoint/2010/main" val="19633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4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1.1 Program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គឺជាសំនុំនៃពាក្យបញ្ជា(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Instruction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) ធ្វើការងារជាក់លាក់ណាមួយដែលដំនើរការដោយកុំព្យូទ័រ។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1800" dirty="0"/>
          </a:p>
          <a:p>
            <a:pPr marL="240030" lvl="1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Program, Process, and Thread Concept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1900" y="2832100"/>
            <a:ext cx="4876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HELLO </a:t>
            </a:r>
            <a:r>
              <a:rPr lang="en-AU" dirty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5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1.2. Process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គឺជាដំនាក់កាលដែលដំនើរការ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Instruction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Input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ដើម្បីទទួលបានលទ្ធផលជាក់លាក់។</a:t>
            </a: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 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មាននូវ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execution environment​ resources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 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ជាធម្មតាតែងតែមាន​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the set of basic run-time​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ជួនកាលមានន័យដូច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programs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រឺ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applications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1800" dirty="0"/>
          </a:p>
          <a:p>
            <a:pPr marL="240030" lvl="1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683821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Program, Process, and Thread Concept (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1026" name="Picture 2" descr="a computer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530475"/>
            <a:ext cx="44005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8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6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3. Thread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Sub-process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ដែលហៅថា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lightweight processes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ទាំង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Processes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Threads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ផ្តល់នូវ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execution environment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ប៉ុន្តែការបង្កើត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Tread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ត្រូវការ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Resource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តិចជាងការបង្កើត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Process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គឺមាននៅក្នុង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Process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ជាទូទៅរាល់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យ៉ាងតិចមួយ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ចែករំលែក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address space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ជាមួយ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ដែលបង្កើតវា។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1800" dirty="0"/>
          </a:p>
          <a:p>
            <a:pPr marL="240030" lvl="1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887021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Program, Process, and Thread Concept (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7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3. Thread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1800" dirty="0"/>
          </a:p>
          <a:p>
            <a:endParaRPr lang="en-US" sz="1800" dirty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302821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Program, Process, and Thread Concept (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2413000" y="3238500"/>
            <a:ext cx="8077200" cy="1905000"/>
          </a:xfrm>
          <a:prstGeom prst="parallelogram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717800" y="3361660"/>
            <a:ext cx="1828800" cy="1676400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4546600" y="3352800"/>
            <a:ext cx="1828800" cy="1676400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6375400" y="3352800"/>
            <a:ext cx="1828800" cy="1676400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8213060" y="3361660"/>
            <a:ext cx="1828800" cy="1676400"/>
          </a:xfrm>
          <a:prstGeom prst="parallelogram">
            <a:avLst>
              <a:gd name="adj" fmla="val 2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5355" y="3547177"/>
            <a:ext cx="1558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1</a:t>
            </a:r>
          </a:p>
          <a:p>
            <a:pPr algn="ctr"/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3198" y="3560467"/>
            <a:ext cx="15584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2</a:t>
            </a:r>
          </a:p>
          <a:p>
            <a:pPr algn="ctr"/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main()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run()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2100" y="3561685"/>
            <a:ext cx="1558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3</a:t>
            </a:r>
          </a:p>
          <a:p>
            <a:pPr algn="ctr"/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8898" y="3564120"/>
            <a:ext cx="1558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4</a:t>
            </a:r>
          </a:p>
          <a:p>
            <a:pPr algn="ctr"/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0721" y="2090190"/>
            <a:ext cx="2261757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CPU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0579" y="5644634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 and  Processes</a:t>
            </a:r>
          </a:p>
        </p:txBody>
      </p:sp>
    </p:spTree>
    <p:extLst>
      <p:ext uri="{BB962C8B-B14F-4D97-AF65-F5344CB8AC3E}">
        <p14:creationId xmlns:p14="http://schemas.microsoft.com/office/powerpoint/2010/main" val="9628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Two ways of Thread implementation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158138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2.1.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របៀបទីមួយតាម 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Class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គឺបង្កើត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ថ្មីមួយ 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តាមពីរជំហាន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​ជំហានទី១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run() 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ដើម្បីសរសេរនូវអ្វីដែលចង់អោយដំនើរការ</a:t>
            </a:r>
            <a:endParaRPr lang="en-AU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public void run()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ជំហានទី២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Object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 គឺយើងអាចហៅ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start() 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ដើម្បីអោយវាដំនើរការហៅ </a:t>
            </a:r>
            <a:r>
              <a:rPr lang="en-AU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run() method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void start();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AU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.1.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Thread by extending Thread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endParaRPr lang="en-AU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860" t="14001" r="49188" b="56299"/>
          <a:stretch/>
        </p:blipFill>
        <p:spPr>
          <a:xfrm>
            <a:off x="2865784" y="1576252"/>
            <a:ext cx="7073346" cy="50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Widescreen</PresentationFormat>
  <Paragraphs>155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Battambang</vt:lpstr>
      <vt:lpstr>Microsoft YaHei UI</vt:lpstr>
      <vt:lpstr>Arial</vt:lpstr>
      <vt:lpstr>Calibri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1. Program, Process, and Thread Concept </vt:lpstr>
      <vt:lpstr> 1. Program, Process, and Thread Concept (cont) </vt:lpstr>
      <vt:lpstr> 1. Program, Process, and Thread Concept (cont) </vt:lpstr>
      <vt:lpstr> 1. Program, Process, and Thread Concept (cont) </vt:lpstr>
      <vt:lpstr> 2. Two ways of Thread implementation </vt:lpstr>
      <vt:lpstr> 2.1. Create Thread by extending Thread class </vt:lpstr>
      <vt:lpstr> 2.1. Create Thread by extending Thread class (cont) </vt:lpstr>
      <vt:lpstr> 2.2. Create Thread by implementing Runnable interface </vt:lpstr>
      <vt:lpstr> 2.2. Create Thread by implementing Runnable interface (cont) </vt:lpstr>
      <vt:lpstr> 2.2. Create Thread by implementing Runnable interface (cont) </vt:lpstr>
      <vt:lpstr> 2.Create Thread by implementing Runnable interface (cont) </vt:lpstr>
      <vt:lpstr> 3. Commonly used methods in Thread class </vt:lpstr>
      <vt:lpstr> 4.  Synchronization </vt:lpstr>
      <vt:lpstr> 8.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2016-05-10T01:08:31Z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