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404" r:id="rId3"/>
    <p:sldId id="427" r:id="rId4"/>
    <p:sldId id="435" r:id="rId5"/>
    <p:sldId id="463" r:id="rId6"/>
    <p:sldId id="464" r:id="rId7"/>
    <p:sldId id="459" r:id="rId8"/>
    <p:sldId id="462" r:id="rId9"/>
    <p:sldId id="456" r:id="rId10"/>
    <p:sldId id="437" r:id="rId11"/>
    <p:sldId id="445" r:id="rId12"/>
    <p:sldId id="458" r:id="rId13"/>
    <p:sldId id="465" r:id="rId14"/>
    <p:sldId id="453" r:id="rId15"/>
    <p:sldId id="449" r:id="rId16"/>
    <p:sldId id="450" r:id="rId17"/>
    <p:sldId id="443" r:id="rId18"/>
    <p:sldId id="4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6" autoAdjust="0"/>
    <p:restoredTop sz="97842" autoAdjust="0"/>
  </p:normalViewPr>
  <p:slideViewPr>
    <p:cSldViewPr snapToGrid="0">
      <p:cViewPr varScale="1">
        <p:scale>
          <a:sx n="65" d="100"/>
          <a:sy n="65" d="100"/>
        </p:scale>
        <p:origin x="112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3/15/2016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0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804170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ca-ES" sz="28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ស្វែងយល់ពី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OOP Concept</a:t>
            </a:r>
            <a:endParaRPr lang="km-KH" sz="28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</a:pPr>
            <a:endParaRPr lang="km-KH" sz="28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7" y="782241"/>
            <a:ext cx="1202038" cy="15367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67165" y="702687"/>
            <a:ext cx="7744501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555422" y="4079228"/>
            <a:ext cx="4198428" cy="1222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ណែនាំដោយ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Mr. </a:t>
            </a:r>
            <a:r>
              <a:rPr lang="en-US" sz="2000" b="1" dirty="0" err="1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Pheng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err="1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Tola</a:t>
            </a:r>
            <a:endParaRPr lang="en-US" sz="2000" b="1" dirty="0">
              <a:solidFill>
                <a:srgbClr val="00339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Khmer OS Battambang" pitchFamily="2" charset="0"/>
              <a:cs typeface="Khmer OS Battambang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63909" y="4883256"/>
            <a:ext cx="360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2879" y="62204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http://</a:t>
            </a:r>
            <a:r>
              <a:rPr lang="en-US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/>
          </p:nvPr>
        </p:nvSpPr>
        <p:spPr>
          <a:xfrm>
            <a:off x="551910" y="4075321"/>
            <a:ext cx="3812587" cy="12222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ក្រុម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: 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ថ្នាក់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en-US" sz="2000" b="1" dirty="0" err="1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Battambong</a:t>
            </a:r>
            <a:endParaRPr lang="km-KH" sz="2000" b="1" dirty="0">
              <a:solidFill>
                <a:srgbClr val="00339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ស្វែងយល់ពី ទំនាក់ទំនង</a:t>
            </a:r>
            <a:r>
              <a:rPr lang="en-US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 IS-A </a:t>
            </a:r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និង</a:t>
            </a:r>
            <a:r>
              <a:rPr lang="en-US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 HAS-A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2369" y="1505244"/>
            <a:ext cx="11117532" cy="490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ទំនាក់ទំនង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IS-A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គឺជាវិធីមួយដែលគេអាចនិយាយថា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មួយគឺជាប្រភេទនៃ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ណាមួយ។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ទំនាក់ទំនង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HAS-A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គឺជាវិធីមួយដែលគេអាចនិយាយថា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មួយផ្ទុកនូវ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ច្បាស់លាស់មួយផ្សេងទៀត។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8" b="2757"/>
          <a:stretch/>
        </p:blipFill>
        <p:spPr>
          <a:xfrm>
            <a:off x="307300" y="2918941"/>
            <a:ext cx="12006649" cy="37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ប្រភេទនៃ </a:t>
            </a:r>
            <a:r>
              <a:rPr lang="en-US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Inheritance 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06" y="1479288"/>
            <a:ext cx="7010064" cy="5273424"/>
          </a:xfrm>
        </p:spPr>
      </p:pic>
    </p:spTree>
    <p:extLst>
      <p:ext uri="{BB962C8B-B14F-4D97-AF65-F5344CB8AC3E}">
        <p14:creationId xmlns:p14="http://schemas.microsoft.com/office/powerpoint/2010/main" val="38457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12252"/>
            <a:ext cx="10994126" cy="101466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Abstraction ?</a:t>
            </a:r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 </a:t>
            </a:r>
            <a:r>
              <a:rPr lang="en-US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(Abstract class &amp; Interface)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2375" y="1623564"/>
            <a:ext cx="11020926" cy="431225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Abstract class</a:t>
            </a:r>
            <a:b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សំគាល់ដោយពាក្យ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abstract</a:t>
            </a:r>
            <a:b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មិនអាចបង្កើត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instance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បាន ប៉ុន្តែអាចប្រើ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reference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របស់វាចង្អុលទៅកាន់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របស់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class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ជំនាន់ក្រោយបាន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អាចមាន ឬ គ្មាន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method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Abstract</a:t>
            </a:r>
            <a:b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-concrete child class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របស់វាត្រូវតែ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override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រាល់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method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ទាំងអស់របស់វា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-Polymorphism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អាចនឹងត្រូវបានអនុវត្តតាមរយៈ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abstract member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39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88" y="1791579"/>
            <a:ext cx="10994127" cy="3916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Interface</a:t>
            </a:r>
            <a:b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ត្រូវបានសំគាល់ដោយ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keyword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Interface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មិនអាចបង្កើត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instance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បាន ប៉ុន្តែអាចប្រើ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reference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របស់វាចង្អុលទៅកាន់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នៃ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class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ដែល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implement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ពីវាបាន</a:t>
            </a:r>
            <a:b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រាល់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member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ទាំងអស់មាន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access modifier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public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 រាល់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member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ទាំងអស់សុទ្ធតែជា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Abstract</a:t>
            </a:r>
            <a:b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-concrete child class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របស់វាត្រូវតែ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override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រាល់ 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method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ទាំងអស់របស់វា</a:t>
            </a:r>
            <a:b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-Polymorphism </a:t>
            </a:r>
            <a:r>
              <a:rPr lang="km-KH" sz="2600" dirty="0">
                <a:latin typeface="Khmer OS" panose="02000500000000020004" pitchFamily="2" charset="0"/>
                <a:cs typeface="Khmer OS" panose="02000500000000020004" pitchFamily="2" charset="0"/>
              </a:rPr>
              <a:t>នឹងត្រូវបានអនុវត្តតាមរយៈ</a:t>
            </a:r>
            <a:r>
              <a:rPr lang="en-US" sz="2600" dirty="0">
                <a:latin typeface="Khmer OS" panose="02000500000000020004" pitchFamily="2" charset="0"/>
                <a:cs typeface="Khmer OS" panose="02000500000000020004" pitchFamily="2" charset="0"/>
              </a:rPr>
              <a:t> interface member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 bwMode="auto">
          <a:xfrm>
            <a:off x="659318" y="-141513"/>
            <a:ext cx="10994127" cy="127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Abstraction ?</a:t>
            </a:r>
            <a:r>
              <a:rPr lang="km-KH" sz="48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 </a:t>
            </a:r>
            <a:r>
              <a:rPr lang="en-US" sz="48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(Abstract class &amp; Interface)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6806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 txBox="1">
            <a:spLocks/>
          </p:cNvSpPr>
          <p:nvPr/>
        </p:nvSpPr>
        <p:spPr bwMode="auto">
          <a:xfrm>
            <a:off x="659318" y="-141513"/>
            <a:ext cx="10994127" cy="127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Polymorphism</a:t>
            </a:r>
            <a:endParaRPr lang="en-US" sz="4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89" y="1327355"/>
            <a:ext cx="6670743" cy="57223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6866" y="1682369"/>
            <a:ext cx="8307702" cy="47774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Polymorphism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មកពីពាក្យ​ក្រិច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គឺ 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Poly + Morphism</a:t>
            </a:r>
            <a:b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	- Poly =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ច្រើន​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 Morphism =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ទម្រង់</a:t>
            </a:r>
            <a:br>
              <a:rPr lang="en-US" sz="27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700" dirty="0">
                <a:latin typeface="Khmer OS" panose="02000500000000020004" pitchFamily="2" charset="0"/>
                <a:cs typeface="Khmer OS" panose="02000500000000020004" pitchFamily="2" charset="0"/>
              </a:rPr>
              <a:t>-Polymorphism </a:t>
            </a:r>
            <a:r>
              <a:rPr lang="km-KH" sz="2700" dirty="0">
                <a:latin typeface="Khmer OS" panose="02000500000000020004" pitchFamily="2" charset="0"/>
                <a:cs typeface="Khmer OS" panose="02000500000000020004" pitchFamily="2" charset="0"/>
              </a:rPr>
              <a:t>ជាសមត្ថភាពនៃ </a:t>
            </a:r>
            <a:r>
              <a:rPr lang="en-US" sz="2700" dirty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sz="2700" dirty="0">
                <a:latin typeface="Khmer OS" panose="02000500000000020004" pitchFamily="2" charset="0"/>
                <a:cs typeface="Khmer OS" panose="02000500000000020004" pitchFamily="2" charset="0"/>
              </a:rPr>
              <a:t>ដែលអាចសម្ដែងបានច្រើនទម្រង់។</a:t>
            </a:r>
            <a:br>
              <a:rPr lang="km-KH" sz="27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700" dirty="0">
                <a:latin typeface="Khmer OS" panose="02000500000000020004" pitchFamily="2" charset="0"/>
                <a:cs typeface="Khmer OS" panose="02000500000000020004" pitchFamily="2" charset="0"/>
              </a:rPr>
              <a:t>កាប្រើប្រាស់ </a:t>
            </a:r>
            <a:r>
              <a:rPr lang="en-US" sz="2700" dirty="0">
                <a:latin typeface="Khmer OS" panose="02000500000000020004" pitchFamily="2" charset="0"/>
                <a:cs typeface="Khmer OS" panose="02000500000000020004" pitchFamily="2" charset="0"/>
              </a:rPr>
              <a:t>Polymorphism </a:t>
            </a:r>
            <a:r>
              <a:rPr lang="km-KH" sz="2700" dirty="0">
                <a:latin typeface="Khmer OS" panose="02000500000000020004" pitchFamily="2" charset="0"/>
                <a:cs typeface="Khmer OS" panose="02000500000000020004" pitchFamily="2" charset="0"/>
              </a:rPr>
              <a:t>គឺត្រូវបានកើតឡើងនូវពេលដែល </a:t>
            </a:r>
            <a:r>
              <a:rPr lang="en-US" sz="2700" dirty="0">
                <a:latin typeface="Khmer OS" panose="02000500000000020004" pitchFamily="2" charset="0"/>
                <a:cs typeface="Khmer OS" panose="02000500000000020004" pitchFamily="2" charset="0"/>
              </a:rPr>
              <a:t>Parent Class </a:t>
            </a:r>
            <a:r>
              <a:rPr lang="km-KH" sz="2700" dirty="0">
                <a:latin typeface="Khmer OS" panose="02000500000000020004" pitchFamily="2" charset="0"/>
                <a:cs typeface="Khmer OS" panose="02000500000000020004" pitchFamily="2" charset="0"/>
              </a:rPr>
              <a:t>មានការ​ </a:t>
            </a:r>
            <a:r>
              <a:rPr lang="en-US" sz="2700" dirty="0">
                <a:latin typeface="Khmer OS" panose="02000500000000020004" pitchFamily="2" charset="0"/>
                <a:cs typeface="Khmer OS" panose="02000500000000020004" pitchFamily="2" charset="0"/>
              </a:rPr>
              <a:t>Reference </a:t>
            </a:r>
            <a:r>
              <a:rPr lang="km-KH" sz="2700" dirty="0">
                <a:latin typeface="Khmer OS" panose="02000500000000020004" pitchFamily="2" charset="0"/>
                <a:cs typeface="Khmer OS" panose="02000500000000020004" pitchFamily="2" charset="0"/>
              </a:rPr>
              <a:t>ទៅកាន់</a:t>
            </a:r>
            <a:r>
              <a:rPr lang="en-US" sz="2700" dirty="0">
                <a:latin typeface="Khmer OS" panose="02000500000000020004" pitchFamily="2" charset="0"/>
                <a:cs typeface="Khmer OS" panose="02000500000000020004" pitchFamily="2" charset="0"/>
              </a:rPr>
              <a:t> Object</a:t>
            </a:r>
            <a:r>
              <a:rPr lang="km-KH" sz="2700" dirty="0">
                <a:latin typeface="Khmer OS" panose="02000500000000020004" pitchFamily="2" charset="0"/>
                <a:cs typeface="Khmer OS" panose="02000500000000020004" pitchFamily="2" charset="0"/>
              </a:rPr>
              <a:t> របស់</a:t>
            </a:r>
            <a:r>
              <a:rPr lang="en-US" sz="2700" dirty="0">
                <a:latin typeface="Khmer OS" panose="02000500000000020004" pitchFamily="2" charset="0"/>
                <a:cs typeface="Khmer OS" panose="02000500000000020004" pitchFamily="2" charset="0"/>
              </a:rPr>
              <a:t> Child Class </a:t>
            </a:r>
            <a:r>
              <a:rPr lang="km-KH" sz="2700" dirty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b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</a:br>
            <a:endParaRPr lang="en-US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7661" y="2184397"/>
            <a:ext cx="10994127" cy="254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មានលក្ខណះ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Hierarchy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ដែលធ្វើឲ្យ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ងាយស្រួលក្នុងការគ្រប់គ្រង</a:t>
            </a:r>
            <a:b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កាត់បន្ថយការសរសេរ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code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ដែលមាន</a:t>
            </a:r>
            <a:b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  ដំណើរការ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Process </a:t>
            </a:r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ច្រើន</a:t>
            </a:r>
            <a:r>
              <a:rPr lang="en-US" sz="28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 bwMode="auto">
          <a:xfrm>
            <a:off x="659318" y="250371"/>
            <a:ext cx="10994127" cy="88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m-KH" sz="49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សារៈប្រយោជន៍ នៃ </a:t>
            </a:r>
            <a:r>
              <a:rPr lang="en-US" sz="49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Polymorphism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54" y="1870945"/>
            <a:ext cx="4382391" cy="35773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73" y="4724397"/>
            <a:ext cx="4876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ប្រភពឯកសារ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  <a:hlinkClick r:id="rId2"/>
              </a:rPr>
              <a:t>http://www.tutorialspoint.com/java/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http://www.javatpoint.com/java-oops-concepts</a:t>
            </a: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9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06824" y="1377006"/>
            <a:ext cx="9131123" cy="461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06824" y="2243566"/>
            <a:ext cx="913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4384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សមាជិក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លោក​ មាន​ រស្មី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r>
              <a:rPr lang="ca-ES" dirty="0">
                <a:latin typeface="Khmer OS Battambang" pitchFamily="2" charset="0"/>
                <a:cs typeface="Khmer OS Battambang" pitchFamily="2" charset="0"/>
              </a:rPr>
              <a:t>លោក ល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ca-ES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ស្រ៊ឺ ផេងគ័ង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ca-ES" dirty="0">
                <a:latin typeface="Khmer OS Battambang" pitchFamily="2" charset="0"/>
                <a:cs typeface="Khmer OS Battambang" pitchFamily="2" charset="0"/>
              </a:rPr>
              <a:t>លោក 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មាតិកា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១. អ្វីទៅជា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?</a:t>
            </a: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២. ស្វែងយល់ពី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៣. ស្វែងយល់ពី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Data Encapsulation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៤. តើ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 ជាអ្វី?</a:t>
            </a: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ស្វែងយល់អំពី លក្ខណៈ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Abstraction</a:t>
            </a: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. Polymorphism</a:t>
            </a:r>
          </a:p>
        </p:txBody>
      </p:sp>
    </p:spTree>
    <p:extLst>
      <p:ext uri="{BB962C8B-B14F-4D97-AF65-F5344CB8AC3E}">
        <p14:creationId xmlns:p14="http://schemas.microsoft.com/office/powerpoint/2010/main" val="198202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40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អ្វីទៅជា</a:t>
            </a:r>
            <a:r>
              <a:rPr lang="en-US" sz="40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OOP?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28048" y="1528549"/>
            <a:ext cx="10681853" cy="51402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OOP</a:t>
            </a: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 (Object Oriented Programming)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ជាវិធីសាស្ដ្រក្នុងការសរសេរ</a:t>
            </a: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Code 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ដែលផ្ដោតទៅលើ </a:t>
            </a: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endParaRPr lang="km-KH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​ងាយស្រួលក្នុងការ កែប្រែ និងគ្រប់គ្រង</a:t>
            </a: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 code</a:t>
            </a:r>
            <a:endParaRPr lang="km-KH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មានលក្ខណៈ</a:t>
            </a: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Standard</a:t>
            </a: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​នៃការសរសេរ</a:t>
            </a:r>
            <a:r>
              <a:rPr lang="en-US" sz="2000" dirty="0">
                <a:latin typeface="Khmer OS" panose="02000500000000020004" pitchFamily="2" charset="0"/>
                <a:cs typeface="Khmer OS" panose="02000500000000020004" pitchFamily="2" charset="0"/>
              </a:rPr>
              <a:t>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អាចយកកូដមកប្រើប្រាស់ឡើងវិញបាន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000" dirty="0">
                <a:latin typeface="Khmer OS" panose="02000500000000020004" pitchFamily="2" charset="0"/>
                <a:cs typeface="Khmer OS" panose="02000500000000020004" pitchFamily="2" charset="0"/>
              </a:rPr>
              <a:t>ធ្វើអោយការអានកូដងាយយល់</a:t>
            </a:r>
            <a:endParaRPr lang="en-US" sz="20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0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25" y="2510193"/>
            <a:ext cx="56102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40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អ្វីៗទាំងឡាយសុទ្ធតែជា </a:t>
            </a:r>
            <a:r>
              <a:rPr lang="en-US" sz="4000" dirty="0">
                <a:solidFill>
                  <a:srgbClr val="003399"/>
                </a:solidFill>
                <a:latin typeface="Khmer OS Muol" panose="02000500000000020004" pitchFamily="2" charset="0"/>
                <a:cs typeface="Khmer OS Muol" panose="02000500000000020004" pitchFamily="2" charset="0"/>
              </a:rPr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" b="9202"/>
          <a:stretch/>
        </p:blipFill>
        <p:spPr>
          <a:xfrm>
            <a:off x="2906974" y="1702185"/>
            <a:ext cx="5809397" cy="4966585"/>
          </a:xfrm>
        </p:spPr>
      </p:pic>
    </p:spTree>
    <p:extLst>
      <p:ext uri="{BB962C8B-B14F-4D97-AF65-F5344CB8AC3E}">
        <p14:creationId xmlns:p14="http://schemas.microsoft.com/office/powerpoint/2010/main" val="5182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599" y="1539037"/>
            <a:ext cx="11379661" cy="47121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គឺជាទម្រង់មួយសម្រាប់កំណត់លក្ខណះឲ​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ប្រៀបបានដូចជាពុម្ពមួយដែល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អាចឲគេបង្កើត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មួយឬច្រើន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រួមមាន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data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member, method, constructor, 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interface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 ដែលបានផ្ដល់នូវ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State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behavior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ទៅកាន់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state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behaviors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behavior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សម្ដៅទៅលើសកម្មភាពរបស់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មួយបានធ្វើ</a:t>
            </a:r>
          </a:p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state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អ្វីដែលមាននៅក្នុង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។(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class)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19" y="3190997"/>
            <a:ext cx="4835681" cy="33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599" y="1599550"/>
            <a:ext cx="11349047" cy="4312251"/>
          </a:xfrm>
        </p:spPr>
        <p:txBody>
          <a:bodyPr>
            <a:noAutofit/>
          </a:bodyPr>
          <a:lstStyle/>
          <a:p>
            <a:pPr marL="204788" indent="-204788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Encapsulation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គឺជាផ្នែកមួយនៃ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ដែលធ្វើការទៅលើ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ការរៀបចំ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data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coding</a:t>
            </a:r>
          </a:p>
          <a:p>
            <a:pPr marL="204788" indent="-204788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Hide from out side world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ដោយពុំឱ្យ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ដ៍ទៃទៀតធ្វើការ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ពីខាងក្រៅ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lvl="0" indent="-204788">
              <a:buClr>
                <a:srgbClr val="000000">
                  <a:lumMod val="65000"/>
                </a:srgbClr>
              </a:buClr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Define permission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គឺយើងអាចកំណត់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fields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នៅក្នុង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read-only or write-only</a:t>
            </a: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>
              <a:buClr>
                <a:srgbClr val="000000">
                  <a:lumMod val="65000"/>
                </a:srgbClr>
              </a:buClr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ធានាបាននូវ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Security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សំរាប់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data</a:t>
            </a: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lvl="0" indent="-204788">
              <a:buClr>
                <a:srgbClr val="000000">
                  <a:lumMod val="65000"/>
                </a:srgbClr>
              </a:buClr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92" y="3269134"/>
            <a:ext cx="6640899" cy="26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04788" indent="-204788"/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Encapsulation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គឺយើងត្រូវពឹងផ្អែកទៅលើ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28600" lvl="2">
              <a:lnSpc>
                <a:spcPct val="150000"/>
              </a:lnSpc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ជាប្រភេទ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Keyword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ដែលគេប្រើប្រាស់សំរាប់កំណត់កំរិត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Access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ទៅឲ្យ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, 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រួមមាន៖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273050"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គឺវាអាចធ្វើការ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គ្រប់ទីកន្លែពីមួយ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273050"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គឺវាអាចធ្វើការ​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000" dirty="0"/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 និង​អាច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 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</a:p>
          <a:p>
            <a:pPr marL="457200" indent="-273050"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ធ្វើការ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 និង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273050"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ធ្វើការ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 </a:t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និយមន័យ </a:t>
            </a:r>
            <a:r>
              <a:rPr lang="en-US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Inheritance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533832"/>
            <a:ext cx="6802638" cy="48810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គឺជាដំណើរការមួយដែលដែល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មួយទាញយកនូវរាល់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property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ទាំងឡាយ (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Fields)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មួយផ្សេងទៀត។ 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ជាមួយនឹងការប្រើប្រាស់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រាល់ពត៌មានទាំងឡាយគឺត្រូវបានបង្កើតឡើងដោយមានការគ្រប់គ្រងលំដាប់ឋានានុក្រមត្រឹមត្រូវ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ដែលទទួលមរតកពី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ដទៃទៀត គឺត្រូវបានគេអោយឈ្មោះថា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subclass (derived class, child class)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ទាំងឡាយណាដែលជាអ្នកផ្ដល់មរតកដល់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ដទៃទៀត ត្រូវបានគេអោយឈ្មោះថា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superclass (base class, parent class)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030" y="2149587"/>
            <a:ext cx="4597745" cy="23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</Words>
  <Application>Microsoft Office PowerPoint</Application>
  <PresentationFormat>Widescreen</PresentationFormat>
  <Paragraphs>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DaunPenh</vt:lpstr>
      <vt:lpstr>Khmer OS</vt:lpstr>
      <vt:lpstr>Khmer OS Battambang</vt:lpstr>
      <vt:lpstr>Khmer OS Muol</vt:lpstr>
      <vt:lpstr>Khmer OS Muol Light</vt:lpstr>
      <vt:lpstr>Wingdings</vt:lpstr>
      <vt:lpstr>TS102922647</vt:lpstr>
      <vt:lpstr>PowerPoint Presentation</vt:lpstr>
      <vt:lpstr>សមាជិក</vt:lpstr>
      <vt:lpstr>មាតិកា</vt:lpstr>
      <vt:lpstr>អ្វីទៅជាOOP?</vt:lpstr>
      <vt:lpstr>អ្វីៗទាំងឡាយសុទ្ធតែជា Object</vt:lpstr>
      <vt:lpstr> Class និង Object </vt:lpstr>
      <vt:lpstr> Encapsulation  </vt:lpstr>
      <vt:lpstr> Encapsulation  </vt:lpstr>
      <vt:lpstr>និយមន័យ Inheritance</vt:lpstr>
      <vt:lpstr>ស្វែងយល់ពី ទំនាក់ទំនង IS-A និង HAS-A</vt:lpstr>
      <vt:lpstr>ប្រភេទនៃ Inheritance </vt:lpstr>
      <vt:lpstr>Abstraction ? (Abstract class &amp; Interface)</vt:lpstr>
      <vt:lpstr>Interface -ត្រូវបានសំគាល់ដោយ keyword Interface -មិនអាចបង្កើត instance បាន ប៉ុន្តែអាចប្រើ reference របស់វាចង្អុលទៅកាន់ Object នៃclass ដែល implement ពីវាបាន -រាល់ member ទាំងអស់មាន access modifier ជា public - រាល់ member ទាំងអស់សុទ្ធតែជា Abstract -concrete child class របស់វាត្រូវតែ override រាល់ method ទាំងអស់របស់វា -Polymorphism នឹងត្រូវបានអនុវត្តតាមរយៈ interface member</vt:lpstr>
      <vt:lpstr>Polymorphism មកពីពាក្យ​ក្រិច គឺ Poly + Morphism  - Poly = ច្រើន​  - Morphism = ទម្រង់ -Polymorphism ជាសមត្ថភាពនៃ Object ដែលអាចសម្ដែងបានច្រើនទម្រង់។ កាប្រើប្រាស់ Polymorphism គឺត្រូវបានកើតឡើងនូវពេលដែល Parent Class មានការ​ Reference ទៅកាន់ Object របស់ Child Class ។ </vt:lpstr>
      <vt:lpstr>-មានលក្ខណះHierarchy ដែលធ្វើឲ្យ    ងាយស្រួលក្នុងការគ្រប់គ្រង - កាត់បន្ថយការសរសេរ code ដែលមាន   ដំណើរការProcess ច្រើន </vt:lpstr>
      <vt:lpstr>ប្រភពឯកសារ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2016-03-15T17:11:12Z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