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503" r:id="rId3"/>
    <p:sldId id="505" r:id="rId4"/>
    <p:sldId id="426" r:id="rId5"/>
    <p:sldId id="506" r:id="rId6"/>
    <p:sldId id="522" r:id="rId7"/>
    <p:sldId id="523" r:id="rId8"/>
    <p:sldId id="527" r:id="rId9"/>
    <p:sldId id="528" r:id="rId10"/>
    <p:sldId id="529" r:id="rId11"/>
    <p:sldId id="524" r:id="rId12"/>
    <p:sldId id="525" r:id="rId13"/>
    <p:sldId id="507" r:id="rId14"/>
    <p:sldId id="509" r:id="rId15"/>
    <p:sldId id="508" r:id="rId16"/>
    <p:sldId id="519" r:id="rId17"/>
    <p:sldId id="530" r:id="rId18"/>
    <p:sldId id="520" r:id="rId19"/>
    <p:sldId id="521" r:id="rId20"/>
    <p:sldId id="513" r:id="rId21"/>
    <p:sldId id="516" r:id="rId22"/>
    <p:sldId id="517" r:id="rId23"/>
    <p:sldId id="518" r:id="rId24"/>
    <p:sldId id="511" r:id="rId25"/>
    <p:sldId id="512" r:id="rId26"/>
    <p:sldId id="439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4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28-Mar-16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28-Mar-16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28-Mar-16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28-Mar-16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28-Mar-16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28-Mar-16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28-Mar-16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Platform,_Standard_Edi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_machine#Process_virtu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Java_(software_platform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strokes.wordpress.com/" TargetMode="External"/><Relationship Id="rId3" Type="http://schemas.openxmlformats.org/officeDocument/2006/relationships/hyperlink" Target="https://en.wikipedia.org/wiki/Java_virtual_machine" TargetMode="External"/><Relationship Id="rId7" Type="http://schemas.openxmlformats.org/officeDocument/2006/relationships/hyperlink" Target="http://www.javatpoint.com/difference-between-jdk-jre-and-jvm" TargetMode="External"/><Relationship Id="rId2" Type="http://schemas.openxmlformats.org/officeDocument/2006/relationships/hyperlink" Target="http://oopbook.com/guides/api-documenta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fhfVkPpIwjk" TargetMode="External"/><Relationship Id="rId5" Type="http://schemas.openxmlformats.org/officeDocument/2006/relationships/hyperlink" Target="http://www.oracle.com/technetwork/java/javaee/ejb/index.html" TargetMode="External"/><Relationship Id="rId4" Type="http://schemas.openxmlformats.org/officeDocument/2006/relationships/hyperlink" Target="http://www.tutorial4us.com/java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12252"/>
            <a:ext cx="10994127" cy="1014664"/>
          </a:xfrm>
        </p:spPr>
        <p:txBody>
          <a:bodyPr/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ស្វែងយល់អំពី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JDK 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94985"/>
            <a:ext cx="11020927" cy="4699465"/>
          </a:xfrm>
        </p:spPr>
        <p:txBody>
          <a:bodyPr/>
          <a:lstStyle/>
          <a:p>
            <a:pPr marL="0" lvl="0" indent="0" defTabSz="914400">
              <a:spcBef>
                <a:spcPts val="220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JDK</a:t>
            </a:r>
          </a:p>
          <a:p>
            <a:pPr marL="0" lvl="0" indent="0" defTabSz="914400">
              <a:spcBef>
                <a:spcPts val="220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(Java Development Kit)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គឺជាសំណុំនៃ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Software </a:t>
            </a:r>
          </a:p>
          <a:p>
            <a:pPr marL="0" lvl="0" indent="0" defTabSz="914400">
              <a:spcBef>
                <a:spcPts val="220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ដែលអាចប្រើប្រាស់ដើម្បីបង្កើត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Application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0" indent="0" defTabSz="914400">
              <a:spcBef>
                <a:spcPts val="220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វាផ្ទុកនូវ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Development tools</a:t>
            </a:r>
          </a:p>
          <a:p>
            <a:pPr marL="0" lvl="0" indent="0" defTabSz="914400">
              <a:spcBef>
                <a:spcPts val="220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ជាច្រើនដូចជា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Compiler, API, …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lvl="0" indent="0" defTabSz="914400">
              <a:spcBef>
                <a:spcPts val="220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ហើយវាប្រតិបត្តិទៅ​តាមប្រភេទរបស់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</a:t>
            </a:r>
          </a:p>
          <a:p>
            <a:pPr marL="0" lvl="0" indent="0" defTabSz="914400">
              <a:spcBef>
                <a:spcPts val="220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ដូចជា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(Java SE, Java EE, Java ME)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37" y="1860268"/>
            <a:ext cx="4653390" cy="369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ស្វែងយល់អំពី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JDK 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ca-E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Java</a:t>
            </a:r>
            <a:r>
              <a:rPr lang="km-KH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(ត)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JRE(Java Runtime Environment)</a:t>
            </a:r>
          </a:p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JRE is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អាចប្រើបានគ្រប់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platforms, including Mac, Windows,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Unix.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មានផ្ទុក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, Core libraries​ ​and other additional components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ដើម្បីដំណើរការកម្មវិធីដែល សរសេរដោយ ភាសា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J2SE, J2EE &amp; J2ME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J2SE (Java Standard Edition)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ដែលគេអាចប្រើប្រាស់ដើម្បី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develop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desktop applications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Server environment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J2EE (Java Enterprise Edition)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Server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ដូចជា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Website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J2ME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Micro Edition)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ដែលដំណើរការលើប្រភេទ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Small Devices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ដូចជាទូរស័ព្ទដៃជាដើម។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https://en.wikipedia.org/wiki/Java_Platform,_Standard_Edition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Documentation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(Application Programming Interface)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គឺជាបណ្ដុំនៃ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ដែលមានសំរាប់ផ្ដល់អោយអ្នកប្រើប្រាស់ 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។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Java.awt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Java.io,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fontAlgn="base"/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fontAlgn="base"/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Documentation Platform SE 8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ជាច្រើនទៀត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  <a:hlinkClick r:id="rId3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http://docs.oracle.com/javase/8/docs/api/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4115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Memory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09716" y="1628317"/>
            <a:ext cx="9910916" cy="4905218"/>
          </a:xfrm>
        </p:spPr>
        <p:txBody>
          <a:bodyPr>
            <a:normAutofit lnSpcReduction="10000"/>
          </a:bodyPr>
          <a:lstStyle/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(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virtual machine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3" tooltip="Virtual machine"/>
              </a:rPr>
              <a:t> abstract computing machine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ដែលអាចអោយកុំព្យូទ័រមួយមានលទ្ធភាពដំណើរការនូវកម្មវិធីរបស់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4" tooltip="Java (software platform)"/>
              </a:rPr>
              <a:t>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បាន។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Memory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មាន៖</a:t>
            </a:r>
          </a:p>
          <a:p>
            <a:pPr marL="596503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Class(Method) Area: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instruction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fields, methods,..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3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ផ្ទុកនូវ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3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Heap: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ផ្ទុកតែ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instantiate (object)</a:t>
            </a:r>
          </a:p>
          <a:p>
            <a:pPr marL="596503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PC Register: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សំរាប់កត់ត្រានូវ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Address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ដើម្បីអោយ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Heap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អាចទាក់ទងគ្នាបាន</a:t>
            </a:r>
          </a:p>
          <a:p>
            <a:pPr marL="596503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Native Method stack: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ផ្ទុកនូវរាល់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ទាំងឡាយដែលបានបកប្រែជា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Native Language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រួចជាស្រច</a:t>
            </a:r>
          </a:p>
          <a:p>
            <a:pPr marL="596503" indent="-342900">
              <a:buFont typeface="Wingdings" panose="05000000000000000000" pitchFamily="2" charset="2"/>
              <a:buChar char="Ø"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3" indent="-342900">
              <a:buFont typeface="Wingdings" panose="05000000000000000000" pitchFamily="2" charset="2"/>
              <a:buChar char="Ø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60"/>
          <a:stretch/>
        </p:blipFill>
        <p:spPr>
          <a:xfrm>
            <a:off x="9367825" y="557335"/>
            <a:ext cx="2824175" cy="48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41" y="1504335"/>
            <a:ext cx="5762760" cy="483747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ca-E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6804818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នៅពេលដែល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របស់ភាសា​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ធ្វើការបកប្រែ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Source code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Source code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ទៅជា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Instructions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Virtual Machine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អាចយល់បាន។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Instructions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ដែលមាននៅក្នុង​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files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នោះគឺជា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byte-codes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ca-E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"/>
          <a:stretch/>
        </p:blipFill>
        <p:spPr>
          <a:xfrm>
            <a:off x="1430595" y="1474837"/>
            <a:ext cx="8981767" cy="5309419"/>
          </a:xfrm>
        </p:spPr>
      </p:pic>
    </p:spTree>
    <p:extLst>
      <p:ext uri="{BB962C8B-B14F-4D97-AF65-F5344CB8AC3E}">
        <p14:creationId xmlns:p14="http://schemas.microsoft.com/office/powerpoint/2010/main" val="41230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8. 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ការដំឡើងកម្មវិធី </a:t>
            </a:r>
            <a:r>
              <a:rPr lang="ca-E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163285" y="1716618"/>
            <a:ext cx="12192000" cy="3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ដើម្បីអាចដំណើរការ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Eclipse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បានយើងត្រូវ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install Support  Environment (JDK)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ជាមុនសិន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ដើម្បី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Download JDK (Java Development Kit)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តាមរយៈ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  <a:hlinkClick r:id="rId2"/>
              </a:rPr>
              <a:t>http://www.oracle.com/technetwork/java/javase/downloads/index.html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JDK ប្រើសំរាប់បង្កើត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application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applets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JDK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មានផ្ទុកនូវ </a:t>
            </a:r>
            <a:r>
              <a:rPr lang="en-US" sz="2200" dirty="0"/>
              <a:t>Java Runtime Environment (JRE), a compiler (</a:t>
            </a:r>
            <a:r>
              <a:rPr lang="en-US" sz="2200" dirty="0" err="1"/>
              <a:t>javac</a:t>
            </a:r>
            <a:r>
              <a:rPr lang="en-US" sz="2200" dirty="0"/>
              <a:t>),a documentation generator (</a:t>
            </a:r>
            <a:r>
              <a:rPr lang="en-US" sz="2200" dirty="0" err="1"/>
              <a:t>javadoc</a:t>
            </a:r>
            <a:r>
              <a:rPr lang="en-US" sz="2200" dirty="0"/>
              <a:t>) and other tools needed in Java development.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2"/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63285" y="4723977"/>
            <a:ext cx="12028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Link download Eclipse: </a:t>
            </a:r>
            <a:r>
              <a:rPr lang="ca-ES" sz="2200" u="sng" dirty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http://www.eclipse.org/downloads/packages/eclipse-ide-java-developers/keplersr1</a:t>
            </a:r>
            <a:endParaRPr lang="en-US" sz="2200" u="sng" dirty="0">
              <a:solidFill>
                <a:schemeClr val="accent1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288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9. 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ការចាប់ផ</a:t>
            </a:r>
            <a:r>
              <a:rPr lang="ca-E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្តើ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មសរសេរកម្មវិធីរបស់ភាសា </a:t>
            </a:r>
            <a:r>
              <a:rPr lang="ca-E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1109133" y="1459625"/>
            <a:ext cx="9186594" cy="105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File -&gt; New -&gt; Project -&gt; Select a wizard (Java Project)</a:t>
            </a:r>
          </a:p>
          <a:p>
            <a:pPr lvl="0">
              <a:spcBef>
                <a:spcPts val="600"/>
              </a:spcBef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New -&gt; 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0"/>
          <a:stretch/>
        </p:blipFill>
        <p:spPr>
          <a:xfrm>
            <a:off x="492382" y="2404409"/>
            <a:ext cx="10736864" cy="39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១០. ការប្រកាស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7859182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Variable?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គឺជាអញ្ញតិ្តសម្រាប់អនុញ្ញាតិអោយយើងផ្ទុកនូវតំលៃ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Data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Data Type?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ប្រើសម្រាប់នៅពេលប្រកាស​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type / object data type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02" y="3927173"/>
            <a:ext cx="4419600" cy="25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មូលដ្ឋានគ្រិះរបស់ភាសា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១០. ការប្រកាស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82592" y="1771048"/>
            <a:ext cx="11020926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ការប្រកាស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Variable</a:t>
            </a:r>
          </a:p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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 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Ex1: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ប្រកាសអញ្ញតិ្តឈ្មោះ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name:</a:t>
            </a:r>
          </a:p>
          <a:p>
            <a:pPr marL="0" indent="0">
              <a:buNone/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5399" y="3223051"/>
            <a:ext cx="3934534" cy="898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String name;</a:t>
            </a:r>
            <a:endParaRPr lang="en-US" sz="1400" dirty="0">
              <a:effectLst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575399" y="3784601"/>
            <a:ext cx="1250601" cy="73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969000" y="3852333"/>
            <a:ext cx="1346200" cy="76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27949" y="4619601"/>
            <a:ext cx="1447450" cy="39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Data type</a:t>
            </a:r>
            <a:endParaRPr lang="en-US" sz="1100" dirty="0">
              <a:effectLst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51261" y="4707664"/>
            <a:ext cx="2117344" cy="394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Variable Name</a:t>
            </a:r>
            <a:endParaRPr lang="en-US" sz="1100" dirty="0">
              <a:effectLst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១០. ការប្រកាស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82592" y="1771048"/>
            <a:ext cx="11020926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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 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Ex2: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ប្រកាសអញ្ញតិដោយផ្ដើមតំលៃ: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0527" y="2672925"/>
            <a:ext cx="5227330" cy="1120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string name = “John”;</a:t>
            </a:r>
            <a:endParaRPr lang="en-US" sz="1600" dirty="0">
              <a:effectLst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04505" y="3496733"/>
            <a:ext cx="1065228" cy="128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21492" y="3496733"/>
            <a:ext cx="727706" cy="148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63696" y="4748317"/>
            <a:ext cx="1417181" cy="38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Data type</a:t>
            </a:r>
            <a:endParaRPr lang="en-US" sz="1100" dirty="0">
              <a:effectLst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80732" y="4820496"/>
            <a:ext cx="1807935" cy="448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Variable Name</a:t>
            </a:r>
            <a:endParaRPr lang="en-US" sz="1100" dirty="0">
              <a:effectLst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724657" y="3496840"/>
            <a:ext cx="1319222" cy="125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51659" y="4801126"/>
            <a:ext cx="1429873" cy="468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Value</a:t>
            </a:r>
            <a:endParaRPr lang="en-US" sz="1100" dirty="0">
              <a:effectLst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១០. ការប្រកាស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82592" y="1771048"/>
            <a:ext cx="11020926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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 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Ex3: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ប្រកាសអញ្ញតិ្តច្រើនក្នុពេលតែមួយ: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7779" y="2878667"/>
            <a:ext cx="5136442" cy="1100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 err="1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int</a:t>
            </a:r>
            <a:r>
              <a:rPr lang="en-US" sz="4000" dirty="0">
                <a:effectLst/>
                <a:ea typeface="Malgun Gothic" panose="020B0503020000020004" pitchFamily="34" charset="-127"/>
                <a:cs typeface="DaunPenh" panose="02000500000000020004" pitchFamily="2" charset="0"/>
              </a:rPr>
              <a:t> a=0, b, c;</a:t>
            </a:r>
            <a:endParaRPr lang="en-US" sz="2000" dirty="0">
              <a:effectLst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4115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Naming  Rule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818033"/>
            <a:ext cx="9343150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ការកំណត់ឈ្មោះអោយ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មួយគឺ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-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អាចជា​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Letters (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abc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ABC), digits (123), underscores (_), and dollar signs ($).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-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ត្រូវតែចាប់ផ្ដើមជា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 letter, an underscore (_), or a dollar sign ($).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-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មិនអាចផ្ដើមដោយលេខ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-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មិនអាចប្រកាសជាន់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Java Keyword (ex: true, false, null, void, for, string…)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26408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37275661"/>
              </p:ext>
            </p:extLst>
          </p:nvPr>
        </p:nvGraphicFramePr>
        <p:xfrm>
          <a:off x="609600" y="1817688"/>
          <a:ext cx="11026878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03755">
                  <a:extLst>
                    <a:ext uri="{9D8B030D-6E8A-4147-A177-3AD203B41FA5}">
                      <a16:colId xmlns:a16="http://schemas.microsoft.com/office/drawing/2014/main" xmlns="" val="394429687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xmlns="" val="995151688"/>
                    </a:ext>
                  </a:extLst>
                </a:gridCol>
                <a:gridCol w="5810865">
                  <a:extLst>
                    <a:ext uri="{9D8B030D-6E8A-4147-A177-3AD203B41FA5}">
                      <a16:colId xmlns:a16="http://schemas.microsoft.com/office/drawing/2014/main" xmlns="" val="155983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268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Comment</a:t>
                      </a:r>
                      <a:r>
                        <a:rPr lang="en-US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មួយបន្ទាត់</a:t>
                      </a:r>
                      <a:endParaRPr lang="en-US" sz="24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//text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Compiler</a:t>
                      </a:r>
                      <a:r>
                        <a:rPr lang="en-US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និងមិនធ្វើការចំពោះកូដដែលចាប់ពីសញ្ញា </a:t>
                      </a:r>
                      <a:r>
                        <a:rPr lang="en-US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//</a:t>
                      </a:r>
                      <a:r>
                        <a:rPr lang="km-KH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រហូតដល់ចុងបន្ទាត់</a:t>
                      </a:r>
                      <a:endParaRPr lang="en-US" sz="24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758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Comment </a:t>
                      </a:r>
                      <a:r>
                        <a:rPr lang="km-KH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ច្រើនបន្ទាត់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/*text*/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Compiler </a:t>
                      </a:r>
                      <a:r>
                        <a:rPr lang="km-KH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និងមិនធ្វើការចំពោះកូដចាប់ពីសញ្ញា</a:t>
                      </a:r>
                      <a:r>
                        <a:rPr lang="km-KH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/* </a:t>
                      </a:r>
                      <a:r>
                        <a:rPr lang="km-KH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រហូតទាល់តែជួបសញ្ញា </a:t>
                      </a:r>
                      <a:r>
                        <a:rPr lang="en-US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*/ </a:t>
                      </a:r>
                      <a:endParaRPr lang="en-US" sz="24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00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Comment </a:t>
                      </a:r>
                      <a:r>
                        <a:rPr lang="km-KH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ជាប្រភេទ</a:t>
                      </a:r>
                      <a:r>
                        <a:rPr lang="km-KH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4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Documentation</a:t>
                      </a:r>
                      <a:endParaRPr lang="km-KH" sz="24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/**</a:t>
                      </a:r>
                    </a:p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documentation</a:t>
                      </a:r>
                    </a:p>
                    <a:p>
                      <a:r>
                        <a:rPr lang="en-US" sz="24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*/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Comment </a:t>
                      </a:r>
                      <a:r>
                        <a:rPr lang="km-KH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ប្រភេទនេះគេហៅថា</a:t>
                      </a:r>
                      <a:r>
                        <a:rPr lang="km-KH" sz="2400" i="0" kern="1200" baseline="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doc comment</a:t>
                      </a:r>
                      <a:r>
                        <a:rPr lang="en-US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. The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JDK </a:t>
                      </a:r>
                      <a:r>
                        <a:rPr lang="en-US" sz="2400" b="1" i="0" kern="1200" dirty="0" err="1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javadoc</a:t>
                      </a:r>
                      <a:r>
                        <a:rPr lang="en-US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tool </a:t>
                      </a:r>
                      <a:r>
                        <a:rPr lang="km-KH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ប្រើប្រាស់</a:t>
                      </a:r>
                      <a:r>
                        <a:rPr lang="en-US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doc comments </a:t>
                      </a:r>
                      <a:r>
                        <a:rPr lang="km-KH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នៅពេលរៀបចំកម្មវិធីហើយ</a:t>
                      </a:r>
                      <a:r>
                        <a:rPr lang="en-US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generated documentation</a:t>
                      </a:r>
                      <a:r>
                        <a:rPr lang="km-KH" sz="240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ដោយស្វ័យប្រវត្ត។</a:t>
                      </a:r>
                      <a:endParaRPr lang="en-US" sz="2400" i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968747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u="sng" dirty="0">
                <a:hlinkClick r:id="rId2"/>
              </a:rPr>
              <a:t>http://oopbook.com/guides/api-documentation/</a:t>
            </a:r>
            <a:endParaRPr lang="km-KH" b="1" u="sng" dirty="0"/>
          </a:p>
          <a:p>
            <a:r>
              <a:rPr lang="en-US" b="1" u="sng" dirty="0">
                <a:hlinkClick r:id="rId3"/>
              </a:rPr>
              <a:t>https://en.wikipedia.org/wiki/Java_virtual_machine</a:t>
            </a:r>
            <a:endParaRPr lang="km-KH" b="1" u="sng" dirty="0"/>
          </a:p>
          <a:p>
            <a:r>
              <a:rPr lang="en-US" b="1" u="sng" dirty="0">
                <a:hlinkClick r:id="rId4"/>
              </a:rPr>
              <a:t>http://www.tutorial4us.com/java/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sz="1800" dirty="0">
                <a:latin typeface="Khmer OS Muol Light" pitchFamily="2" charset="0"/>
                <a:cs typeface="Khmer OS Muol Light" pitchFamily="2" charset="0"/>
                <a:hlinkClick r:id="rId5"/>
              </a:rPr>
              <a:t>http://www.oracle.com/technetwork/java/javaee/ejb/index.html</a:t>
            </a:r>
            <a:endParaRPr lang="en-US" sz="1800" dirty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Khmer OS Muol Light" pitchFamily="2" charset="0"/>
                <a:cs typeface="Khmer OS Muol Light" pitchFamily="2" charset="0"/>
                <a:hlinkClick r:id="rId6"/>
              </a:rPr>
              <a:t>https://www.youtube.com/watch?v=fhfVkPpIwjk</a:t>
            </a:r>
            <a:endParaRPr lang="en-US" sz="1800" dirty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Khmer OS Muol Light" pitchFamily="2" charset="0"/>
                <a:cs typeface="Khmer OS Muol Light" pitchFamily="2" charset="0"/>
                <a:hlinkClick r:id="rId7"/>
              </a:rPr>
              <a:t>http://www.javatpoint.com/difference-between-jdk-jre-and-jvm</a:t>
            </a:r>
            <a:endParaRPr lang="en-US" sz="1800" dirty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Khmer OS Muol Light" pitchFamily="2" charset="0"/>
                <a:cs typeface="Khmer OS Muol Light" pitchFamily="2" charset="0"/>
                <a:hlinkClick r:id="rId8"/>
              </a:rPr>
              <a:t>https://learningstrokes.wordpress.com/</a:t>
            </a:r>
            <a:endParaRPr lang="km-KH" sz="1800" dirty="0">
              <a:latin typeface="Khmer OS Muol Light" pitchFamily="2" charset="0"/>
              <a:cs typeface="Khmer OS Muol Light" pitchFamily="2" charset="0"/>
            </a:endParaRPr>
          </a:p>
          <a:p>
            <a:endParaRPr lang="en-US" b="1" u="sng" dirty="0"/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History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Characteristic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ស្វែងយល់អំពី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JDK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J2SE, J2EE, J2ME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API Documentation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JVM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,​ ការគ្រប់គ្រង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Memory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ដំណើរការរបស់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8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ការដំឡើងកម្មវិធី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Eclipse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9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កម្មវិធីដំបូងរបស់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(Hello World)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10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ការប្រកាស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Variable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11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Naming Rule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12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Comment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ប្រវតិ្តភាសា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6731267" cy="43122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ត្រូវបានបង្កើតឡើងដោយ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GreenTeam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ដែលបង្កើតឡើងក្នុងគោលបំណង សំរាប់ប្រើប្រាស់ក្នុងឧបករណ៍លក្ខណៈទ្រង់ទ្រាយតូច​ 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Programming, mobile devices, games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James Gosling, Mike Sheridan, and Patrick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Naughton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ដែលនៅក្នុងក្រុម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Green Team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បានចាប់ផ្ដើម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ដំបូងនៅខែមិថុនាឆ្នាំ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1991.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0" y="177104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31138" r="47219" b="2715"/>
          <a:stretch/>
        </p:blipFill>
        <p:spPr>
          <a:xfrm>
            <a:off x="8842917" y="1818033"/>
            <a:ext cx="3132844" cy="35079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ប្រវតិ្តភាសា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771048"/>
            <a:ext cx="8649118" cy="46234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ដំបូងឡើយគេឲ្យឈ្មោះវាថា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Green Talk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បន្ទាប់មកទៀតទើបគេដាក់ឈ្មោះថ្មីឲ្យវាគឺ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Oak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ដែលជាសញ្ញានៃភាពខ្លាំងដែលត្រូវបានគេជ្រើសរើសជាដើមឈើជាតិ។ ក្រោយមកទៀតវាត្រូវបានប្តូរឈ្មោះថា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ដែលជាកោះមួយនៃប្រទេស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Indonesia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ដែលជាកន្លែងដំបូងដែល​កាហ្វេត្រូវបានផលិត។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ក្រោយមក លោក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James Gosling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ក៏បានចូលរួម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develop 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Sun microsystem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ក្រោយមកទៀត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ក៏បានក្លាយជាកម្មសិទ្ធរបស់ក្រុមហ៊ុន 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Oracle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ដល់បច្ចុប្បន្ន។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67825" y="5880739"/>
            <a:ext cx="2824175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22]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56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លក្ខណះរបស់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Simple: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ព្រោះវាបានលុបបំបាត់ចោលនូវ​លក្ខណះមិន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ចាំបាច់មួយ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ចំនួនរបស់ភាសា​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C/C++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OOP: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វាមានលក្ខណះ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encapsulation, inheritance,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Statically Type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ទាំងអស់មុននិងយកមកប្រើត្រូវតែប្រកាសជាមុនសិន។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Compiled &amp; Interpreted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កម្មវិធីរបស់វាត្រូវបានបកប្រែជាទំរង់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 Neutral and Portable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វាមានលក្ខណះមិនអាស្រ័យនឹងទម្រង់ខាងក្នុងរបស់</a:t>
            </a: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វាអាចអោយកម្មវិធីប្រតិបត្តិការងារបានច្រើនក្នុងពេលតែមួយ។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លក្ខណះរបស់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Garbage Collected: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វាលុបបំបាត់ចោលនូវអ្វីដែលមិនចាំបាច់ក្នុង​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ដោយស្វ័យប្រវត្តិនៅ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ពេលឈប់ប្រើ។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Robust: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វាប្រើ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Exception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ការពារមិនឲគាំងម៉ាស៊ីន។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Secure: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ធានាបាននូវ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សំរាប់កម្មវិធី។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Built-in networking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 Java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បានបង្កើតឲមានការប្រើប្រាស់លក្ខណះជាបណ្ដាញដោយនាំមកនូវ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Class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ជាច្រើនសម្រាប់បង្កើតទំនាក់ទំនងជាមួយ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Internet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Extensible: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អាចប្រើជាមួយកម្មវិធីដទៃផ្សេងទៀតដូចជា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Microsoft Access ,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ជាដើម។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លក្ខណះរបស់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High performance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វាអោយជាលក្ខណះ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ដែលធ្វើឲដំណើរការមានភាពរហ័ស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Distributed: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អាចដំណើរការនៅលើ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/>
            <a:endParaRPr lang="km-KH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4"/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</Words>
  <Application>Microsoft Office PowerPoint</Application>
  <PresentationFormat>Widescreen</PresentationFormat>
  <Paragraphs>180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Malgun Gothic</vt:lpstr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មាតិកា</vt:lpstr>
      <vt:lpstr> 1. ប្រវតិ្តភាសា Java </vt:lpstr>
      <vt:lpstr> 1. ប្រវតិ្តភាសា Java (ត) </vt:lpstr>
      <vt:lpstr>2. លក្ខណះរបស់ Java</vt:lpstr>
      <vt:lpstr>2. លក្ខណះរបស់ Java (ត)</vt:lpstr>
      <vt:lpstr>2. លក្ខណះរបស់ Java (ត)</vt:lpstr>
      <vt:lpstr>3. ស្វែងយល់អំពី JDK និង JRE នៅក្នុង​ Java</vt:lpstr>
      <vt:lpstr>3. ស្វែងយល់អំពី JDK និង JRE នៅក្នុង​ Java (ត)</vt:lpstr>
      <vt:lpstr> 4. J2SE, J2EE &amp; J2ME </vt:lpstr>
      <vt:lpstr> 5. Java API Documentation </vt:lpstr>
      <vt:lpstr> 6. JVM និង Java Memory </vt:lpstr>
      <vt:lpstr> 7.ស្វែងយល់ពី Java Running Process</vt:lpstr>
      <vt:lpstr> 7.ស្វែងយល់ពី Java Running Process</vt:lpstr>
      <vt:lpstr> 8. ការដំឡើងកម្មវិធី Eclipse</vt:lpstr>
      <vt:lpstr> 9. ការចាប់ផ្តើមសរសេរកម្មវិធីរបស់ភាសា Java</vt:lpstr>
      <vt:lpstr>១០. ការប្រកាស Variable</vt:lpstr>
      <vt:lpstr>១០. ការប្រកាស Variable (ត)</vt:lpstr>
      <vt:lpstr>១០. ការប្រកាស Variable (ត)</vt:lpstr>
      <vt:lpstr>១០. ការប្រកាស Variable (ត)</vt:lpstr>
      <vt:lpstr> 11. Naming  Rule </vt:lpstr>
      <vt:lpstr> 12. Comment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2016-03-28T01:06:33Z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