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24"/>
  </p:notesMasterIdLst>
  <p:handoutMasterIdLst>
    <p:handoutMasterId r:id="rId25"/>
  </p:handoutMasterIdLst>
  <p:sldIdLst>
    <p:sldId id="404" r:id="rId3"/>
    <p:sldId id="427" r:id="rId4"/>
    <p:sldId id="426" r:id="rId5"/>
    <p:sldId id="441" r:id="rId6"/>
    <p:sldId id="466" r:id="rId7"/>
    <p:sldId id="442" r:id="rId8"/>
    <p:sldId id="467" r:id="rId9"/>
    <p:sldId id="472" r:id="rId10"/>
    <p:sldId id="443" r:id="rId11"/>
    <p:sldId id="445" r:id="rId12"/>
    <p:sldId id="468" r:id="rId13"/>
    <p:sldId id="469" r:id="rId14"/>
    <p:sldId id="470" r:id="rId15"/>
    <p:sldId id="474" r:id="rId16"/>
    <p:sldId id="475" r:id="rId17"/>
    <p:sldId id="476" r:id="rId18"/>
    <p:sldId id="477" r:id="rId19"/>
    <p:sldId id="465" r:id="rId20"/>
    <p:sldId id="473" r:id="rId21"/>
    <p:sldId id="430" r:id="rId22"/>
    <p:sldId id="423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52BBF"/>
    <a:srgbClr val="6600CC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2" autoAdjust="0"/>
    <p:restoredTop sz="97842" autoAdjust="0"/>
  </p:normalViewPr>
  <p:slideViewPr>
    <p:cSldViewPr snapToGrid="0">
      <p:cViewPr varScale="1">
        <p:scale>
          <a:sx n="65" d="100"/>
          <a:sy n="65" d="100"/>
        </p:scale>
        <p:origin x="858" y="60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475077-A074-4E8C-B45E-964494945228}" type="datetimeFigureOut">
              <a:rPr lang="en-US"/>
              <a:pPr/>
              <a:t>7/9/2016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4C80B-8910-445E-8D30-7A590951118B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12540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48A4-4B96-49F4-8C25-4C9D06114B2C}" type="datetimeFigureOut">
              <a:rPr lang="en-US"/>
              <a:pPr/>
              <a:t>7/9/2016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81F1E7-4EFD-4BFF-B438-FCD52FD36B17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73561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247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0475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 bwMode="ltGray">
          <a:xfrm>
            <a:off x="0" y="4572000"/>
            <a:ext cx="12192000" cy="1600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62103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740333"/>
            <a:ext cx="10972800" cy="1263534"/>
          </a:xfrm>
        </p:spPr>
        <p:txBody>
          <a:bodyPr anchor="ctr">
            <a:normAutofit/>
          </a:bodyPr>
          <a:lstStyle>
            <a:lvl1pPr algn="l">
              <a:defRPr sz="5800"/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6286500"/>
            <a:ext cx="10972800" cy="45720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pic>
        <p:nvPicPr>
          <p:cNvPr id="9" name="Picture 8" descr="Closeup of test tubes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" y="0"/>
            <a:ext cx="12188952" cy="457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164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267200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048" y="466344"/>
            <a:ext cx="3502152" cy="1600200"/>
          </a:xfrm>
        </p:spPr>
        <p:txBody>
          <a:bodyPr anchor="t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09872" y="0"/>
            <a:ext cx="7882128" cy="6858000"/>
          </a:xfrm>
        </p:spPr>
        <p:txBody>
          <a:bodyPr tIns="7315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4048" y="3749040"/>
            <a:ext cx="3502152" cy="242316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34938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pPr/>
              <a:t>7/9/2016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2155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9310254" y="0"/>
            <a:ext cx="288174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310254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86900" y="685800"/>
            <a:ext cx="2324100" cy="54863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685800"/>
            <a:ext cx="8105775" cy="54863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pPr/>
              <a:t>7/9/2016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2647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pPr/>
              <a:t>7/9/2016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074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sp>
        <p:nvSpPr>
          <p:cNvPr id="8" name="Title 1"/>
          <p:cNvSpPr txBox="1">
            <a:spLocks/>
          </p:cNvSpPr>
          <p:nvPr userDrawn="1"/>
        </p:nvSpPr>
        <p:spPr bwMode="auto">
          <a:xfrm>
            <a:off x="609600" y="1977958"/>
            <a:ext cx="10972800" cy="1263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3"/>
          </p:nvPr>
        </p:nvSpPr>
        <p:spPr>
          <a:xfrm>
            <a:off x="609600" y="6219125"/>
            <a:ext cx="10972800" cy="45720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sp>
        <p:nvSpPr>
          <p:cNvPr id="10" name="Content Placeholder 4"/>
          <p:cNvSpPr>
            <a:spLocks noGrp="1"/>
          </p:cNvSpPr>
          <p:nvPr>
            <p:ph sz="quarter" idx="14"/>
          </p:nvPr>
        </p:nvSpPr>
        <p:spPr>
          <a:xfrm>
            <a:off x="6641432" y="3060833"/>
            <a:ext cx="5072512" cy="22234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53080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92000" cy="57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57531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153095"/>
            <a:ext cx="10972800" cy="2286000"/>
          </a:xfrm>
        </p:spPr>
        <p:txBody>
          <a:bodyPr anchor="b">
            <a:normAutofit/>
          </a:bodyPr>
          <a:lstStyle>
            <a:lvl1pPr>
              <a:defRPr sz="58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pic>
        <p:nvPicPr>
          <p:cNvPr id="1026" name="Picture 2" descr="C:\Users\SOTSO\Desktop\Template\1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7242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0" y="57531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 bwMode="ltGray">
          <a:xfrm>
            <a:off x="0" y="0"/>
            <a:ext cx="12192000" cy="57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54518"/>
            <a:ext cx="10972800" cy="1348451"/>
          </a:xfrm>
        </p:spPr>
        <p:txBody>
          <a:bodyPr anchor="b">
            <a:normAutofit/>
          </a:bodyPr>
          <a:lstStyle>
            <a:lvl1pPr>
              <a:defRPr sz="5800" b="0"/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250" y="5864054"/>
            <a:ext cx="10972800" cy="450042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050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6641432" y="3060833"/>
            <a:ext cx="5072512" cy="22234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6524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714501"/>
            <a:ext cx="4752109" cy="44577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3091" y="1714501"/>
            <a:ext cx="4752109" cy="44577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pPr/>
              <a:t>7/9/2016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2386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529541"/>
            <a:ext cx="4754880" cy="811583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484692"/>
            <a:ext cx="4754880" cy="3687508"/>
          </a:xfrm>
        </p:spPr>
        <p:txBody>
          <a:bodyPr/>
          <a:lstStyle>
            <a:lvl1pPr>
              <a:spcBef>
                <a:spcPts val="2000"/>
              </a:spcBef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0320" y="1529541"/>
            <a:ext cx="4754880" cy="811583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0320" y="2484692"/>
            <a:ext cx="4754880" cy="3687508"/>
          </a:xfrm>
        </p:spPr>
        <p:txBody>
          <a:bodyPr/>
          <a:lstStyle>
            <a:lvl1pPr>
              <a:spcBef>
                <a:spcPts val="2000"/>
              </a:spcBef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pPr/>
              <a:t>7/9/2016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0624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pPr/>
              <a:t>7/9/2016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06392" y="1771048"/>
            <a:ext cx="11020926" cy="43122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15942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pPr/>
              <a:t>7/9/2016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6335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267200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19" y="465512"/>
            <a:ext cx="3506162" cy="1600200"/>
          </a:xfrm>
        </p:spPr>
        <p:txBody>
          <a:bodyPr anchor="t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9000" y="465513"/>
            <a:ext cx="7048500" cy="5935287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0519" y="3746500"/>
            <a:ext cx="3506162" cy="24257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0201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2688">
          <p15:clr>
            <a:srgbClr val="FBAE40"/>
          </p15:clr>
        </p15:guide>
        <p15:guide id="2" orient="horz" pos="288">
          <p15:clr>
            <a:srgbClr val="FBAE40"/>
          </p15:clr>
        </p15:guide>
        <p15:guide id="3" orient="horz" pos="4032">
          <p15:clr>
            <a:srgbClr val="FBAE40"/>
          </p15:clr>
        </p15:guide>
        <p15:guide id="4" pos="29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920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1281804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615775" y="127000"/>
            <a:ext cx="10994126" cy="1014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5773" y="1475184"/>
            <a:ext cx="10994127" cy="46970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86900" y="6394450"/>
            <a:ext cx="23241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0402902D-A5F5-4D7D-AAA7-32469BA0BC4D}" type="datetimeFigureOut">
              <a:rPr lang="en-US"/>
              <a:pPr/>
              <a:t>7/9/2016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9625" y="6394450"/>
            <a:ext cx="81343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724" y="6394450"/>
            <a:ext cx="52387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pic>
        <p:nvPicPr>
          <p:cNvPr id="4099" name="Picture 3" descr="C:\Users\SOTSO\Desktop\Template\444.png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5958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ts val="2200"/>
        </a:spcBef>
        <a:buClr>
          <a:schemeClr val="tx1">
            <a:lumMod val="65000"/>
          </a:schemeClr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ts val="1600"/>
        </a:spcBef>
        <a:buClr>
          <a:schemeClr val="tx1">
            <a:lumMod val="6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ts val="1200"/>
        </a:spcBef>
        <a:buClr>
          <a:schemeClr val="tx1">
            <a:lumMod val="65000"/>
          </a:schemeClr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28600" algn="l" defTabSz="914400" rtl="0" eaLnBrk="1" latinLnBrk="0" hangingPunct="1">
        <a:spcBef>
          <a:spcPts val="10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417320" indent="-228600" algn="l" defTabSz="914400" rtl="0" eaLnBrk="1" latinLnBrk="0" hangingPunct="1">
        <a:spcBef>
          <a:spcPts val="8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745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oogle.com/" TargetMode="Externa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alawianwatchdog.com/2014/07/23/katiti-internet-connection-to-west-coast-sub-marine-cables-expected-to-boost-malawi-economy/" TargetMode="External"/><Relationship Id="rId2" Type="http://schemas.openxmlformats.org/officeDocument/2006/relationships/hyperlink" Target="http://www.cincinnatilibrary.org/main/techcenterhandouts/internet-beginners-1.pdf" TargetMode="Externa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 bwMode="auto">
          <a:xfrm>
            <a:off x="0" y="2806432"/>
            <a:ext cx="12192000" cy="13484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sz="2800" b="1" dirty="0">
                <a:solidFill>
                  <a:srgbClr val="C0000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Khmer OS Muol Light" pitchFamily="2" charset="0"/>
                <a:cs typeface="Khmer OS Muol Light" pitchFamily="2" charset="0"/>
              </a:rPr>
              <a:t>Internet and Email</a:t>
            </a:r>
            <a:endParaRPr lang="km-KH" sz="2800" b="1" dirty="0">
              <a:solidFill>
                <a:srgbClr val="C00000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Khmer OS Muol Light" pitchFamily="2" charset="0"/>
              <a:cs typeface="Khmer OS Muol Light" pitchFamily="2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677" y="782241"/>
            <a:ext cx="1202038" cy="1536784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 bwMode="auto">
          <a:xfrm>
            <a:off x="3067165" y="702687"/>
            <a:ext cx="7744501" cy="15496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30000"/>
              </a:lnSpc>
              <a:spcBef>
                <a:spcPts val="0"/>
              </a:spcBef>
            </a:pPr>
            <a:r>
              <a:rPr lang="km-KH" sz="3200" b="1" dirty="0">
                <a:solidFill>
                  <a:srgbClr val="003399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Khmer OS Muol Light" pitchFamily="2" charset="0"/>
                <a:cs typeface="Khmer OS Muol Light" pitchFamily="2" charset="0"/>
              </a:rPr>
              <a:t>មជ្ឈមណ្ឌលកូរ៉េ សហ្វវែរ អេច អ ឌី</a:t>
            </a:r>
          </a:p>
          <a:p>
            <a:pPr algn="ctr">
              <a:lnSpc>
                <a:spcPct val="130000"/>
              </a:lnSpc>
              <a:spcBef>
                <a:spcPts val="0"/>
              </a:spcBef>
            </a:pPr>
            <a:r>
              <a:rPr lang="en-US" sz="3200" b="1" dirty="0">
                <a:solidFill>
                  <a:srgbClr val="003399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Korea Software HRD Center</a:t>
            </a:r>
            <a:endParaRPr lang="en-US" sz="2800" b="1" dirty="0">
              <a:solidFill>
                <a:srgbClr val="003399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8" name="Content Placeholder 3"/>
          <p:cNvSpPr>
            <a:spLocks noGrp="1"/>
          </p:cNvSpPr>
          <p:nvPr>
            <p:ph sz="quarter" idx="10"/>
          </p:nvPr>
        </p:nvSpPr>
        <p:spPr>
          <a:xfrm>
            <a:off x="7555422" y="4079228"/>
            <a:ext cx="4198428" cy="122226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150000"/>
              </a:lnSpc>
            </a:pPr>
            <a:r>
              <a:rPr lang="km-KH" sz="2000" b="1" dirty="0">
                <a:solidFill>
                  <a:srgbClr val="003399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Khmer OS Battambang" pitchFamily="2" charset="0"/>
                <a:cs typeface="Khmer OS Battambang" pitchFamily="2" charset="0"/>
              </a:rPr>
              <a:t>ណែនាំដោយ </a:t>
            </a:r>
            <a:r>
              <a:rPr lang="en-US" sz="2000" b="1" dirty="0">
                <a:solidFill>
                  <a:srgbClr val="003399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Khmer OS Battambang" pitchFamily="2" charset="0"/>
                <a:cs typeface="Khmer OS Battambang" pitchFamily="2" charset="0"/>
              </a:rPr>
              <a:t>:</a:t>
            </a:r>
            <a:r>
              <a:rPr lang="km-KH" sz="2000" b="1" dirty="0">
                <a:solidFill>
                  <a:srgbClr val="003399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000" b="1" dirty="0">
                <a:solidFill>
                  <a:srgbClr val="003399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Khmer OS Battambang" pitchFamily="2" charset="0"/>
                <a:cs typeface="Khmer OS Battambang" pitchFamily="2" charset="0"/>
              </a:rPr>
              <a:t>Dr. Kim Tae Kyung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7663909" y="4883256"/>
            <a:ext cx="360416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-12879" y="6220495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m-KH" sz="2800" dirty="0">
                <a:solidFill>
                  <a:srgbClr val="003399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http://</a:t>
            </a:r>
            <a:r>
              <a:rPr lang="en-US" sz="2800" dirty="0">
                <a:solidFill>
                  <a:srgbClr val="003399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www.kshrd.com.kh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051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km-KH" smtClean="0">
                <a:solidFill>
                  <a:srgbClr val="000000">
                    <a:lumMod val="50000"/>
                  </a:srgbClr>
                </a:solidFill>
              </a:rPr>
              <a:pPr/>
              <a:t>10</a:t>
            </a:fld>
            <a:endParaRPr lang="km-KH">
              <a:solidFill>
                <a:srgbClr val="000000">
                  <a:lumMod val="50000"/>
                </a:srgb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06393" y="1632857"/>
            <a:ext cx="11020927" cy="4761593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km-KH" sz="1800" dirty="0">
                <a:latin typeface="Khmer OS Battambang" panose="02000500000000020004" pitchFamily="2" charset="0"/>
                <a:ea typeface="+mj-ea"/>
                <a:cs typeface="Khmer OS Battambang" panose="02000500000000020004" pitchFamily="2" charset="0"/>
              </a:rPr>
              <a:t>ក្នុងចំនុចនេះយើងនឹងលើកយកការបង្កើតនូវ </a:t>
            </a:r>
            <a:r>
              <a:rPr lang="en-US" sz="1800" dirty="0">
                <a:latin typeface="Khmer OS Battambang" panose="02000500000000020004" pitchFamily="2" charset="0"/>
                <a:ea typeface="+mj-ea"/>
                <a:cs typeface="Khmer OS Battambang" panose="02000500000000020004" pitchFamily="2" charset="0"/>
              </a:rPr>
              <a:t>E-mail </a:t>
            </a:r>
            <a:r>
              <a:rPr lang="km-KH" sz="1800" dirty="0">
                <a:latin typeface="Khmer OS Battambang" panose="02000500000000020004" pitchFamily="2" charset="0"/>
                <a:ea typeface="+mj-ea"/>
                <a:cs typeface="Khmer OS Battambang" panose="02000500000000020004" pitchFamily="2" charset="0"/>
              </a:rPr>
              <a:t>របស់ </a:t>
            </a:r>
            <a:r>
              <a:rPr lang="en-US" sz="1800" dirty="0">
                <a:latin typeface="Khmer OS Battambang" panose="02000500000000020004" pitchFamily="2" charset="0"/>
                <a:ea typeface="+mj-ea"/>
                <a:cs typeface="Khmer OS Battambang" panose="02000500000000020004" pitchFamily="2" charset="0"/>
              </a:rPr>
              <a:t>Google</a:t>
            </a:r>
            <a:r>
              <a:rPr lang="km-KH" sz="1800" dirty="0">
                <a:latin typeface="Khmer OS Battambang" panose="02000500000000020004" pitchFamily="2" charset="0"/>
                <a:ea typeface="+mj-ea"/>
                <a:cs typeface="Khmer OS Battambang" panose="02000500000000020004" pitchFamily="2" charset="0"/>
              </a:rPr>
              <a:t> មកសិក្សា៖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30279" y="376254"/>
            <a:ext cx="10823521" cy="760998"/>
          </a:xfrm>
        </p:spPr>
        <p:txBody>
          <a:bodyPr>
            <a:noAutofit/>
          </a:bodyPr>
          <a:lstStyle/>
          <a:p>
            <a:r>
              <a:rPr lang="km-KH" sz="3000" b="1" dirty="0">
                <a:solidFill>
                  <a:srgbClr val="003399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៥</a:t>
            </a:r>
            <a:r>
              <a:rPr lang="en-US" sz="3000" b="1" dirty="0">
                <a:solidFill>
                  <a:srgbClr val="003399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.</a:t>
            </a:r>
            <a:r>
              <a:rPr lang="km-KH" sz="3000" b="1" dirty="0">
                <a:solidFill>
                  <a:srgbClr val="003399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 របៀបបង្កើត និង ប្រើប្រាស់ ប្រអប់សារអេឡិចត្រូនិច</a:t>
            </a: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2" b="4308"/>
          <a:stretch/>
        </p:blipFill>
        <p:spPr>
          <a:xfrm>
            <a:off x="3062514" y="1947222"/>
            <a:ext cx="8291285" cy="444999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Oval 6"/>
          <p:cNvSpPr/>
          <p:nvPr/>
        </p:nvSpPr>
        <p:spPr>
          <a:xfrm>
            <a:off x="9667875" y="2562225"/>
            <a:ext cx="419100" cy="2952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peech Bubble: Rectangle 7"/>
          <p:cNvSpPr/>
          <p:nvPr/>
        </p:nvSpPr>
        <p:spPr>
          <a:xfrm>
            <a:off x="8105776" y="3311525"/>
            <a:ext cx="3248024" cy="698500"/>
          </a:xfrm>
          <a:prstGeom prst="wedgeRectCallout">
            <a:avLst>
              <a:gd name="adj1" fmla="val -2448"/>
              <a:gd name="adj2" fmla="val -12650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m-KH" sz="1100" dirty="0">
                <a:solidFill>
                  <a:schemeClr val="tx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ចូលទៅកាន់</a:t>
            </a:r>
            <a:r>
              <a:rPr lang="en-US" sz="1100" dirty="0">
                <a:solidFill>
                  <a:schemeClr val="tx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1100" dirty="0">
                <a:solidFill>
                  <a:schemeClr val="tx1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3"/>
              </a:rPr>
              <a:t>www.google.com</a:t>
            </a:r>
            <a:r>
              <a:rPr lang="en-US" sz="1100" dirty="0">
                <a:solidFill>
                  <a:schemeClr val="tx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1100" dirty="0">
                <a:solidFill>
                  <a:schemeClr val="tx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រួចចុចលើ </a:t>
            </a:r>
            <a:r>
              <a:rPr lang="en-US" sz="1100" dirty="0">
                <a:solidFill>
                  <a:schemeClr val="tx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Gmail</a:t>
            </a:r>
          </a:p>
        </p:txBody>
      </p:sp>
    </p:spTree>
    <p:extLst>
      <p:ext uri="{BB962C8B-B14F-4D97-AF65-F5344CB8AC3E}">
        <p14:creationId xmlns:p14="http://schemas.microsoft.com/office/powerpoint/2010/main" val="456253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km-KH" smtClean="0">
                <a:solidFill>
                  <a:srgbClr val="000000">
                    <a:lumMod val="50000"/>
                  </a:srgbClr>
                </a:solidFill>
              </a:rPr>
              <a:pPr/>
              <a:t>11</a:t>
            </a:fld>
            <a:endParaRPr lang="km-KH">
              <a:solidFill>
                <a:srgbClr val="000000">
                  <a:lumMod val="50000"/>
                </a:srgb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06393" y="1632857"/>
            <a:ext cx="11020927" cy="4761593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1800" dirty="0">
                <a:latin typeface="Khmer OS Battambang" panose="02000500000000020004" pitchFamily="2" charset="0"/>
                <a:ea typeface="+mj-ea"/>
                <a:cs typeface="Khmer OS Battambang" panose="02000500000000020004" pitchFamily="2" charset="0"/>
              </a:rPr>
              <a:t>Gmail account</a:t>
            </a:r>
            <a:endParaRPr lang="km-KH" sz="1800" dirty="0">
              <a:latin typeface="Khmer OS Battambang" panose="02000500000000020004" pitchFamily="2" charset="0"/>
              <a:ea typeface="+mj-ea"/>
              <a:cs typeface="Khmer OS Battambang" panose="02000500000000020004" pitchFamily="2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30279" y="376254"/>
            <a:ext cx="10823521" cy="760998"/>
          </a:xfrm>
        </p:spPr>
        <p:txBody>
          <a:bodyPr>
            <a:noAutofit/>
          </a:bodyPr>
          <a:lstStyle/>
          <a:p>
            <a:r>
              <a:rPr lang="km-KH" sz="3000" b="1" dirty="0">
                <a:solidFill>
                  <a:srgbClr val="003399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៥</a:t>
            </a:r>
            <a:r>
              <a:rPr lang="en-US" sz="3000" b="1" dirty="0">
                <a:solidFill>
                  <a:srgbClr val="003399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.</a:t>
            </a:r>
            <a:r>
              <a:rPr lang="km-KH" sz="3000" b="1" dirty="0">
                <a:solidFill>
                  <a:srgbClr val="003399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 របៀបបង្កើត និង ប្រើប្រាស់ ប្រអប់សារអេឡិចត្រូនិច</a:t>
            </a: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81"/>
          <a:stretch/>
        </p:blipFill>
        <p:spPr>
          <a:xfrm>
            <a:off x="2431233" y="1632858"/>
            <a:ext cx="8922567" cy="476159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9" name="Oval 8"/>
          <p:cNvSpPr/>
          <p:nvPr/>
        </p:nvSpPr>
        <p:spPr>
          <a:xfrm>
            <a:off x="6224859" y="4905829"/>
            <a:ext cx="1335314" cy="36285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peech Bubble: Rectangle with Corners Rounded 9"/>
          <p:cNvSpPr/>
          <p:nvPr/>
        </p:nvSpPr>
        <p:spPr>
          <a:xfrm>
            <a:off x="2904837" y="3627965"/>
            <a:ext cx="2641600" cy="1060149"/>
          </a:xfrm>
          <a:prstGeom prst="wedgeRoundRectCallout">
            <a:avLst>
              <a:gd name="adj1" fmla="val 82627"/>
              <a:gd name="adj2" fmla="val 74821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m-KH" dirty="0">
                <a:solidFill>
                  <a:schemeClr val="tx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ចុចយកពាក្យ </a:t>
            </a:r>
            <a:r>
              <a:rPr lang="en-US" dirty="0">
                <a:solidFill>
                  <a:schemeClr val="tx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create account</a:t>
            </a:r>
          </a:p>
        </p:txBody>
      </p:sp>
    </p:spTree>
    <p:extLst>
      <p:ext uri="{BB962C8B-B14F-4D97-AF65-F5344CB8AC3E}">
        <p14:creationId xmlns:p14="http://schemas.microsoft.com/office/powerpoint/2010/main" val="1392327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km-KH" smtClean="0">
                <a:solidFill>
                  <a:srgbClr val="000000">
                    <a:lumMod val="50000"/>
                  </a:srgbClr>
                </a:solidFill>
              </a:rPr>
              <a:pPr/>
              <a:t>12</a:t>
            </a:fld>
            <a:endParaRPr lang="km-KH">
              <a:solidFill>
                <a:srgbClr val="000000">
                  <a:lumMod val="50000"/>
                </a:srgb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06393" y="1632857"/>
            <a:ext cx="11020927" cy="4761593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1800" dirty="0">
                <a:latin typeface="Khmer OS Battambang" panose="02000500000000020004" pitchFamily="2" charset="0"/>
                <a:ea typeface="+mj-ea"/>
                <a:cs typeface="Khmer OS Battambang" panose="02000500000000020004" pitchFamily="2" charset="0"/>
              </a:rPr>
              <a:t>Gmail account</a:t>
            </a:r>
            <a:endParaRPr lang="km-KH" sz="1800" dirty="0">
              <a:latin typeface="Khmer OS Battambang" panose="02000500000000020004" pitchFamily="2" charset="0"/>
              <a:ea typeface="+mj-ea"/>
              <a:cs typeface="Khmer OS Battambang" panose="02000500000000020004" pitchFamily="2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30279" y="376254"/>
            <a:ext cx="10823521" cy="760998"/>
          </a:xfrm>
        </p:spPr>
        <p:txBody>
          <a:bodyPr>
            <a:noAutofit/>
          </a:bodyPr>
          <a:lstStyle/>
          <a:p>
            <a:r>
              <a:rPr lang="km-KH" sz="3000" b="1" dirty="0">
                <a:solidFill>
                  <a:srgbClr val="003399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៥</a:t>
            </a:r>
            <a:r>
              <a:rPr lang="en-US" sz="3000" b="1" dirty="0">
                <a:solidFill>
                  <a:srgbClr val="003399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.</a:t>
            </a:r>
            <a:r>
              <a:rPr lang="km-KH" sz="3000" b="1" dirty="0">
                <a:solidFill>
                  <a:srgbClr val="003399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 របៀបបង្កើត និង ប្រើប្រាស់ ប្រអប់សារអេឡិចត្រូនិច</a:t>
            </a: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07"/>
          <a:stretch/>
        </p:blipFill>
        <p:spPr>
          <a:xfrm>
            <a:off x="2365211" y="1484266"/>
            <a:ext cx="9262109" cy="491018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842683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km-KH" smtClean="0">
                <a:solidFill>
                  <a:srgbClr val="000000">
                    <a:lumMod val="50000"/>
                  </a:srgbClr>
                </a:solidFill>
              </a:rPr>
              <a:pPr/>
              <a:t>13</a:t>
            </a:fld>
            <a:endParaRPr lang="km-KH">
              <a:solidFill>
                <a:srgbClr val="000000">
                  <a:lumMod val="50000"/>
                </a:srgb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06393" y="1632857"/>
            <a:ext cx="11020927" cy="4761593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1800" dirty="0">
                <a:latin typeface="Khmer OS Battambang" panose="02000500000000020004" pitchFamily="2" charset="0"/>
                <a:ea typeface="+mj-ea"/>
                <a:cs typeface="Khmer OS Battambang" panose="02000500000000020004" pitchFamily="2" charset="0"/>
              </a:rPr>
              <a:t>Gmail account</a:t>
            </a:r>
            <a:endParaRPr lang="km-KH" sz="1800" dirty="0">
              <a:latin typeface="Khmer OS Battambang" panose="02000500000000020004" pitchFamily="2" charset="0"/>
              <a:ea typeface="+mj-ea"/>
              <a:cs typeface="Khmer OS Battambang" panose="02000500000000020004" pitchFamily="2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30279" y="376254"/>
            <a:ext cx="10823521" cy="760998"/>
          </a:xfrm>
        </p:spPr>
        <p:txBody>
          <a:bodyPr>
            <a:noAutofit/>
          </a:bodyPr>
          <a:lstStyle/>
          <a:p>
            <a:r>
              <a:rPr lang="km-KH" sz="3000" b="1" dirty="0">
                <a:solidFill>
                  <a:srgbClr val="003399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៥</a:t>
            </a:r>
            <a:r>
              <a:rPr lang="en-US" sz="3000" b="1" dirty="0">
                <a:solidFill>
                  <a:srgbClr val="003399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.</a:t>
            </a:r>
            <a:r>
              <a:rPr lang="km-KH" sz="3000" b="1" dirty="0">
                <a:solidFill>
                  <a:srgbClr val="003399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 របៀបបង្កើត និង ប្រើប្រាស់ ប្រអប់សារអេឡិចត្រូនិច</a:t>
            </a: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27"/>
          <a:stretch/>
        </p:blipFill>
        <p:spPr>
          <a:xfrm>
            <a:off x="2330825" y="1534279"/>
            <a:ext cx="9296495" cy="495874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Oval 4"/>
          <p:cNvSpPr/>
          <p:nvPr/>
        </p:nvSpPr>
        <p:spPr>
          <a:xfrm>
            <a:off x="7837715" y="5616424"/>
            <a:ext cx="943429" cy="55154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peech Bubble: Rectangle with Corners Rounded 8"/>
          <p:cNvSpPr/>
          <p:nvPr/>
        </p:nvSpPr>
        <p:spPr>
          <a:xfrm>
            <a:off x="8985720" y="4150480"/>
            <a:ext cx="2641600" cy="798892"/>
          </a:xfrm>
          <a:prstGeom prst="wedgeRoundRectCallout">
            <a:avLst>
              <a:gd name="adj1" fmla="val -63527"/>
              <a:gd name="adj2" fmla="val 145676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m-KH" dirty="0">
                <a:solidFill>
                  <a:schemeClr val="bg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ចុចប៊ូតុង </a:t>
            </a:r>
            <a:r>
              <a:rPr lang="en-US" dirty="0">
                <a:solidFill>
                  <a:schemeClr val="bg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I Agree</a:t>
            </a:r>
          </a:p>
        </p:txBody>
      </p:sp>
    </p:spTree>
    <p:extLst>
      <p:ext uri="{BB962C8B-B14F-4D97-AF65-F5344CB8AC3E}">
        <p14:creationId xmlns:p14="http://schemas.microsoft.com/office/powerpoint/2010/main" val="2264054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km-KH" smtClean="0">
                <a:solidFill>
                  <a:srgbClr val="000000">
                    <a:lumMod val="50000"/>
                  </a:srgbClr>
                </a:solidFill>
              </a:rPr>
              <a:pPr/>
              <a:t>14</a:t>
            </a:fld>
            <a:endParaRPr lang="km-KH">
              <a:solidFill>
                <a:srgbClr val="000000">
                  <a:lumMod val="50000"/>
                </a:srgb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06393" y="1632857"/>
            <a:ext cx="11020927" cy="4761593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1800" dirty="0">
                <a:latin typeface="Khmer OS Battambang" panose="02000500000000020004" pitchFamily="2" charset="0"/>
                <a:ea typeface="+mj-ea"/>
                <a:cs typeface="Khmer OS Battambang" panose="02000500000000020004" pitchFamily="2" charset="0"/>
              </a:rPr>
              <a:t>Gmail account</a:t>
            </a:r>
            <a:endParaRPr lang="km-KH" sz="1800" dirty="0">
              <a:latin typeface="Khmer OS Battambang" panose="02000500000000020004" pitchFamily="2" charset="0"/>
              <a:ea typeface="+mj-ea"/>
              <a:cs typeface="Khmer OS Battambang" panose="02000500000000020004" pitchFamily="2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30279" y="376254"/>
            <a:ext cx="10823521" cy="760998"/>
          </a:xfrm>
        </p:spPr>
        <p:txBody>
          <a:bodyPr>
            <a:noAutofit/>
          </a:bodyPr>
          <a:lstStyle/>
          <a:p>
            <a:r>
              <a:rPr lang="km-KH" sz="3000" b="1" dirty="0">
                <a:solidFill>
                  <a:srgbClr val="003399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៥</a:t>
            </a:r>
            <a:r>
              <a:rPr lang="en-US" sz="3000" b="1" dirty="0">
                <a:solidFill>
                  <a:srgbClr val="003399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.</a:t>
            </a:r>
            <a:r>
              <a:rPr lang="km-KH" sz="3000" b="1" dirty="0">
                <a:solidFill>
                  <a:srgbClr val="003399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 របៀបបង្កើត និង ប្រើប្រាស់ ប្រអប់សារអេឡិចត្រូនិច</a:t>
            </a: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9676" y="1515658"/>
            <a:ext cx="8677643" cy="487879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0" name="Speech Bubble: Rectangle with Corners Rounded 9"/>
          <p:cNvSpPr/>
          <p:nvPr/>
        </p:nvSpPr>
        <p:spPr>
          <a:xfrm>
            <a:off x="4218039" y="3158640"/>
            <a:ext cx="2595718" cy="796413"/>
          </a:xfrm>
          <a:prstGeom prst="wedgeRoundRectCallout">
            <a:avLst>
              <a:gd name="adj1" fmla="val -58906"/>
              <a:gd name="adj2" fmla="val -91202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m-KH" dirty="0">
                <a:solidFill>
                  <a:schemeClr val="tx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ចុចលើ ប៊ូតុង </a:t>
            </a:r>
            <a:r>
              <a:rPr lang="en-US" dirty="0">
                <a:solidFill>
                  <a:schemeClr val="tx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compose </a:t>
            </a:r>
            <a:r>
              <a:rPr lang="km-KH" dirty="0">
                <a:solidFill>
                  <a:schemeClr val="tx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ដើម្បីបង្កើតសារថ្មី</a:t>
            </a:r>
            <a:endParaRPr lang="en-US" dirty="0">
              <a:solidFill>
                <a:schemeClr val="tx1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0309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km-KH" smtClean="0">
                <a:solidFill>
                  <a:srgbClr val="000000">
                    <a:lumMod val="50000"/>
                  </a:srgbClr>
                </a:solidFill>
              </a:rPr>
              <a:pPr/>
              <a:t>15</a:t>
            </a:fld>
            <a:endParaRPr lang="km-KH">
              <a:solidFill>
                <a:srgbClr val="000000">
                  <a:lumMod val="50000"/>
                </a:srgb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06393" y="1632857"/>
            <a:ext cx="11020927" cy="4761593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1800" dirty="0">
                <a:latin typeface="Khmer OS Battambang" panose="02000500000000020004" pitchFamily="2" charset="0"/>
                <a:ea typeface="+mj-ea"/>
                <a:cs typeface="Khmer OS Battambang" panose="02000500000000020004" pitchFamily="2" charset="0"/>
              </a:rPr>
              <a:t>Gmail account</a:t>
            </a:r>
            <a:endParaRPr lang="km-KH" sz="1800" dirty="0">
              <a:latin typeface="Khmer OS Battambang" panose="02000500000000020004" pitchFamily="2" charset="0"/>
              <a:ea typeface="+mj-ea"/>
              <a:cs typeface="Khmer OS Battambang" panose="02000500000000020004" pitchFamily="2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30279" y="376254"/>
            <a:ext cx="10823521" cy="760998"/>
          </a:xfrm>
        </p:spPr>
        <p:txBody>
          <a:bodyPr>
            <a:noAutofit/>
          </a:bodyPr>
          <a:lstStyle/>
          <a:p>
            <a:r>
              <a:rPr lang="km-KH" sz="3000" b="1" dirty="0">
                <a:solidFill>
                  <a:srgbClr val="003399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៥</a:t>
            </a:r>
            <a:r>
              <a:rPr lang="en-US" sz="3000" b="1" dirty="0">
                <a:solidFill>
                  <a:srgbClr val="003399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.</a:t>
            </a:r>
            <a:r>
              <a:rPr lang="km-KH" sz="3000" b="1" dirty="0">
                <a:solidFill>
                  <a:srgbClr val="003399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 របៀបបង្កើត និង ប្រើប្រាស់ ប្រអប់សារអេឡិចត្រូនិច</a:t>
            </a: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934" y="1474198"/>
            <a:ext cx="8751385" cy="492025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0" name="Speech Bubble: Rectangle with Corners Rounded 9"/>
          <p:cNvSpPr/>
          <p:nvPr/>
        </p:nvSpPr>
        <p:spPr>
          <a:xfrm>
            <a:off x="3967316" y="2229492"/>
            <a:ext cx="2816944" cy="796413"/>
          </a:xfrm>
          <a:prstGeom prst="wedgeRoundRectCallout">
            <a:avLst>
              <a:gd name="adj1" fmla="val 99617"/>
              <a:gd name="adj2" fmla="val 93983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m-KH" dirty="0">
                <a:solidFill>
                  <a:schemeClr val="tx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អ៊ីមែល ឬ ឈ្មោះប្រអប់សាររបស់អ្នកដែលយើងផ្ញើរទៅ</a:t>
            </a:r>
            <a:endParaRPr lang="en-US" dirty="0">
              <a:solidFill>
                <a:schemeClr val="tx1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11" name="Speech Bubble: Rectangle with Corners Rounded 10"/>
          <p:cNvSpPr/>
          <p:nvPr/>
        </p:nvSpPr>
        <p:spPr>
          <a:xfrm>
            <a:off x="3967316" y="3123303"/>
            <a:ext cx="2816944" cy="499237"/>
          </a:xfrm>
          <a:prstGeom prst="wedgeRoundRectCallout">
            <a:avLst>
              <a:gd name="adj1" fmla="val 96999"/>
              <a:gd name="adj2" fmla="val 74231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m-KH" dirty="0">
                <a:solidFill>
                  <a:schemeClr val="tx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ចំណងជើងនៃសារ</a:t>
            </a:r>
            <a:endParaRPr lang="en-US" dirty="0">
              <a:solidFill>
                <a:schemeClr val="tx1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12" name="Speech Bubble: Rectangle with Corners Rounded 11"/>
          <p:cNvSpPr/>
          <p:nvPr/>
        </p:nvSpPr>
        <p:spPr>
          <a:xfrm>
            <a:off x="4247537" y="3781199"/>
            <a:ext cx="2536723" cy="796413"/>
          </a:xfrm>
          <a:prstGeom prst="wedgeRoundRectCallout">
            <a:avLst>
              <a:gd name="adj1" fmla="val 101882"/>
              <a:gd name="adj2" fmla="val 27316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m-KH" dirty="0">
                <a:solidFill>
                  <a:schemeClr val="tx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អត្ថន័យ ឬខ្លឹមសារនៃ សាររបស់យើង</a:t>
            </a:r>
            <a:endParaRPr lang="en-US" dirty="0">
              <a:solidFill>
                <a:schemeClr val="tx1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13" name="Speech Bubble: Rectangle with Corners Rounded 12"/>
          <p:cNvSpPr/>
          <p:nvPr/>
        </p:nvSpPr>
        <p:spPr>
          <a:xfrm>
            <a:off x="4247537" y="4675010"/>
            <a:ext cx="2816944" cy="796413"/>
          </a:xfrm>
          <a:prstGeom prst="wedgeRoundRectCallout">
            <a:avLst>
              <a:gd name="adj1" fmla="val 115847"/>
              <a:gd name="adj2" fmla="val 97687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m-KH" dirty="0">
                <a:solidFill>
                  <a:schemeClr val="tx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ភ្ជាប់ឯកសារ (</a:t>
            </a:r>
            <a:r>
              <a:rPr lang="en-US" dirty="0">
                <a:solidFill>
                  <a:schemeClr val="tx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file)</a:t>
            </a:r>
            <a:r>
              <a:rPr lang="km-KH" dirty="0">
                <a:solidFill>
                  <a:schemeClr val="tx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ដែលយើងចង់ផ្ញើរ</a:t>
            </a:r>
            <a:r>
              <a:rPr lang="en-US" dirty="0">
                <a:solidFill>
                  <a:schemeClr val="tx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dirty="0">
                <a:solidFill>
                  <a:schemeClr val="tx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ជាមួយសារ</a:t>
            </a:r>
            <a:endParaRPr lang="en-US" dirty="0">
              <a:solidFill>
                <a:schemeClr val="tx1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14" name="Speech Bubble: Rectangle with Corners Rounded 13"/>
          <p:cNvSpPr/>
          <p:nvPr/>
        </p:nvSpPr>
        <p:spPr>
          <a:xfrm>
            <a:off x="3760839" y="5534729"/>
            <a:ext cx="3303642" cy="796413"/>
          </a:xfrm>
          <a:prstGeom prst="wedgeRoundRectCallout">
            <a:avLst>
              <a:gd name="adj1" fmla="val 88622"/>
              <a:gd name="adj2" fmla="val 8798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m-KH" dirty="0">
                <a:solidFill>
                  <a:schemeClr val="tx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ចុច </a:t>
            </a:r>
            <a:r>
              <a:rPr lang="en-US" dirty="0">
                <a:solidFill>
                  <a:schemeClr val="tx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send </a:t>
            </a:r>
            <a:r>
              <a:rPr lang="km-KH" dirty="0">
                <a:solidFill>
                  <a:schemeClr val="tx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ដើម្បីផ្ញើរ ពេលរួចរាល់</a:t>
            </a:r>
            <a:endParaRPr lang="en-US" dirty="0">
              <a:solidFill>
                <a:schemeClr val="tx1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0374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km-KH" smtClean="0">
                <a:solidFill>
                  <a:srgbClr val="000000">
                    <a:lumMod val="50000"/>
                  </a:srgbClr>
                </a:solidFill>
              </a:rPr>
              <a:pPr/>
              <a:t>16</a:t>
            </a:fld>
            <a:endParaRPr lang="km-KH">
              <a:solidFill>
                <a:srgbClr val="000000">
                  <a:lumMod val="50000"/>
                </a:srgb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06393" y="1632857"/>
            <a:ext cx="11020927" cy="4761593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1800" dirty="0">
                <a:latin typeface="Khmer OS Battambang" panose="02000500000000020004" pitchFamily="2" charset="0"/>
                <a:ea typeface="+mj-ea"/>
                <a:cs typeface="Khmer OS Battambang" panose="02000500000000020004" pitchFamily="2" charset="0"/>
              </a:rPr>
              <a:t>Gmail account</a:t>
            </a:r>
            <a:endParaRPr lang="km-KH" sz="1800" dirty="0">
              <a:latin typeface="Khmer OS Battambang" panose="02000500000000020004" pitchFamily="2" charset="0"/>
              <a:ea typeface="+mj-ea"/>
              <a:cs typeface="Khmer OS Battambang" panose="02000500000000020004" pitchFamily="2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30279" y="376254"/>
            <a:ext cx="10823521" cy="760998"/>
          </a:xfrm>
        </p:spPr>
        <p:txBody>
          <a:bodyPr>
            <a:noAutofit/>
          </a:bodyPr>
          <a:lstStyle/>
          <a:p>
            <a:r>
              <a:rPr lang="km-KH" sz="3000" b="1" dirty="0">
                <a:solidFill>
                  <a:srgbClr val="003399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៥</a:t>
            </a:r>
            <a:r>
              <a:rPr lang="en-US" sz="3000" b="1" dirty="0">
                <a:solidFill>
                  <a:srgbClr val="003399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.</a:t>
            </a:r>
            <a:r>
              <a:rPr lang="km-KH" sz="3000" b="1" dirty="0">
                <a:solidFill>
                  <a:srgbClr val="003399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 របៀបបង្កើត និង ប្រើប្រាស់ ប្រអប់សារអេឡិចត្រូនិច</a:t>
            </a: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5432" y="1515658"/>
            <a:ext cx="8721888" cy="487879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Speech Bubble: Rectangle with Corners Rounded 7"/>
          <p:cNvSpPr/>
          <p:nvPr/>
        </p:nvSpPr>
        <p:spPr>
          <a:xfrm>
            <a:off x="3908323" y="1632856"/>
            <a:ext cx="3156155" cy="796413"/>
          </a:xfrm>
          <a:prstGeom prst="wedgeRoundRectCallout">
            <a:avLst>
              <a:gd name="adj1" fmla="val -65225"/>
              <a:gd name="adj2" fmla="val 105093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m-KH" dirty="0">
                <a:solidFill>
                  <a:schemeClr val="tx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ចុចត្រង់នេះដើម្បីមើលសារទទួលបាន</a:t>
            </a:r>
            <a:endParaRPr lang="en-US" dirty="0">
              <a:solidFill>
                <a:schemeClr val="tx1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9" name="Speech Bubble: Rectangle with Corners Rounded 8"/>
          <p:cNvSpPr/>
          <p:nvPr/>
        </p:nvSpPr>
        <p:spPr>
          <a:xfrm>
            <a:off x="2905431" y="3367644"/>
            <a:ext cx="2595718" cy="796413"/>
          </a:xfrm>
          <a:prstGeom prst="wedgeRoundRectCallout">
            <a:avLst>
              <a:gd name="adj1" fmla="val 20071"/>
              <a:gd name="adj2" fmla="val -98610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m-KH" dirty="0">
                <a:solidFill>
                  <a:schemeClr val="tx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សារដែលទទួលបានពី មនុស្សម្នាក់ផ្ញើរមក</a:t>
            </a:r>
            <a:endParaRPr lang="en-US" dirty="0">
              <a:solidFill>
                <a:schemeClr val="tx1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10" name="Speech Bubble: Rectangle with Corners Rounded 9"/>
          <p:cNvSpPr/>
          <p:nvPr/>
        </p:nvSpPr>
        <p:spPr>
          <a:xfrm>
            <a:off x="5545394" y="3367644"/>
            <a:ext cx="2595718" cy="796413"/>
          </a:xfrm>
          <a:prstGeom prst="wedgeRoundRectCallout">
            <a:avLst>
              <a:gd name="adj1" fmla="val 185"/>
              <a:gd name="adj2" fmla="val -102314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m-KH" dirty="0">
                <a:solidFill>
                  <a:schemeClr val="tx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សារដែលទទួលបានពី បណ្ដាញសង្គម</a:t>
            </a:r>
            <a:endParaRPr lang="en-US" dirty="0">
              <a:solidFill>
                <a:schemeClr val="tx1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11" name="Speech Bubble: Rectangle with Corners Rounded 10"/>
          <p:cNvSpPr/>
          <p:nvPr/>
        </p:nvSpPr>
        <p:spPr>
          <a:xfrm>
            <a:off x="8470490" y="3367644"/>
            <a:ext cx="2883310" cy="796413"/>
          </a:xfrm>
          <a:prstGeom prst="wedgeRoundRectCallout">
            <a:avLst>
              <a:gd name="adj1" fmla="val -39019"/>
              <a:gd name="adj2" fmla="val -102314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m-KH" dirty="0">
                <a:solidFill>
                  <a:schemeClr val="tx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សារដែលទទួលបានពី ក្រុមហ៊ុន ឬ សហគ្រាសផ្សេងៗ</a:t>
            </a:r>
            <a:endParaRPr lang="en-US" dirty="0">
              <a:solidFill>
                <a:schemeClr val="tx1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423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km-KH" smtClean="0">
                <a:solidFill>
                  <a:srgbClr val="000000">
                    <a:lumMod val="50000"/>
                  </a:srgbClr>
                </a:solidFill>
              </a:rPr>
              <a:pPr/>
              <a:t>17</a:t>
            </a:fld>
            <a:endParaRPr lang="km-KH">
              <a:solidFill>
                <a:srgbClr val="000000">
                  <a:lumMod val="50000"/>
                </a:srgb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06393" y="1632857"/>
            <a:ext cx="11020927" cy="4761593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1800" dirty="0">
                <a:latin typeface="Khmer OS Battambang" panose="02000500000000020004" pitchFamily="2" charset="0"/>
                <a:ea typeface="+mj-ea"/>
                <a:cs typeface="Khmer OS Battambang" panose="02000500000000020004" pitchFamily="2" charset="0"/>
              </a:rPr>
              <a:t>Gmail account</a:t>
            </a:r>
            <a:endParaRPr lang="km-KH" sz="1800" dirty="0">
              <a:latin typeface="Khmer OS Battambang" panose="02000500000000020004" pitchFamily="2" charset="0"/>
              <a:ea typeface="+mj-ea"/>
              <a:cs typeface="Khmer OS Battambang" panose="02000500000000020004" pitchFamily="2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30279" y="376254"/>
            <a:ext cx="10823521" cy="760998"/>
          </a:xfrm>
        </p:spPr>
        <p:txBody>
          <a:bodyPr>
            <a:noAutofit/>
          </a:bodyPr>
          <a:lstStyle/>
          <a:p>
            <a:r>
              <a:rPr lang="km-KH" sz="3000" b="1" dirty="0">
                <a:solidFill>
                  <a:srgbClr val="003399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៥</a:t>
            </a:r>
            <a:r>
              <a:rPr lang="en-US" sz="3000" b="1" dirty="0">
                <a:solidFill>
                  <a:srgbClr val="003399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.</a:t>
            </a:r>
            <a:r>
              <a:rPr lang="km-KH" sz="3000" b="1" dirty="0">
                <a:solidFill>
                  <a:srgbClr val="003399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 របៀបបង្កើត និង ប្រើប្រាស់ ប្រអប់សារអេឡិចត្រូនិច</a:t>
            </a: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5432" y="1490782"/>
            <a:ext cx="8721888" cy="490366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Speech Bubble: Rectangle with Corners Rounded 7"/>
          <p:cNvSpPr/>
          <p:nvPr/>
        </p:nvSpPr>
        <p:spPr>
          <a:xfrm>
            <a:off x="4321278" y="3215149"/>
            <a:ext cx="3156155" cy="796413"/>
          </a:xfrm>
          <a:prstGeom prst="wedgeRoundRectCallout">
            <a:avLst>
              <a:gd name="adj1" fmla="val -73169"/>
              <a:gd name="adj2" fmla="val -13426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m-KH" dirty="0">
                <a:solidFill>
                  <a:schemeClr val="tx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ចុចត្រង់នេះដើម្បីមើលសារដែលបានផ្ញើររួច</a:t>
            </a:r>
            <a:endParaRPr lang="en-US" dirty="0">
              <a:solidFill>
                <a:schemeClr val="tx1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7777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km-KH" smtClean="0">
                <a:solidFill>
                  <a:srgbClr val="000000">
                    <a:lumMod val="50000"/>
                  </a:srgbClr>
                </a:solidFill>
              </a:rPr>
              <a:pPr/>
              <a:t>18</a:t>
            </a:fld>
            <a:endParaRPr lang="km-KH">
              <a:solidFill>
                <a:srgbClr val="000000">
                  <a:lumMod val="50000"/>
                </a:srgb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06393" y="1632857"/>
            <a:ext cx="11020927" cy="4761593"/>
          </a:xfrm>
        </p:spPr>
        <p:txBody>
          <a:bodyPr>
            <a:normAutofit/>
          </a:bodyPr>
          <a:lstStyle/>
          <a:p>
            <a:pPr marL="240030" lvl="1" indent="0">
              <a:buNone/>
            </a:pPr>
            <a:r>
              <a:rPr lang="km-KH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ដើម្បីស្វែងរកឯកសារផ្សេងៗដើម្បីសិក្សាយើងអាចចូលទៅកាន់គេហទំព័រ៖</a:t>
            </a:r>
          </a:p>
          <a:p>
            <a:pPr marL="525780" lvl="1" indent="-285750">
              <a:buFont typeface="Wingdings" panose="05000000000000000000" pitchFamily="2" charset="2"/>
              <a:buChar char="Ø"/>
            </a:pPr>
            <a:r>
              <a:rPr lang="en-US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Khmeracademy.org : </a:t>
            </a:r>
            <a:r>
              <a:rPr lang="km-KH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សំរាប់ស្វែងរកឯកសារ និង វីដេអូបង្រៀនជាភាសាខ្មែរ</a:t>
            </a:r>
          </a:p>
          <a:p>
            <a:pPr marL="525780" lvl="1" indent="-285750">
              <a:buFont typeface="Wingdings" panose="05000000000000000000" pitchFamily="2" charset="2"/>
              <a:buChar char="Ø"/>
            </a:pPr>
            <a:r>
              <a:rPr lang="en-US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moeys.gov.kh : </a:t>
            </a:r>
            <a:r>
              <a:rPr lang="km-KH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សំរាប់ចូលទៅកាន់គេហទំព័ររបស់ក្រសួងអប់រំយុវជន និងកីឡា</a:t>
            </a:r>
            <a:endParaRPr lang="en-US" sz="18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525780" lvl="1" indent="-285750">
              <a:buFont typeface="Wingdings" panose="05000000000000000000" pitchFamily="2" charset="2"/>
              <a:buChar char="Ø"/>
            </a:pPr>
            <a:r>
              <a:rPr lang="en-US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Khmerload.com.kh : </a:t>
            </a:r>
            <a:r>
              <a:rPr lang="km-KH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សំរាប់អានពត៌មានផ្សេងៗជាភាសាខ្មែរ</a:t>
            </a:r>
            <a:endParaRPr lang="en-US" sz="18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525780" lvl="1" indent="-285750">
              <a:buFont typeface="Wingdings" panose="05000000000000000000" pitchFamily="2" charset="2"/>
              <a:buChar char="Ø"/>
            </a:pPr>
            <a:r>
              <a:rPr lang="en-US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news.sabay.com.kh : </a:t>
            </a:r>
            <a:r>
              <a:rPr lang="km-KH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សំរាប់អានពត៌មានផ្សេងៗជាភាសាខ្មែរ</a:t>
            </a:r>
            <a:endParaRPr lang="en-US" sz="18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525780" lvl="1" indent="-285750">
              <a:buFont typeface="Wingdings" panose="05000000000000000000" pitchFamily="2" charset="2"/>
              <a:buChar char="Ø"/>
            </a:pPr>
            <a:r>
              <a:rPr lang="en-US" sz="1800" dirty="0">
                <a:latin typeface="Khmer OS Battambang" panose="02000500000000020004" pitchFamily="2" charset="0"/>
                <a:cs typeface="Khmer OS Battambang" panose="02000500000000020004" pitchFamily="2" charset="0"/>
                <a:hlinkClick r:id="rId2"/>
              </a:rPr>
              <a:t>www.google.com</a:t>
            </a:r>
            <a:r>
              <a:rPr lang="en-US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: </a:t>
            </a:r>
            <a:r>
              <a:rPr lang="km-KH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សំរាប់ធ្វើការស្វែងរកផ្សេងៗជាច្រើនដូចជា រូបភាព វីដេអូ និង ពត៌មានផ្សេងៗ</a:t>
            </a:r>
            <a:endParaRPr lang="en-US" sz="18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endParaRPr lang="en-US" sz="18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endParaRPr lang="km-KH" sz="18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30279" y="376254"/>
            <a:ext cx="10823521" cy="760998"/>
          </a:xfrm>
        </p:spPr>
        <p:txBody>
          <a:bodyPr>
            <a:noAutofit/>
          </a:bodyPr>
          <a:lstStyle/>
          <a:p>
            <a:r>
              <a:rPr lang="km-KH" sz="3000" b="1" dirty="0">
                <a:solidFill>
                  <a:srgbClr val="003399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៦</a:t>
            </a:r>
            <a:r>
              <a:rPr lang="en-US" sz="3000" b="1" dirty="0">
                <a:solidFill>
                  <a:srgbClr val="003399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.</a:t>
            </a:r>
            <a:r>
              <a:rPr lang="km-KH" sz="3000" b="1" dirty="0">
                <a:solidFill>
                  <a:srgbClr val="003399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 ការស្វែងរកឯកសារផ្សេងៗនៅលើបណ្ដាញ អ៊ីនធ័រណេត</a:t>
            </a: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0447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km-KH" smtClean="0">
                <a:solidFill>
                  <a:srgbClr val="000000">
                    <a:lumMod val="50000"/>
                  </a:srgbClr>
                </a:solidFill>
              </a:rPr>
              <a:pPr/>
              <a:t>19</a:t>
            </a:fld>
            <a:endParaRPr lang="km-KH">
              <a:solidFill>
                <a:srgbClr val="000000">
                  <a:lumMod val="50000"/>
                </a:srgb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06393" y="1632857"/>
            <a:ext cx="11020927" cy="4761593"/>
          </a:xfrm>
        </p:spPr>
        <p:txBody>
          <a:bodyPr>
            <a:normAutofit/>
          </a:bodyPr>
          <a:lstStyle/>
          <a:p>
            <a:pPr marL="525780" lvl="1" indent="-285750">
              <a:buFont typeface="Wingdings" panose="05000000000000000000" pitchFamily="2" charset="2"/>
              <a:buChar char="Ø"/>
            </a:pPr>
            <a:r>
              <a:rPr lang="en-US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Khmeracademy.org </a:t>
            </a:r>
          </a:p>
          <a:p>
            <a:endParaRPr lang="km-KH" sz="18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30279" y="361506"/>
            <a:ext cx="10823521" cy="760998"/>
          </a:xfrm>
        </p:spPr>
        <p:txBody>
          <a:bodyPr>
            <a:noAutofit/>
          </a:bodyPr>
          <a:lstStyle/>
          <a:p>
            <a:r>
              <a:rPr lang="km-KH" sz="3000" b="1" dirty="0">
                <a:solidFill>
                  <a:srgbClr val="003399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៦</a:t>
            </a:r>
            <a:r>
              <a:rPr lang="en-US" sz="3000" b="1" dirty="0">
                <a:solidFill>
                  <a:srgbClr val="003399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.</a:t>
            </a:r>
            <a:r>
              <a:rPr lang="km-KH" sz="3000" b="1" dirty="0">
                <a:solidFill>
                  <a:srgbClr val="003399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 ការស្វែងរកឯកសារផ្សេងៗនៅលើបណ្ដាញ អ៊ីនធ័រ</a:t>
            </a:r>
            <a:r>
              <a:rPr lang="km-KH" sz="3000" b="1">
                <a:solidFill>
                  <a:srgbClr val="003399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ណេត</a:t>
            </a: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80" b="5440"/>
          <a:stretch/>
        </p:blipFill>
        <p:spPr>
          <a:xfrm>
            <a:off x="2920180" y="1893848"/>
            <a:ext cx="9040761" cy="4639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769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km-KH" sz="3600" b="1" dirty="0">
                <a:solidFill>
                  <a:srgbClr val="003399"/>
                </a:solidFill>
                <a:latin typeface="Khmer OS Muol" pitchFamily="2" charset="0"/>
                <a:cs typeface="Khmer OS Muol" pitchFamily="2" charset="0"/>
              </a:rPr>
              <a:t>សមាជិក</a:t>
            </a:r>
            <a:endParaRPr lang="en-US" b="1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km-KH" dirty="0">
                <a:latin typeface="Khmer OS Battambang" pitchFamily="2" charset="0"/>
                <a:cs typeface="Khmer OS Battambang" pitchFamily="2" charset="0"/>
              </a:rPr>
              <a:t>លោក លីម ឈុនលី</a:t>
            </a:r>
          </a:p>
          <a:p>
            <a:r>
              <a:rPr lang="km-KH" dirty="0">
                <a:latin typeface="Khmer OS Battambang" pitchFamily="2" charset="0"/>
                <a:cs typeface="Khmer OS Battambang" pitchFamily="2" charset="0"/>
              </a:rPr>
              <a:t>លោក ណង ឌីណា</a:t>
            </a:r>
          </a:p>
          <a:p>
            <a:r>
              <a:rPr lang="km-KH" dirty="0">
                <a:latin typeface="Khmer OS Battambang" pitchFamily="2" charset="0"/>
                <a:cs typeface="Khmer OS Battambang" pitchFamily="2" charset="0"/>
              </a:rPr>
              <a:t>លោក ស៊ីម វិច្ឆិរ៉ា</a:t>
            </a:r>
          </a:p>
          <a:p>
            <a:r>
              <a:rPr lang="km-KH" dirty="0">
                <a:latin typeface="Khmer OS Battambang" pitchFamily="2" charset="0"/>
                <a:cs typeface="Khmer OS Battambang" pitchFamily="2" charset="0"/>
              </a:rPr>
              <a:t>លោក ស៊ឹម រ៉ាក់គី</a:t>
            </a:r>
          </a:p>
          <a:p>
            <a:r>
              <a:rPr lang="km-KH" dirty="0">
                <a:latin typeface="Khmer OS Battambang" pitchFamily="2" charset="0"/>
                <a:cs typeface="Khmer OS Battambang" pitchFamily="2" charset="0"/>
              </a:rPr>
              <a:t>លោក ស៊ីម រដ្ឋាហាវសុង</a:t>
            </a:r>
          </a:p>
          <a:p>
            <a:r>
              <a:rPr lang="km-KH" dirty="0">
                <a:latin typeface="Khmer OS Battambang" pitchFamily="2" charset="0"/>
                <a:cs typeface="Khmer OS Battambang" pitchFamily="2" charset="0"/>
              </a:rPr>
              <a:t>លោក ទិត្យ គុយលីម</a:t>
            </a:r>
          </a:p>
          <a:p>
            <a:r>
              <a:rPr lang="km-KH" dirty="0">
                <a:latin typeface="Khmer OS Battambang" pitchFamily="2" charset="0"/>
                <a:cs typeface="Khmer OS Battambang" pitchFamily="2" charset="0"/>
              </a:rPr>
              <a:t>លោក ង៉ាន ឋានៈ</a:t>
            </a:r>
          </a:p>
          <a:p>
            <a:pPr marL="0" indent="0">
              <a:buNone/>
            </a:pPr>
            <a:endParaRPr lang="en-US" dirty="0">
              <a:latin typeface="Khmer OS Battambang" pitchFamily="2" charset="0"/>
              <a:cs typeface="Khmer OS Battambang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7186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m-KH" sz="3200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ឯកសារយោង</a:t>
            </a:r>
            <a:endParaRPr lang="en-US" sz="3200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0">
              <a:buClr>
                <a:srgbClr val="000000">
                  <a:lumMod val="65000"/>
                </a:srgbClr>
              </a:buClr>
            </a:pPr>
            <a:r>
              <a:rPr lang="en-US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  <a:hlinkClick r:id="rId2"/>
              </a:rPr>
              <a:t>http://www.cincinnatilibrary.org/main/techcenterhandouts/internet-beginners-1.pdf</a:t>
            </a:r>
            <a:endParaRPr lang="km-KH" dirty="0">
              <a:solidFill>
                <a:srgbClr val="000000"/>
              </a:solidFill>
              <a:latin typeface="Khmer OS Battambang" pitchFamily="2" charset="0"/>
              <a:cs typeface="Khmer OS Battambang" pitchFamily="2" charset="0"/>
            </a:endParaRPr>
          </a:p>
          <a:p>
            <a:pPr lvl="0">
              <a:buClr>
                <a:srgbClr val="000000">
                  <a:lumMod val="65000"/>
                </a:srgbClr>
              </a:buClr>
            </a:pPr>
            <a:r>
              <a:rPr lang="en-US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  <a:hlinkClick r:id="rId3"/>
              </a:rPr>
              <a:t>http://www.malawianwatchdog.com/2014/07/23/katiti-internet-connection-to-west-coast-sub-marine-cables-expected-to-boost-malawi-economy/</a:t>
            </a:r>
            <a:endParaRPr lang="km-KH" dirty="0">
              <a:solidFill>
                <a:srgbClr val="000000"/>
              </a:solidFill>
              <a:latin typeface="Khmer OS Battambang" pitchFamily="2" charset="0"/>
              <a:cs typeface="Khmer OS Battambang" pitchFamily="2" charset="0"/>
            </a:endParaRPr>
          </a:p>
          <a:p>
            <a:pPr lvl="0">
              <a:buClr>
                <a:srgbClr val="000000">
                  <a:lumMod val="65000"/>
                </a:srgbClr>
              </a:buClr>
            </a:pPr>
            <a:endParaRPr lang="en-US" dirty="0">
              <a:solidFill>
                <a:srgbClr val="000000"/>
              </a:solidFill>
              <a:latin typeface="Khmer OS Battambang" pitchFamily="2" charset="0"/>
              <a:cs typeface="Khmer OS Battambang" pitchFamily="2" charset="0"/>
            </a:endParaRPr>
          </a:p>
          <a:p>
            <a:pPr lvl="0">
              <a:buClr>
                <a:srgbClr val="000000">
                  <a:lumMod val="65000"/>
                </a:srgbClr>
              </a:buClr>
            </a:pPr>
            <a:endParaRPr lang="km-KH" dirty="0">
              <a:solidFill>
                <a:srgbClr val="000000"/>
              </a:solidFill>
              <a:latin typeface="Khmer OS Battambang" pitchFamily="2" charset="0"/>
              <a:cs typeface="Khmer OS Battambang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7781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 txBox="1">
            <a:spLocks/>
          </p:cNvSpPr>
          <p:nvPr/>
        </p:nvSpPr>
        <p:spPr>
          <a:xfrm>
            <a:off x="1506824" y="1377006"/>
            <a:ext cx="9131123" cy="46146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4320" indent="-274320" algn="l" defTabSz="914400" rtl="0" eaLnBrk="1" latinLnBrk="0" hangingPunct="1">
              <a:spcBef>
                <a:spcPts val="2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360" indent="-274320" algn="l" defTabSz="914400" rtl="0" eaLnBrk="1" latinLnBrk="0" hangingPunct="1">
              <a:spcBef>
                <a:spcPts val="1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68680" indent="-228600" algn="l" defTabSz="914400" rtl="0" eaLnBrk="1" latinLnBrk="0" hangingPunct="1">
              <a:spcBef>
                <a:spcPts val="1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ts val="10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17320" indent="-228600" algn="l" defTabSz="914400" rtl="0" eaLnBrk="1" latinLnBrk="0" hangingPunct="1">
              <a:spcBef>
                <a:spcPts val="8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745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0990" indent="-380990">
              <a:lnSpc>
                <a:spcPct val="150000"/>
              </a:lnSpc>
              <a:buFont typeface="Wingdings" pitchFamily="2" charset="2"/>
              <a:buChar char="Ø"/>
            </a:pP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1506824" y="2243566"/>
            <a:ext cx="91311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m-KH" sz="48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សូមអរគុណ!!!</a:t>
            </a:r>
          </a:p>
        </p:txBody>
      </p:sp>
    </p:spTree>
    <p:extLst>
      <p:ext uri="{BB962C8B-B14F-4D97-AF65-F5344CB8AC3E}">
        <p14:creationId xmlns:p14="http://schemas.microsoft.com/office/powerpoint/2010/main" val="301059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15775" y="112252"/>
            <a:ext cx="10994126" cy="1014664"/>
          </a:xfrm>
        </p:spPr>
        <p:txBody>
          <a:bodyPr/>
          <a:lstStyle/>
          <a:p>
            <a:r>
              <a:rPr lang="km-KH" sz="3600" b="1" dirty="0">
                <a:solidFill>
                  <a:srgbClr val="003399"/>
                </a:solidFill>
                <a:latin typeface="Khmer OS Muol" pitchFamily="2" charset="0"/>
                <a:cs typeface="Khmer OS Muol" pitchFamily="2" charset="0"/>
              </a:rPr>
              <a:t>មាតិកា</a:t>
            </a:r>
            <a:endParaRPr lang="en-US" b="1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02375" y="1694848"/>
            <a:ext cx="11020926" cy="48148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m-KH" dirty="0">
                <a:latin typeface="Khmer OS Battambang" pitchFamily="2" charset="0"/>
                <a:cs typeface="Khmer OS Battambang" pitchFamily="2" charset="0"/>
              </a:rPr>
              <a:t>១. អ្វីទៅជា អ៊ីនធ័រណេត?</a:t>
            </a:r>
          </a:p>
          <a:p>
            <a:pPr marL="0" indent="0">
              <a:buNone/>
            </a:pPr>
            <a:r>
              <a:rPr lang="km-KH" dirty="0">
                <a:latin typeface="Khmer OS Battambang" pitchFamily="2" charset="0"/>
                <a:cs typeface="Khmer OS Battambang" pitchFamily="2" charset="0"/>
              </a:rPr>
              <a:t>២.</a:t>
            </a:r>
            <a:r>
              <a:rPr lang="en-US" dirty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dirty="0">
                <a:latin typeface="Khmer OS Battambang" pitchFamily="2" charset="0"/>
                <a:cs typeface="Khmer OS Battambang" pitchFamily="2" charset="0"/>
              </a:rPr>
              <a:t>អត្ថប្រយោជន៍នៃ អ៊ីនធ័រណេត</a:t>
            </a:r>
          </a:p>
          <a:p>
            <a:pPr marL="0" indent="0">
              <a:buNone/>
            </a:pPr>
            <a:r>
              <a:rPr lang="km-KH" dirty="0">
                <a:latin typeface="Khmer OS Battambang" pitchFamily="2" charset="0"/>
                <a:cs typeface="Khmer OS Battambang" pitchFamily="2" charset="0"/>
              </a:rPr>
              <a:t>៣. របៀបនៃការប្រើប្រាស់ អ៊ីនធ័រណេត</a:t>
            </a:r>
          </a:p>
          <a:p>
            <a:pPr marL="0" indent="0">
              <a:buNone/>
            </a:pPr>
            <a:r>
              <a:rPr lang="km-KH" dirty="0">
                <a:latin typeface="Khmer OS Battambang" pitchFamily="2" charset="0"/>
                <a:cs typeface="Khmer OS Battambang" pitchFamily="2" charset="0"/>
              </a:rPr>
              <a:t>៤. ស្វែងយល់ពី សារអេឡិចត្រូនិច </a:t>
            </a:r>
            <a:r>
              <a:rPr lang="en-US" dirty="0">
                <a:latin typeface="Khmer OS Battambang" pitchFamily="2" charset="0"/>
                <a:cs typeface="Khmer OS Battambang" pitchFamily="2" charset="0"/>
              </a:rPr>
              <a:t>(E-mail)</a:t>
            </a:r>
            <a:endParaRPr lang="km-KH" dirty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buNone/>
            </a:pPr>
            <a:r>
              <a:rPr lang="km-KH" dirty="0">
                <a:latin typeface="Khmer OS Battambang" pitchFamily="2" charset="0"/>
                <a:cs typeface="Khmer OS Battambang" pitchFamily="2" charset="0"/>
              </a:rPr>
              <a:t>៥. របៀបបង្កើត និង ប្រើប្រាស់ ប្រអប់សារអេឡិចត្រូនិច</a:t>
            </a:r>
            <a:endParaRPr lang="en-US" dirty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buNone/>
            </a:pPr>
            <a:r>
              <a:rPr lang="km-KH" dirty="0">
                <a:latin typeface="Khmer OS Battambang" pitchFamily="2" charset="0"/>
                <a:cs typeface="Khmer OS Battambang" pitchFamily="2" charset="0"/>
              </a:rPr>
              <a:t>៦. ការស្វែងរកឯកសារផ្សេងៗនៅលើបណ្ដាញ អ៊ីនធ័រណេត</a:t>
            </a:r>
          </a:p>
          <a:p>
            <a:pPr marL="0" indent="0">
              <a:buNone/>
            </a:pPr>
            <a:endParaRPr lang="en-US" dirty="0">
              <a:latin typeface="Khmer OS Battambang" pitchFamily="2" charset="0"/>
              <a:cs typeface="Khmer OS Battambang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7186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1075" y="1771048"/>
            <a:ext cx="4528825" cy="3381523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m-KH" sz="3200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១. អ្វីទៅជា អ៊ីនធ័រណេត?</a:t>
            </a:r>
            <a:endParaRPr lang="en-US" sz="3200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06393" y="1771048"/>
            <a:ext cx="6708808" cy="4312251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m-KH" sz="18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​​​អ៊ីនធ័រណេត </a:t>
            </a:r>
            <a:r>
              <a:rPr lang="en-US" sz="18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(</a:t>
            </a:r>
            <a:r>
              <a:rPr lang="en-US" sz="1800" b="1" dirty="0">
                <a:solidFill>
                  <a:srgbClr val="FF0000"/>
                </a:solidFill>
                <a:latin typeface="Khmer OS Battambang" pitchFamily="2" charset="0"/>
                <a:cs typeface="Khmer OS Battambang" pitchFamily="2" charset="0"/>
              </a:rPr>
              <a:t>Internet</a:t>
            </a:r>
            <a:r>
              <a:rPr lang="en-US" sz="18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)</a:t>
            </a:r>
            <a:r>
              <a:rPr lang="km-KH" sz="18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 គឺជាបណ្ដាញនៃកុំព្យូទ័រភ្ជាប់បញ្ចូលគ្នាតែមួយ ដែលធ្វើអោយកុំព្យូទ័រអាចទាក់ទងគ្នា បាន។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m-KH" sz="18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អ៊ីនធឺណេត នេះបានកើតឡើងដំបូងដោយគម្រោងនៃទំនាក់ទំនងយោធា</a:t>
            </a:r>
            <a:r>
              <a:rPr lang="en-US" sz="18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18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អាមេរិច។ វាជាប្រព័ន្ធរ៉ាដាពាក់កណ្តាលស្វ័យប្រវត្តិ (</a:t>
            </a:r>
            <a:r>
              <a:rPr lang="en-US" sz="18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sage) </a:t>
            </a:r>
            <a:r>
              <a:rPr lang="km-KH" sz="18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ទូទាំងប្រទេសរួមគ្នាជាលើកដំបូង។ វាត្រូវបានបង្កើតនៅកំឡុង ១៩៥៨ ជាផ្នែកមួយនៃការប៉ុនប៉ងមួយដើម្បីទទួលបានការនាំមុខនៅក្នុងបច្ចេកវិទ្យាទៅលើសហភាពសូវៀត។  ក្រោយមកចាប់ពីឆ្នាំ ១៩៩១ អ៊ីនបានចាប់ផ្ដើមរីកចំរើនឡើង រហូតដល់បច្ចុប្បន្ន បានទូទាំងពិភពលោក។</a:t>
            </a:r>
            <a:endParaRPr lang="en-US" sz="1800" dirty="0">
              <a:solidFill>
                <a:srgbClr val="000000"/>
              </a:solidFill>
              <a:latin typeface="Khmer OS Battambang" pitchFamily="2" charset="0"/>
              <a:cs typeface="Khmer OS Battambang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7065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m-KH" sz="3200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២. អត្ថប្រយោជន៍នៃ អ៊ីនធ័រណេត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m-KH" sz="18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​​អាចអោយអ្នកប្រើប្រាស់ អាចធ្វើការទាក់ទងគ្នាបាន ដូចជា ផ្ញើរសារ អត្ថបទ សំលេង និងរូបភាពជាដើម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km-KH" sz="18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អាចរក្សាទុកឯកសារបានដោយមិនបារម្មណ៍ពីការបាត់បង់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km-KH" sz="18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អាចស្វែងរកឯកសារផ្សេងៗបានលឿន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km-KH" sz="18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អាចអានពត៌មានផ្សេងៗជាច្រើន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km-KH" sz="18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សំរួលដល់ការសិក្សាដោយខ្លួនឯងនៅផ្ទះ</a:t>
            </a:r>
            <a:endParaRPr lang="en-US" sz="1800" dirty="0">
              <a:solidFill>
                <a:srgbClr val="000000"/>
              </a:solidFill>
              <a:latin typeface="Khmer OS Battambang" pitchFamily="2" charset="0"/>
              <a:cs typeface="Khmer OS Battambang" pitchFamily="2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713" y="2460170"/>
            <a:ext cx="4572001" cy="304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519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m-KH" sz="3200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៣. របៀបនៃការប្រើប្រាស់ អ៊ីនធ័រណេត</a:t>
            </a:r>
            <a:endParaRPr lang="en-US" sz="3200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m-KH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ដើម្បីភ្ជាប់ទៅកាន់អ៊ីនធ័រណេតបានយើងអាច៖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Dial-up</a:t>
            </a:r>
            <a:r>
              <a:rPr lang="km-KH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 ភ្ជាប់ទៅកាន់អ៊ីនធ័រណេតតាមរយៈទូរស័ព្ទដៃ </a:t>
            </a:r>
            <a:r>
              <a:rPr lang="en-US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(telephone line) </a:t>
            </a:r>
            <a:r>
              <a:rPr lang="km-KH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ឬ អ្នកផ្តល់សេវ៉ាកម្មអ៊ីនធ័រណេត </a:t>
            </a:r>
            <a:r>
              <a:rPr lang="en-US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(Internet Service Provider)</a:t>
            </a:r>
            <a:endParaRPr lang="km-KH" dirty="0">
              <a:solidFill>
                <a:srgbClr val="000000"/>
              </a:solidFill>
              <a:latin typeface="Khmer OS Battambang" pitchFamily="2" charset="0"/>
              <a:cs typeface="Khmer OS Battambang" pitchFamily="2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Broadband : </a:t>
            </a:r>
            <a:r>
              <a:rPr lang="km-KH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ប្រើប្រាស់បណ្ដាញ ខ្សែ</a:t>
            </a:r>
            <a:r>
              <a:rPr lang="en-US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Cable, DSL, </a:t>
            </a:r>
            <a:r>
              <a:rPr lang="km-KH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និងខ្សែកាបអុបទិច</a:t>
            </a:r>
            <a:r>
              <a:rPr lang="en-US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fiber optics</a:t>
            </a:r>
            <a:r>
              <a:rPr lang="km-KH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)។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Wi-Fi : </a:t>
            </a:r>
            <a:r>
              <a:rPr lang="km-KH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ភ្ជាប់ទៅកាន់អ៊ីនធ័រណេតតាមរយៈប្រព័ន្ធ </a:t>
            </a:r>
            <a:r>
              <a:rPr lang="en-US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Wi-Fi</a:t>
            </a:r>
            <a:r>
              <a:rPr lang="km-KH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 (។</a:t>
            </a:r>
            <a:endParaRPr lang="en-US" dirty="0">
              <a:solidFill>
                <a:srgbClr val="000000"/>
              </a:solidFill>
              <a:latin typeface="Khmer OS Battambang" pitchFamily="2" charset="0"/>
              <a:cs typeface="Khmer OS Battambang" pitchFamily="2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solidFill>
                <a:srgbClr val="000000"/>
              </a:solidFill>
              <a:latin typeface="Khmer OS Battambang" pitchFamily="2" charset="0"/>
              <a:cs typeface="Khmer OS Battambang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0129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m-KH" sz="3200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៣. របៀបនៃការប្រើប្រាស់ អ៊ីនធ័រណេត</a:t>
            </a:r>
            <a:r>
              <a:rPr lang="en-US" sz="3200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 </a:t>
            </a:r>
            <a:r>
              <a:rPr lang="km-KH" sz="3200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(ត)</a:t>
            </a:r>
            <a:endParaRPr lang="en-US" sz="3200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m-KH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ដើម្បីអោយកុំព្យូទ័រអាចមានសមត្ថភាព អាចអាននូវពត៌មាននានានៅលើអ៊ីនធ័រណេតបាន វាចាំបាច់ត្រូវការនូវកម្មវិធី </a:t>
            </a:r>
            <a:r>
              <a:rPr lang="en-US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web</a:t>
            </a:r>
            <a:r>
              <a:rPr lang="km-KH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browser</a:t>
            </a:r>
            <a:r>
              <a:rPr lang="km-KH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 ដែលមានសមត្ថភាពអាននូវពត៌មានទាំងនោះបាន។ </a:t>
            </a:r>
            <a:r>
              <a:rPr lang="en-US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Web Browser </a:t>
            </a:r>
            <a:r>
              <a:rPr lang="km-KH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មានច្រើនដូចជាខាងក្រោម៖</a:t>
            </a:r>
          </a:p>
          <a:p>
            <a:pPr>
              <a:lnSpc>
                <a:spcPct val="150000"/>
              </a:lnSpc>
            </a:pPr>
            <a:endParaRPr lang="en-US" dirty="0">
              <a:solidFill>
                <a:srgbClr val="000000"/>
              </a:solidFill>
              <a:latin typeface="Khmer OS Battambang" pitchFamily="2" charset="0"/>
              <a:cs typeface="Khmer OS Battambang" pitchFamily="2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solidFill>
                <a:srgbClr val="000000"/>
              </a:solidFill>
              <a:latin typeface="Khmer OS Battambang" pitchFamily="2" charset="0"/>
              <a:cs typeface="Khmer OS Battambang" pitchFamily="2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065"/>
          <a:stretch/>
        </p:blipFill>
        <p:spPr>
          <a:xfrm>
            <a:off x="5363814" y="3978045"/>
            <a:ext cx="6449325" cy="164805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124" y="3978046"/>
            <a:ext cx="4048690" cy="1648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718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m-KH" sz="3200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៣. របៀបនៃការប្រើប្រាស់ អ៊ីនធ័រណេត</a:t>
            </a:r>
            <a:r>
              <a:rPr lang="en-US" sz="3200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 </a:t>
            </a:r>
            <a:r>
              <a:rPr lang="km-KH" sz="3200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(ត)</a:t>
            </a:r>
            <a:endParaRPr lang="en-US" sz="3200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06392" y="1771048"/>
            <a:ext cx="1827092" cy="431225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m-KH" sz="18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ផ្នែកផ្សេងៗនៃ </a:t>
            </a:r>
            <a:r>
              <a:rPr lang="en-US" sz="18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web browser</a:t>
            </a:r>
          </a:p>
          <a:p>
            <a:pPr>
              <a:lnSpc>
                <a:spcPct val="150000"/>
              </a:lnSpc>
            </a:pPr>
            <a:endParaRPr lang="en-US" sz="1800" dirty="0">
              <a:solidFill>
                <a:srgbClr val="000000"/>
              </a:solidFill>
              <a:latin typeface="Khmer OS Battambang" pitchFamily="2" charset="0"/>
              <a:cs typeface="Khmer OS Battambang" pitchFamily="2" charset="0"/>
            </a:endParaRPr>
          </a:p>
          <a:p>
            <a:pPr>
              <a:lnSpc>
                <a:spcPct val="150000"/>
              </a:lnSpc>
            </a:pPr>
            <a:endParaRPr lang="en-US" sz="1800" dirty="0">
              <a:solidFill>
                <a:srgbClr val="000000"/>
              </a:solidFill>
              <a:latin typeface="Khmer OS Battambang" pitchFamily="2" charset="0"/>
              <a:cs typeface="Khmer OS Battambang" pitchFamily="2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800" dirty="0"/>
          </a:p>
          <a:p>
            <a:pPr>
              <a:buFont typeface="Wingdings" panose="05000000000000000000" pitchFamily="2" charset="2"/>
              <a:buChar char="Ø"/>
            </a:pPr>
            <a:endParaRPr lang="en-US" sz="1800" dirty="0">
              <a:solidFill>
                <a:srgbClr val="000000"/>
              </a:solidFill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82413" y="2890684"/>
            <a:ext cx="2536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99"/>
          <a:stretch/>
        </p:blipFill>
        <p:spPr>
          <a:xfrm>
            <a:off x="2539667" y="1507425"/>
            <a:ext cx="9070234" cy="483949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Speech Bubble: Rectangle with Corners Rounded 7"/>
          <p:cNvSpPr/>
          <p:nvPr/>
        </p:nvSpPr>
        <p:spPr>
          <a:xfrm>
            <a:off x="2539667" y="2295525"/>
            <a:ext cx="5271077" cy="1340793"/>
          </a:xfrm>
          <a:prstGeom prst="wedgeRoundRectCallout">
            <a:avLst>
              <a:gd name="adj1" fmla="val 15805"/>
              <a:gd name="adj2" fmla="val -81211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Address bar : </a:t>
            </a:r>
            <a:r>
              <a:rPr lang="km-KH" dirty="0">
                <a:solidFill>
                  <a:schemeClr val="tx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ប្រើសំរាប់ៈ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m-KH" dirty="0">
                <a:solidFill>
                  <a:schemeClr val="tx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បង្ហាញគេហទំព័រដែលកំពុងបើក</a:t>
            </a:r>
            <a:endParaRPr lang="en-US" dirty="0">
              <a:solidFill>
                <a:schemeClr val="tx1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m-KH" dirty="0">
                <a:solidFill>
                  <a:schemeClr val="tx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ប្តូរនូវ </a:t>
            </a:r>
            <a:r>
              <a:rPr lang="en-US" dirty="0">
                <a:solidFill>
                  <a:schemeClr val="tx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URL </a:t>
            </a:r>
            <a:r>
              <a:rPr lang="km-KH" dirty="0">
                <a:solidFill>
                  <a:schemeClr val="tx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ដើម្បីភ្ជាប់ទៅកាន់ គេហទំព័រផ្សេងទៀត</a:t>
            </a:r>
            <a:endParaRPr lang="en-US" dirty="0">
              <a:solidFill>
                <a:schemeClr val="tx1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9" name="Speech Bubble: Rectangle with Corners Rounded 8"/>
          <p:cNvSpPr/>
          <p:nvPr/>
        </p:nvSpPr>
        <p:spPr>
          <a:xfrm>
            <a:off x="2539667" y="4587244"/>
            <a:ext cx="6542396" cy="1379101"/>
          </a:xfrm>
          <a:prstGeom prst="wedgeRoundRectCallout">
            <a:avLst>
              <a:gd name="adj1" fmla="val 56542"/>
              <a:gd name="adj2" fmla="val -94847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tool bar : </a:t>
            </a:r>
            <a:r>
              <a:rPr lang="km-KH" dirty="0">
                <a:solidFill>
                  <a:schemeClr val="tx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ប្រើសំរាប់ធ្វើការងារផ្សេងៗ ដូចជា ការរក្សាទុកនូវគេហទំព័រដែលបានបើក ការត្រួតពិនិត្យគេហទំព័រដែលបានចូល(</a:t>
            </a:r>
            <a:r>
              <a:rPr lang="en-US" dirty="0">
                <a:solidFill>
                  <a:schemeClr val="tx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history) </a:t>
            </a:r>
            <a:r>
              <a:rPr lang="km-KH" dirty="0">
                <a:solidFill>
                  <a:schemeClr val="tx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និងការងារជាច្រើនទៀតដូចក្នុងរូប</a:t>
            </a:r>
          </a:p>
        </p:txBody>
      </p:sp>
    </p:spTree>
    <p:extLst>
      <p:ext uri="{BB962C8B-B14F-4D97-AF65-F5344CB8AC3E}">
        <p14:creationId xmlns:p14="http://schemas.microsoft.com/office/powerpoint/2010/main" val="1375607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m-KH" sz="3200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៤. ស្វែងយល់ពី សារអេឡិចត្រូនិច (</a:t>
            </a:r>
            <a:r>
              <a:rPr lang="en-US" sz="3200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E-mail)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06392" y="1962305"/>
            <a:ext cx="11020926" cy="4120994"/>
          </a:xfrm>
        </p:spPr>
        <p:txBody>
          <a:bodyPr>
            <a:normAutofit/>
          </a:bodyPr>
          <a:lstStyle/>
          <a:p>
            <a:pPr marL="639763" lvl="2" indent="-639763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m-KH" sz="22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សារអេឡិចត្រូនិច </a:t>
            </a:r>
            <a:r>
              <a:rPr lang="en-US" sz="22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(Electronic mail) </a:t>
            </a:r>
            <a:r>
              <a:rPr lang="km-KH" sz="22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គឺជាសារដែលមានទំរង់ជា អេឡិចត្រូនិច ដែលត្រូវបញ្ជូនពីកុំព្យូទ័រមួយទៅកុំព្យូទ័រមួយ តាមរយៈបណ្ដាញ​អ៊ីនធ័រណេត។</a:t>
            </a:r>
          </a:p>
          <a:p>
            <a:pPr marL="639763" lvl="2" indent="-639763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m-KH" sz="22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វាអនុញ្ញាតអោយយើងអាចធ្វើការផ្ញើរសារ ជាអត្ថបទ ឯកសារផ្សេងៗ ដូចជារូបភាព វីដេអូ សំលេង </a:t>
            </a:r>
            <a:r>
              <a:rPr lang="en-US" sz="22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-</a:t>
            </a:r>
            <a:r>
              <a:rPr lang="km-KH" sz="22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ល</a:t>
            </a:r>
            <a:r>
              <a:rPr lang="en-US" sz="22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-</a:t>
            </a:r>
            <a:r>
              <a:rPr lang="km-KH" sz="22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។</a:t>
            </a:r>
          </a:p>
          <a:p>
            <a:pPr marL="639763" lvl="2" indent="-639763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m-KH" sz="22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វាផ្ដល់ភាពងាយស្រួលក្នុងការចែករំលែកពត៌មាន ឯកសារការងារ ការកំសាន្តជាដើម...។</a:t>
            </a:r>
          </a:p>
          <a:p>
            <a:pPr marL="639763" lvl="2" indent="-639763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m-KH" sz="22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ផ្ដល់ទំនុកចិត្តក្នុងការរក្សាទុកទិន្នន័យ</a:t>
            </a:r>
          </a:p>
          <a:p>
            <a:pPr marL="639763" lvl="2" indent="-639763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km-KH" sz="2200" dirty="0">
              <a:solidFill>
                <a:srgbClr val="000000"/>
              </a:solidFill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4" name="Title 5"/>
          <p:cNvSpPr txBox="1">
            <a:spLocks/>
          </p:cNvSpPr>
          <p:nvPr/>
        </p:nvSpPr>
        <p:spPr bwMode="auto">
          <a:xfrm>
            <a:off x="606392" y="1579791"/>
            <a:ext cx="4930808" cy="3825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m-KH" sz="2600" dirty="0">
                <a:solidFill>
                  <a:srgbClr val="6600CC"/>
                </a:solidFill>
                <a:latin typeface="Khmer OS Muol Light" pitchFamily="2" charset="0"/>
                <a:cs typeface="Khmer OS Muol Light" pitchFamily="2" charset="0"/>
              </a:rPr>
              <a:t>អ្វីទៅជា សារអេឡិចត្រូនិច?</a:t>
            </a:r>
            <a:endParaRPr lang="en-US" sz="2600" dirty="0">
              <a:solidFill>
                <a:srgbClr val="6600CC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4470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S102922647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2993B34-2A1E-4D69-B46F-FD7F62543E3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1184</Words>
  <Application>Microsoft Office PowerPoint</Application>
  <PresentationFormat>Widescreen</PresentationFormat>
  <Paragraphs>105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DaunPenh</vt:lpstr>
      <vt:lpstr>Khmer OS Battambang</vt:lpstr>
      <vt:lpstr>Khmer OS Muol</vt:lpstr>
      <vt:lpstr>Khmer OS Muol Light</vt:lpstr>
      <vt:lpstr>Wingdings</vt:lpstr>
      <vt:lpstr>TS102922647</vt:lpstr>
      <vt:lpstr>PowerPoint Presentation</vt:lpstr>
      <vt:lpstr>សមាជិក</vt:lpstr>
      <vt:lpstr>មាតិកា</vt:lpstr>
      <vt:lpstr>១. អ្វីទៅជា អ៊ីនធ័រណេត?</vt:lpstr>
      <vt:lpstr>២. អត្ថប្រយោជន៍នៃ អ៊ីនធ័រណេត</vt:lpstr>
      <vt:lpstr>៣. របៀបនៃការប្រើប្រាស់ អ៊ីនធ័រណេត</vt:lpstr>
      <vt:lpstr>៣. របៀបនៃការប្រើប្រាស់ អ៊ីនធ័រណេត (ត)</vt:lpstr>
      <vt:lpstr>៣. របៀបនៃការប្រើប្រាស់ អ៊ីនធ័រណេត (ត)</vt:lpstr>
      <vt:lpstr>៤. ស្វែងយល់ពី សារអេឡិចត្រូនិច (E-mail)</vt:lpstr>
      <vt:lpstr>៥. របៀបបង្កើត និង ប្រើប្រាស់ ប្រអប់សារអេឡិចត្រូនិច</vt:lpstr>
      <vt:lpstr>៥. របៀបបង្កើត និង ប្រើប្រាស់ ប្រអប់សារអេឡិចត្រូនិច</vt:lpstr>
      <vt:lpstr>៥. របៀបបង្កើត និង ប្រើប្រាស់ ប្រអប់សារអេឡិចត្រូនិច</vt:lpstr>
      <vt:lpstr>៥. របៀបបង្កើត និង ប្រើប្រាស់ ប្រអប់សារអេឡិចត្រូនិច</vt:lpstr>
      <vt:lpstr>៥. របៀបបង្កើត និង ប្រើប្រាស់ ប្រអប់សារអេឡិចត្រូនិច</vt:lpstr>
      <vt:lpstr>៥. របៀបបង្កើត និង ប្រើប្រាស់ ប្រអប់សារអេឡិចត្រូនិច</vt:lpstr>
      <vt:lpstr>៥. របៀបបង្កើត និង ប្រើប្រាស់ ប្រអប់សារអេឡិចត្រូនិច</vt:lpstr>
      <vt:lpstr>៥. របៀបបង្កើត និង ប្រើប្រាស់ ប្រអប់សារអេឡិចត្រូនិច</vt:lpstr>
      <vt:lpstr>៦. ការស្វែងរកឯកសារផ្សេងៗនៅលើបណ្ដាញ អ៊ីនធ័រណេត</vt:lpstr>
      <vt:lpstr>៦. ការស្វែងរកឯកសារផ្សេងៗនៅលើបណ្ដាញ អ៊ីនធ័រណេត</vt:lpstr>
      <vt:lpstr>ឯកសារយោង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2013-07-06T07:41:15Z</dcterms:created>
  <dcterms:modified xsi:type="dcterms:W3CDTF">2016-07-09T00:02:02Z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TC029226479991</vt:lpwstr>
  </property>
</Properties>
</file>