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6" r:id="rId2"/>
    <p:sldId id="277" r:id="rId3"/>
    <p:sldId id="256" r:id="rId4"/>
    <p:sldId id="257" r:id="rId5"/>
    <p:sldId id="258" r:id="rId6"/>
    <p:sldId id="259" r:id="rId7"/>
    <p:sldId id="278" r:id="rId8"/>
    <p:sldId id="260" r:id="rId9"/>
    <p:sldId id="261" r:id="rId10"/>
    <p:sldId id="262" r:id="rId11"/>
    <p:sldId id="263" r:id="rId12"/>
    <p:sldId id="264" r:id="rId13"/>
    <p:sldId id="265" r:id="rId14"/>
    <p:sldId id="279" r:id="rId15"/>
    <p:sldId id="280" r:id="rId16"/>
    <p:sldId id="281" r:id="rId17"/>
    <p:sldId id="282" r:id="rId18"/>
    <p:sldId id="266" r:id="rId19"/>
    <p:sldId id="267" r:id="rId20"/>
    <p:sldId id="268" r:id="rId21"/>
    <p:sldId id="269" r:id="rId22"/>
    <p:sldId id="270" r:id="rId23"/>
    <p:sldId id="272" r:id="rId24"/>
    <p:sldId id="273" r:id="rId25"/>
    <p:sldId id="274" r:id="rId26"/>
    <p:sldId id="27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093C9E-0BA8-4646-B14E-B149FDF75C19}">
          <p14:sldIdLst>
            <p14:sldId id="276"/>
            <p14:sldId id="277"/>
            <p14:sldId id="256"/>
            <p14:sldId id="257"/>
            <p14:sldId id="258"/>
            <p14:sldId id="259"/>
            <p14:sldId id="278"/>
            <p14:sldId id="260"/>
            <p14:sldId id="261"/>
            <p14:sldId id="262"/>
            <p14:sldId id="263"/>
            <p14:sldId id="264"/>
            <p14:sldId id="265"/>
            <p14:sldId id="279"/>
            <p14:sldId id="280"/>
            <p14:sldId id="281"/>
            <p14:sldId id="282"/>
          </p14:sldIdLst>
        </p14:section>
        <p14:section name="Untitled Section" id="{95A5343D-962B-4A83-A62B-AAD11BE3A237}">
          <p14:sldIdLst>
            <p14:sldId id="266"/>
            <p14:sldId id="267"/>
            <p14:sldId id="268"/>
            <p14:sldId id="269"/>
            <p14:sldId id="270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21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695441" y="440452"/>
            <a:ext cx="508476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implified Arabic" panose="02020603050405020304" pitchFamily="18" charset="-78"/>
                <a:cs typeface="Simplified Arabic" panose="02020603050405020304" pitchFamily="18" charset="-78"/>
              </a:rPr>
              <a:t>Royal University of Phnom Penh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489235" y="1238422"/>
            <a:ext cx="35242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5F7333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Department of Computer Science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 descr="rupp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10" y="284922"/>
            <a:ext cx="1257300" cy="1314450"/>
          </a:xfrm>
          <a:prstGeom prst="rect">
            <a:avLst/>
          </a:prstGeom>
          <a:noFill/>
          <a:ln w="9525" algn="in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</p:pic>
      <p:sp>
        <p:nvSpPr>
          <p:cNvPr id="6" name="WordArt 5"/>
          <p:cNvSpPr>
            <a:spLocks noChangeArrowheads="1" noChangeShapeType="1" noTextEdit="1"/>
          </p:cNvSpPr>
          <p:nvPr/>
        </p:nvSpPr>
        <p:spPr bwMode="auto">
          <a:xfrm>
            <a:off x="2293804" y="2020517"/>
            <a:ext cx="5486400" cy="953241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urveDown">
              <a:avLst>
                <a:gd name="adj" fmla="val 43477"/>
              </a:avLst>
            </a:prstTxWarp>
          </a:bodyPr>
          <a:lstStyle/>
          <a:p>
            <a:pPr algn="ctr" rtl="0">
              <a:buNone/>
            </a:pPr>
            <a:r>
              <a:rPr lang="en-US" sz="1800" kern="10" spc="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EF7F47">
                        <a:alpha val="98000"/>
                      </a:srgbClr>
                    </a:gs>
                    <a:gs pos="50000">
                      <a:srgbClr val="990000"/>
                    </a:gs>
                    <a:gs pos="100000">
                      <a:srgbClr val="EF7F47">
                        <a:alpha val="98000"/>
                      </a:srgbClr>
                    </a:gs>
                  </a:gsLst>
                  <a:lin ang="5400000" scaled="1"/>
                </a:gradFill>
                <a:effectLst/>
                <a:latin typeface="Arial Black" panose="020B0A04020102020204" pitchFamily="34" charset="0"/>
              </a:rPr>
              <a:t>Assignment</a:t>
            </a:r>
            <a:endParaRPr lang="en-US" sz="1800" kern="10" spc="0" dirty="0">
              <a:ln w="9525">
                <a:solidFill>
                  <a:srgbClr val="000000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EF7F47">
                      <a:alpha val="98000"/>
                    </a:srgbClr>
                  </a:gs>
                  <a:gs pos="50000">
                    <a:srgbClr val="990000"/>
                  </a:gs>
                  <a:gs pos="100000">
                    <a:srgbClr val="EF7F47">
                      <a:alpha val="98000"/>
                    </a:srgbClr>
                  </a:gs>
                </a:gsLst>
                <a:lin ang="5400000" scaled="1"/>
              </a:gradFill>
              <a:effectLst/>
              <a:latin typeface="Arial Black" panose="020B0A04020102020204" pitchFamily="34" charset="0"/>
            </a:endParaRPr>
          </a:p>
        </p:txBody>
      </p:sp>
      <p:sp>
        <p:nvSpPr>
          <p:cNvPr id="7" name="WordArt 6"/>
          <p:cNvSpPr>
            <a:spLocks noChangeArrowheads="1" noChangeShapeType="1" noTextEdit="1"/>
          </p:cNvSpPr>
          <p:nvPr/>
        </p:nvSpPr>
        <p:spPr bwMode="auto">
          <a:xfrm>
            <a:off x="3285945" y="3160892"/>
            <a:ext cx="3886200" cy="5064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urveDown">
              <a:avLst>
                <a:gd name="adj" fmla="val 43477"/>
              </a:avLst>
            </a:prstTxWarp>
          </a:bodyPr>
          <a:lstStyle/>
          <a:p>
            <a:pPr algn="ctr" rtl="0">
              <a:buNone/>
            </a:pPr>
            <a:r>
              <a:rPr lang="en-US" sz="1800" kern="10" spc="0" dirty="0" smtClean="0">
                <a:ln w="9525" algn="ctr">
                  <a:solidFill>
                    <a:srgbClr val="800000"/>
                  </a:solidFill>
                  <a:round/>
                  <a:headEnd/>
                  <a:tailEnd/>
                </a:ln>
                <a:solidFill>
                  <a:srgbClr val="990000"/>
                </a:solidFill>
                <a:effectLst/>
                <a:latin typeface="Arial Black" panose="020B0A04020102020204" pitchFamily="34" charset="0"/>
              </a:rPr>
              <a:t>System Analysis and Design</a:t>
            </a:r>
            <a:endParaRPr lang="en-US" sz="1800" kern="10" spc="0" dirty="0">
              <a:ln w="9525" algn="ctr">
                <a:solidFill>
                  <a:srgbClr val="800000"/>
                </a:solidFill>
                <a:round/>
                <a:headEnd/>
                <a:tailEnd/>
              </a:ln>
              <a:solidFill>
                <a:srgbClr val="990000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294722" y="4112016"/>
            <a:ext cx="3438525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Topic : Computer Shop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099255" y="4840487"/>
            <a:ext cx="6304209" cy="1056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 algn="ctr">
                <a:solidFill>
                  <a:srgbClr val="FF0000"/>
                </a:solidFill>
                <a:prstDash val="lgDash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</a:rPr>
              <a:t>Submitted to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</a:rPr>
              <a:t>Lecturer: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</a:rPr>
              <a:t>Var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</a:rPr>
              <a:t>Sovandara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F00FF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07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4799" y="1665639"/>
            <a:ext cx="79565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km-KH" sz="1600" dirty="0" smtClean="0"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កំណត់ទំទាក់ទំនងរវាង​​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 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Entity Set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622" y="2532899"/>
            <a:ext cx="6044646" cy="10026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34959" y="4390249"/>
            <a:ext cx="6096000" cy="787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+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Staff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km-KH" dirty="0">
                <a:latin typeface="Calibri" panose="020F0502020204030204" pitchFamily="34" charset="0"/>
                <a:ea typeface="Times New Roman" panose="02020603050405020304" pitchFamily="18" charset="0"/>
              </a:rPr>
              <a:t>ម្នាក់អាចមានទំនាក់ទំនងច្រើនជាមួយ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Angsana New" panose="02020603050405020304" pitchFamily="18" charset="-34"/>
              </a:rPr>
              <a:t>Import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Angsana New" panose="02020603050405020304" pitchFamily="18" charset="-34"/>
              </a:rPr>
              <a:t>+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Angsana New" panose="02020603050405020304" pitchFamily="18" charset="-34"/>
              </a:rPr>
              <a:t>Import </a:t>
            </a:r>
            <a:r>
              <a:rPr lang="km-KH" dirty="0">
                <a:latin typeface="Calibri" panose="020F0502020204030204" pitchFamily="34" charset="0"/>
                <a:ea typeface="Times New Roman" panose="02020603050405020304" pitchFamily="18" charset="0"/>
              </a:rPr>
              <a:t>ម្ដងត្រូវតែទទួលខុសត្រូវ</a:t>
            </a:r>
            <a:r>
              <a:rPr lang="km-KH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ជាមួយ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Staff</a:t>
            </a:r>
            <a:r>
              <a:rPr lang="km-KH" dirty="0">
                <a:latin typeface="Calibri" panose="020F0502020204030204" pitchFamily="34" charset="0"/>
                <a:ea typeface="Times New Roman" panose="02020603050405020304" pitchFamily="18" charset="0"/>
              </a:rPr>
              <a:t>ម្ដង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62086" y="62458"/>
            <a:ext cx="44258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libri" panose="020F0502020204030204" pitchFamily="34" charset="0"/>
                <a:ea typeface="Malgun Gothic" panose="020B0503020000020004" pitchFamily="34" charset="-127"/>
                <a:cs typeface="DaunPenh" panose="02000500000000020004" pitchFamily="2" charset="0"/>
              </a:rPr>
              <a:t>Data Modeling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3973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13185" y="1309465"/>
            <a:ext cx="79565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km-KH" sz="1600" dirty="0" smtClean="0"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កំណត់ទំទាក់ទំនងរវាង​​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 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Entity Set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978" y="2494918"/>
            <a:ext cx="6775891" cy="14263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91978" y="4291098"/>
            <a:ext cx="6096000" cy="787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+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Customer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km-KH" dirty="0">
                <a:latin typeface="Calibri" panose="020F0502020204030204" pitchFamily="34" charset="0"/>
                <a:ea typeface="Times New Roman" panose="02020603050405020304" pitchFamily="18" charset="0"/>
              </a:rPr>
              <a:t>ម្នាក់អាចមានទំនាក់ទំនងច្រើនជាមួយ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DaunPenh" panose="02000500000000020004" pitchFamily="2" charset="0"/>
              </a:rPr>
              <a:t>Order</a:t>
            </a:r>
            <a:r>
              <a:rPr lang="km-KH" dirty="0">
                <a:latin typeface="Calibri" panose="020F0502020204030204" pitchFamily="34" charset="0"/>
                <a:ea typeface="Times New Roman" panose="02020603050405020304" pitchFamily="18" charset="0"/>
              </a:rPr>
              <a:t> ច្រើន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+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Order </a:t>
            </a:r>
            <a:r>
              <a:rPr lang="km-KH" dirty="0">
                <a:latin typeface="Calibri" panose="020F0502020204030204" pitchFamily="34" charset="0"/>
                <a:ea typeface="Times New Roman" panose="02020603050405020304" pitchFamily="18" charset="0"/>
              </a:rPr>
              <a:t>ម្ដងត្រូវតែទទួលខុសត្រូវដោយ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DaunPenh" panose="02000500000000020004" pitchFamily="2" charset="0"/>
              </a:rPr>
              <a:t> Customer </a:t>
            </a:r>
            <a:r>
              <a:rPr lang="km-KH" dirty="0">
                <a:latin typeface="Calibri" panose="020F0502020204030204" pitchFamily="34" charset="0"/>
                <a:ea typeface="Times New Roman" panose="02020603050405020304" pitchFamily="18" charset="0"/>
              </a:rPr>
              <a:t>ម្នាក់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62086" y="62458"/>
            <a:ext cx="44258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libri" panose="020F0502020204030204" pitchFamily="34" charset="0"/>
                <a:ea typeface="Malgun Gothic" panose="020B0503020000020004" pitchFamily="34" charset="-127"/>
                <a:cs typeface="DaunPenh" panose="02000500000000020004" pitchFamily="2" charset="0"/>
              </a:rPr>
              <a:t>Data Modeling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8449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628271"/>
            <a:ext cx="79565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km-KH" sz="1600" dirty="0" smtClean="0"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កំណត់ទំទាក់ទំនងរវាង​​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 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Entity Set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41" y="2612375"/>
            <a:ext cx="6581776" cy="12104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84785" y="4247029"/>
            <a:ext cx="6096000" cy="787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+Supplier</a:t>
            </a:r>
            <a:r>
              <a:rPr lang="km-KH" dirty="0">
                <a:latin typeface="Calibri" panose="020F0502020204030204" pitchFamily="34" charset="0"/>
                <a:ea typeface="Times New Roman" panose="02020603050405020304" pitchFamily="18" charset="0"/>
              </a:rPr>
              <a:t>ម្នាក់អាចមានទំនាក់ទំនងច្រើនជា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Import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+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Import </a:t>
            </a:r>
            <a:r>
              <a:rPr lang="km-KH" dirty="0">
                <a:latin typeface="Calibri" panose="020F0502020204030204" pitchFamily="34" charset="0"/>
                <a:ea typeface="Times New Roman" panose="02020603050405020304" pitchFamily="18" charset="0"/>
              </a:rPr>
              <a:t>ម្ដងត្រូវតែទទួលខុសត្រូវដោយ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Supplier </a:t>
            </a:r>
            <a:r>
              <a:rPr lang="km-KH" dirty="0">
                <a:latin typeface="Calibri" panose="020F0502020204030204" pitchFamily="34" charset="0"/>
                <a:ea typeface="Times New Roman" panose="02020603050405020304" pitchFamily="18" charset="0"/>
              </a:rPr>
              <a:t>ម្នាក់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88625" y="-33083"/>
            <a:ext cx="44258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libri" panose="020F0502020204030204" pitchFamily="34" charset="0"/>
                <a:ea typeface="Malgun Gothic" panose="020B0503020000020004" pitchFamily="34" charset="-127"/>
                <a:cs typeface="DaunPenh" panose="02000500000000020004" pitchFamily="2" charset="0"/>
              </a:rPr>
              <a:t>Data Modeling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8567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157408"/>
            <a:ext cx="79565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km-KH" sz="1600" dirty="0" smtClean="0"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កំណត់ទំទាក់ទំនងរវាង​​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 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Entity Set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15" y="1920544"/>
            <a:ext cx="7547071" cy="15365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" y="3173857"/>
            <a:ext cx="7769187" cy="181778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75133" y="4991639"/>
            <a:ext cx="6096000" cy="15855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+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DaunPenh" panose="02000500000000020004" pitchFamily="2" charset="0"/>
              </a:rPr>
              <a:t>Product </a:t>
            </a:r>
            <a:r>
              <a:rPr lang="km-KH" dirty="0">
                <a:latin typeface="Calibri" panose="020F0502020204030204" pitchFamily="34" charset="0"/>
                <a:ea typeface="Times New Roman" panose="02020603050405020304" pitchFamily="18" charset="0"/>
              </a:rPr>
              <a:t>មួយអាចមានទំនាក់ទំនងជាមួយ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DaunPenh" panose="02000500000000020004" pitchFamily="2" charset="0"/>
              </a:rPr>
              <a:t> Import Detail </a:t>
            </a:r>
            <a:r>
              <a:rPr lang="km-KH" dirty="0">
                <a:latin typeface="Calibri" panose="020F0502020204030204" pitchFamily="34" charset="0"/>
                <a:ea typeface="Times New Roman" panose="02020603050405020304" pitchFamily="18" charset="0"/>
              </a:rPr>
              <a:t>ច្រើន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DaunPenh" panose="02000500000000020004" pitchFamily="2" charset="0"/>
              </a:rPr>
              <a:t>+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DaunPenh" panose="02000500000000020004" pitchFamily="2" charset="0"/>
              </a:rPr>
              <a:t>Import Detail </a:t>
            </a:r>
            <a:r>
              <a:rPr lang="km-KH" dirty="0">
                <a:latin typeface="Calibri" panose="020F0502020204030204" pitchFamily="34" charset="0"/>
                <a:ea typeface="Times New Roman" panose="02020603050405020304" pitchFamily="18" charset="0"/>
              </a:rPr>
              <a:t>មួយត្រូវតែទទួលខុសត្រូវដោយ​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DaunPenh" panose="02000500000000020004" pitchFamily="2" charset="0"/>
              </a:rPr>
              <a:t>Product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DaunPenh" panose="02000500000000020004" pitchFamily="2" charset="0"/>
              </a:rPr>
              <a:t>+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DaunPenh" panose="02000500000000020004" pitchFamily="2" charset="0"/>
              </a:rPr>
              <a:t>Import Detail</a:t>
            </a:r>
            <a:r>
              <a:rPr lang="km-KH" dirty="0">
                <a:latin typeface="Calibri" panose="020F0502020204030204" pitchFamily="34" charset="0"/>
                <a:ea typeface="Times New Roman" panose="02020603050405020304" pitchFamily="18" charset="0"/>
              </a:rPr>
              <a:t>​ ច្រើនមានទំនាក់ទំនងជាមួយ​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DaunPenh" panose="02000500000000020004" pitchFamily="2" charset="0"/>
              </a:rPr>
              <a:t>Import</a:t>
            </a:r>
            <a:r>
              <a:rPr lang="km-KH" dirty="0">
                <a:latin typeface="Calibri" panose="020F0502020204030204" pitchFamily="34" charset="0"/>
                <a:ea typeface="Times New Roman" panose="02020603050405020304" pitchFamily="18" charset="0"/>
              </a:rPr>
              <a:t> ម្ដង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DaunPenh" panose="02000500000000020004" pitchFamily="2" charset="0"/>
              </a:rPr>
              <a:t>+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DaunPenh" panose="02000500000000020004" pitchFamily="2" charset="0"/>
              </a:rPr>
              <a:t>Import</a:t>
            </a:r>
            <a:r>
              <a:rPr lang="km-KH" dirty="0">
                <a:latin typeface="Calibri" panose="020F0502020204030204" pitchFamily="34" charset="0"/>
                <a:ea typeface="Times New Roman" panose="02020603050405020304" pitchFamily="18" charset="0"/>
              </a:rPr>
              <a:t> ម្ដងត្រូវតែទទួលខុសត្រូវជាមួយ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DaunPenh" panose="02000500000000020004" pitchFamily="2" charset="0"/>
              </a:rPr>
              <a:t>Import Detail</a:t>
            </a:r>
            <a:r>
              <a:rPr lang="km-KH" dirty="0">
                <a:latin typeface="Calibri" panose="020F0502020204030204" pitchFamily="34" charset="0"/>
                <a:ea typeface="Times New Roman" panose="02020603050405020304" pitchFamily="18" charset="0"/>
              </a:rPr>
              <a:t> ម្ដង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88625" y="-33083"/>
            <a:ext cx="44258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libri" panose="020F0502020204030204" pitchFamily="34" charset="0"/>
                <a:ea typeface="Malgun Gothic" panose="020B0503020000020004" pitchFamily="34" charset="-127"/>
                <a:cs typeface="DaunPenh" panose="02000500000000020004" pitchFamily="2" charset="0"/>
              </a:rPr>
              <a:t>Data Modeling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41191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07470"/>
            <a:ext cx="79565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km-KH" sz="1600" dirty="0" smtClean="0"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កំណត់ទំទាក់ទំនងរវាង​​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 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Entity Set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5" y="2228483"/>
            <a:ext cx="6984638" cy="14822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73" y="3439622"/>
            <a:ext cx="7072772" cy="159830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18517" y="5099036"/>
            <a:ext cx="6096000" cy="15855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 +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DaunPenh" panose="02000500000000020004" pitchFamily="2" charset="0"/>
              </a:rPr>
              <a:t>Product </a:t>
            </a:r>
            <a:r>
              <a:rPr lang="km-KH" dirty="0">
                <a:latin typeface="Calibri" panose="020F0502020204030204" pitchFamily="34" charset="0"/>
                <a:ea typeface="Times New Roman" panose="02020603050405020304" pitchFamily="18" charset="0"/>
              </a:rPr>
              <a:t>មួយអាចមានទំនាក់ទំនងជាមួយ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DaunPenh" panose="02000500000000020004" pitchFamily="2" charset="0"/>
              </a:rPr>
              <a:t> Order Detail </a:t>
            </a:r>
            <a:r>
              <a:rPr lang="km-KH" dirty="0">
                <a:latin typeface="Calibri" panose="020F0502020204030204" pitchFamily="34" charset="0"/>
                <a:ea typeface="Times New Roman" panose="02020603050405020304" pitchFamily="18" charset="0"/>
              </a:rPr>
              <a:t>ច្រើន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DaunPenh" panose="02000500000000020004" pitchFamily="2" charset="0"/>
              </a:rPr>
              <a:t> +Order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DaunPenh" panose="02000500000000020004" pitchFamily="2" charset="0"/>
              </a:rPr>
              <a:t>Detail </a:t>
            </a:r>
            <a:r>
              <a:rPr lang="km-KH" dirty="0">
                <a:latin typeface="Calibri" panose="020F0502020204030204" pitchFamily="34" charset="0"/>
                <a:ea typeface="Times New Roman" panose="02020603050405020304" pitchFamily="18" charset="0"/>
              </a:rPr>
              <a:t>មួយត្រូវតែទទួលខុសត្រូវដោយ​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DaunPenh" panose="02000500000000020004" pitchFamily="2" charset="0"/>
              </a:rPr>
              <a:t>Product </a:t>
            </a:r>
            <a:r>
              <a:rPr lang="km-KH" dirty="0">
                <a:latin typeface="Calibri" panose="020F0502020204030204" pitchFamily="34" charset="0"/>
                <a:ea typeface="Times New Roman" panose="02020603050405020304" pitchFamily="18" charset="0"/>
              </a:rPr>
              <a:t>មួយ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DaunPenh" panose="02000500000000020004" pitchFamily="2" charset="0"/>
              </a:rPr>
              <a:t>+ Order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DaunPenh" panose="02000500000000020004" pitchFamily="2" charset="0"/>
              </a:rPr>
              <a:t>Detail</a:t>
            </a:r>
            <a:r>
              <a:rPr lang="km-KH" dirty="0">
                <a:latin typeface="Calibri" panose="020F0502020204030204" pitchFamily="34" charset="0"/>
                <a:ea typeface="Times New Roman" panose="02020603050405020304" pitchFamily="18" charset="0"/>
              </a:rPr>
              <a:t>​ ច្រើនមានទំនាក់ទំនងជាមួយ​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DaunPenh" panose="02000500000000020004" pitchFamily="2" charset="0"/>
              </a:rPr>
              <a:t>order</a:t>
            </a:r>
            <a:r>
              <a:rPr lang="km-KH" dirty="0">
                <a:latin typeface="Calibri" panose="020F0502020204030204" pitchFamily="34" charset="0"/>
                <a:ea typeface="Times New Roman" panose="02020603050405020304" pitchFamily="18" charset="0"/>
              </a:rPr>
              <a:t> ម្ដង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DaunPenh" panose="02000500000000020004" pitchFamily="2" charset="0"/>
              </a:rPr>
              <a:t>+ Order</a:t>
            </a:r>
            <a:r>
              <a:rPr lang="km-KH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km-KH" dirty="0">
                <a:latin typeface="Calibri" panose="020F0502020204030204" pitchFamily="34" charset="0"/>
                <a:ea typeface="Times New Roman" panose="02020603050405020304" pitchFamily="18" charset="0"/>
              </a:rPr>
              <a:t>ម្ដងត្រូវតែទទួលខុសត្រូវជាមួយ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DaunPenh" panose="02000500000000020004" pitchFamily="2" charset="0"/>
              </a:rPr>
              <a:t>order Detail</a:t>
            </a:r>
            <a:r>
              <a:rPr lang="km-KH" dirty="0">
                <a:latin typeface="Calibri" panose="020F0502020204030204" pitchFamily="34" charset="0"/>
                <a:ea typeface="Times New Roman" panose="02020603050405020304" pitchFamily="18" charset="0"/>
              </a:rPr>
              <a:t> ម្ដង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88625" y="-33083"/>
            <a:ext cx="44258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libri" panose="020F0502020204030204" pitchFamily="34" charset="0"/>
                <a:ea typeface="Malgun Gothic" panose="020B0503020000020004" pitchFamily="34" charset="-127"/>
                <a:cs typeface="DaunPenh" panose="02000500000000020004" pitchFamily="2" charset="0"/>
              </a:rPr>
              <a:t>Data Modeling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667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6591" y="1655819"/>
            <a:ext cx="34693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Khmer OS System" panose="02000500000000020004" pitchFamily="2" charset="0"/>
                <a:ea typeface="Malgun Gothic" panose="020B0503020000020004" pitchFamily="34" charset="-127"/>
              </a:rPr>
              <a:t>Entity Relationship Diagram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079" y="2531182"/>
            <a:ext cx="7177892" cy="45746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13758" y="110303"/>
            <a:ext cx="44258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libri" panose="020F0502020204030204" pitchFamily="34" charset="0"/>
                <a:ea typeface="Malgun Gothic" panose="020B0503020000020004" pitchFamily="34" charset="-127"/>
                <a:cs typeface="DaunPenh" panose="02000500000000020004" pitchFamily="2" charset="0"/>
              </a:rPr>
              <a:t>Data Modeling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334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878" y="1598729"/>
            <a:ext cx="8596668" cy="35125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Data Dictionary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863" y="2420555"/>
            <a:ext cx="6848475" cy="38754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77334" y="204830"/>
            <a:ext cx="59170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System </a:t>
            </a:r>
            <a:r>
              <a:rPr lang="en-US" sz="5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Destenine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609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143" y="121186"/>
            <a:ext cx="6829425" cy="5753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631" y="5762625"/>
            <a:ext cx="66484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61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5052" y="224564"/>
            <a:ext cx="4984057" cy="553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km-KH" sz="28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Khmer OS System" panose="02000500000000020004" pitchFamily="2" charset="0"/>
              </a:rPr>
              <a:t>ការរចនា</a:t>
            </a:r>
            <a:r>
              <a:rPr lang="en-US" sz="2800" dirty="0">
                <a:solidFill>
                  <a:srgbClr val="00B0F0"/>
                </a:solidFill>
                <a:latin typeface="Khmer OS System" panose="02000500000000020004" pitchFamily="2" charset="0"/>
                <a:ea typeface="Calibri" panose="020F0502020204030204" pitchFamily="34" charset="0"/>
                <a:cs typeface="DaunPenh" panose="02000500000000020004" pitchFamily="2" charset="0"/>
              </a:rPr>
              <a:t>Form (User Interface)</a:t>
            </a:r>
            <a:endParaRPr lang="en-US" sz="28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33471" y="1584603"/>
            <a:ext cx="83841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m-KH" sz="1600" dirty="0" smtClean="0"/>
              <a:t>យើងមាន​</a:t>
            </a:r>
            <a:r>
              <a:rPr lang="en-US" sz="1600" dirty="0" smtClean="0"/>
              <a:t> User Interface </a:t>
            </a:r>
            <a:r>
              <a:rPr lang="km-KH" sz="1600" dirty="0" smtClean="0"/>
              <a:t>មួយចំនួនដូចខាងក្រោម​</a:t>
            </a:r>
            <a:r>
              <a:rPr lang="en-US" sz="1600" dirty="0" smtClean="0"/>
              <a:t> :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633471" y="1181262"/>
            <a:ext cx="83841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Form (User Interface) </a:t>
            </a:r>
            <a:r>
              <a:rPr lang="km-KH" sz="1600" dirty="0" smtClean="0"/>
              <a:t>គឺជាផ</a:t>
            </a:r>
            <a:r>
              <a:rPr lang="km-KH" sz="1600" dirty="0" smtClean="0">
                <a:latin typeface="Limon S1" pitchFamily="2" charset="0"/>
              </a:rPr>
              <a:t>្ទាំងកម្ម</a:t>
            </a:r>
            <a:r>
              <a:rPr lang="km-KH" sz="1600" dirty="0">
                <a:latin typeface="Limon S1" pitchFamily="2" charset="0"/>
              </a:rPr>
              <a:t>វិធីមួយប្រភេទដែលងាយឱ</a:t>
            </a:r>
            <a:r>
              <a:rPr lang="km-KH" sz="1600" dirty="0" smtClean="0">
                <a:latin typeface="Limon S1" pitchFamily="2" charset="0"/>
              </a:rPr>
              <a:t>្យ</a:t>
            </a:r>
            <a:r>
              <a:rPr lang="en-US" sz="1600" dirty="0" smtClean="0">
                <a:latin typeface="Limon S1" pitchFamily="2" charset="0"/>
              </a:rPr>
              <a:t> </a:t>
            </a:r>
            <a:r>
              <a:rPr lang="en-US" sz="1600" dirty="0" smtClean="0"/>
              <a:t>User </a:t>
            </a:r>
            <a:r>
              <a:rPr lang="km-KH" sz="1600" dirty="0" smtClean="0"/>
              <a:t>ប</a:t>
            </a:r>
            <a:r>
              <a:rPr lang="km-KH" sz="1600" dirty="0"/>
              <a:t>ព្</a:t>
            </a:r>
            <a:r>
              <a:rPr lang="km-KH" sz="1600" dirty="0" smtClean="0"/>
              <a:t>ចាលទិន្នន័យ។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601015" y="2155371"/>
            <a:ext cx="8384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1 Main-Form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439" y="2143125"/>
            <a:ext cx="65913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97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226" y="184904"/>
            <a:ext cx="8384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2 Form-Customer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07" y="917958"/>
            <a:ext cx="90011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707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25769" y="724392"/>
            <a:ext cx="6722772" cy="4465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 algn="ctr">
                <a:solidFill>
                  <a:srgbClr val="FF0000"/>
                </a:solidFill>
                <a:prstDash val="lgDash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sng" strike="noStrike" cap="none" normalizeH="0" baseline="0" dirty="0" smtClean="0">
              <a:ln>
                <a:noFill/>
              </a:ln>
              <a:solidFill>
                <a:srgbClr val="EF7F47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Submitted By 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Group  members     Year3 E3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DaunPenh" panose="02000500000000020004" pitchFamily="2" charset="0"/>
              </a:rPr>
              <a:t>NGOV YOULIM            </a:t>
            </a:r>
            <a:r>
              <a:rPr kumimoji="0" lang="en-GB" sz="20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DaunPenh" panose="02000500000000020004" pitchFamily="2" charset="0"/>
              </a:rPr>
              <a:t>6.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DaunPenh" panose="02000500000000020004" pitchFamily="2" charset="0"/>
              </a:rPr>
              <a:t>BEN CHANTHA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cs typeface="DaunPenh" panose="02000500000000020004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SRENG META               </a:t>
            </a:r>
            <a:r>
              <a:rPr kumimoji="0" lang="en-US" sz="20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7.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 LIM RATANAK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CHOEURNG SREYOUN    </a:t>
            </a:r>
            <a:r>
              <a:rPr kumimoji="0" lang="en-US" sz="20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8.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 MUT SOVANDA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PROEM SETH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       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    </a:t>
            </a:r>
            <a:r>
              <a:rPr kumimoji="0" lang="en-US" sz="20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9.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CHHOEM SROS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NUM TANA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F00FF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WordArt 3"/>
          <p:cNvSpPr>
            <a:spLocks noChangeArrowheads="1" noChangeShapeType="1" noTextEdit="1"/>
          </p:cNvSpPr>
          <p:nvPr/>
        </p:nvSpPr>
        <p:spPr bwMode="auto">
          <a:xfrm>
            <a:off x="4617524" y="5749813"/>
            <a:ext cx="2971800" cy="4857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FF"/>
                    </a:gs>
                    <a:gs pos="50000">
                      <a:srgbClr val="A50021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latin typeface="Arial Black" panose="020B0A04020102020204" pitchFamily="34" charset="0"/>
              </a:rPr>
              <a:t>Academic Year 2015-2016</a:t>
            </a:r>
            <a:endParaRPr lang="en-US" sz="3600" kern="10" spc="0" dirty="0">
              <a:ln w="9525">
                <a:solidFill>
                  <a:srgbClr val="000000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FFFFFF"/>
                  </a:gs>
                  <a:gs pos="50000">
                    <a:srgbClr val="A50021"/>
                  </a:gs>
                  <a:gs pos="100000">
                    <a:srgbClr val="FFFFFF"/>
                  </a:gs>
                </a:gsLst>
                <a:lin ang="5400000" scaled="1"/>
              </a:gra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99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2226" y="184904"/>
            <a:ext cx="8384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3 </a:t>
            </a:r>
            <a:r>
              <a:rPr lang="en-US" dirty="0" smtClean="0">
                <a:solidFill>
                  <a:schemeClr val="accent3"/>
                </a:solidFill>
              </a:rPr>
              <a:t>Form-Customer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441" y="799009"/>
            <a:ext cx="59150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29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226" y="184904"/>
            <a:ext cx="8384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4 </a:t>
            </a:r>
            <a:r>
              <a:rPr lang="en-US" dirty="0" smtClean="0">
                <a:solidFill>
                  <a:schemeClr val="accent3"/>
                </a:solidFill>
              </a:rPr>
              <a:t>Form-</a:t>
            </a:r>
            <a:r>
              <a:rPr lang="ca-ES" dirty="0">
                <a:solidFill>
                  <a:schemeClr val="accent3"/>
                </a:solidFill>
              </a:rPr>
              <a:t>Employee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69" y="1080227"/>
            <a:ext cx="94011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5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2226" y="184904"/>
            <a:ext cx="8384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5 Form-Supplier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37" y="1374526"/>
            <a:ext cx="64579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95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226" y="184904"/>
            <a:ext cx="8384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6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Form-Import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124" y="760393"/>
            <a:ext cx="6469713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60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226" y="184904"/>
            <a:ext cx="8384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7</a:t>
            </a:r>
            <a:r>
              <a:rPr lang="en-US" dirty="0" smtClean="0">
                <a:solidFill>
                  <a:schemeClr val="accent3"/>
                </a:solidFill>
              </a:rPr>
              <a:t> Form-Order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347787"/>
            <a:ext cx="71628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73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2226" y="184904"/>
            <a:ext cx="8384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8 </a:t>
            </a:r>
            <a:r>
              <a:rPr lang="en-US" dirty="0" smtClean="0">
                <a:solidFill>
                  <a:schemeClr val="accent3"/>
                </a:solidFill>
              </a:rPr>
              <a:t>Form-Stock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811" y="758957"/>
            <a:ext cx="7778138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12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84371" y="2657648"/>
            <a:ext cx="46793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m-KH" sz="4800" dirty="0">
                <a:solidFill>
                  <a:schemeClr val="accent5"/>
                </a:solidFill>
              </a:rPr>
              <a:t>សូមអរគុណ</a:t>
            </a:r>
            <a:endParaRPr lang="en-US" sz="4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531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4841" y="1486515"/>
            <a:ext cx="7083380" cy="738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m-KH" sz="2800" dirty="0">
                <a:solidFill>
                  <a:srgbClr val="0070C0"/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Khmer OS" panose="02000500000000020004" pitchFamily="2" charset="0"/>
              </a:rPr>
              <a:t>​​          </a:t>
            </a:r>
            <a:r>
              <a:rPr lang="en-US" sz="4000" dirty="0" smtClean="0">
                <a:solidFill>
                  <a:srgbClr val="0070C0"/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Khmer OS" panose="02000500000000020004" pitchFamily="2" charset="0"/>
              </a:rPr>
              <a:t>Object</a:t>
            </a:r>
            <a:endParaRPr lang="en-US" sz="40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DaunPenh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8474" y="2871813"/>
            <a:ext cx="9045263" cy="4294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km-KH" sz="2400" dirty="0" smtClean="0">
                <a:latin typeface="Calibri" panose="020F0502020204030204" pitchFamily="34" charset="0"/>
                <a:ea typeface="Calibri" panose="020F0502020204030204" pitchFamily="34" charset="0"/>
                <a:cs typeface="Khmer OS System" panose="02000500000000020004" pitchFamily="2" charset="0"/>
              </a:rPr>
              <a:t>នេះ</a:t>
            </a:r>
            <a:r>
              <a:rPr lang="km-KH" sz="2400" dirty="0">
                <a:latin typeface="Calibri" panose="020F0502020204030204" pitchFamily="34" charset="0"/>
                <a:ea typeface="Calibri" panose="020F0502020204030204" pitchFamily="34" charset="0"/>
                <a:cs typeface="Khmer OS System" panose="02000500000000020004" pitchFamily="2" charset="0"/>
              </a:rPr>
              <a:t>ជាដំណាក់កាលទីមួយនៃវដ្តជីវិតក្នុងការអភិវឌ្ឍន៍ប្រព័ន្ធ</a:t>
            </a:r>
            <a:r>
              <a:rPr lang="km-KH" sz="2400" dirty="0" smtClean="0">
                <a:latin typeface="Calibri" panose="020F0502020204030204" pitchFamily="34" charset="0"/>
                <a:ea typeface="Calibri" panose="020F0502020204030204" pitchFamily="34" charset="0"/>
                <a:cs typeface="Khmer OS System" panose="02000500000000020004" pitchFamily="2" charset="0"/>
              </a:rPr>
              <a:t>ព័ត៌មាន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Khmer OS System" panose="02000500000000020004" pitchFamily="2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Khmer OS System" panose="02000500000000020004" pitchFamily="2" charset="0"/>
              </a:rPr>
              <a:t> </a:t>
            </a:r>
            <a:r>
              <a:rPr lang="en-US" sz="2400" dirty="0" smtClean="0">
                <a:latin typeface="Khmer OS System" panose="02000500000000020004" pitchFamily="2" charset="0"/>
                <a:ea typeface="Malgun Gothic" panose="020B0503020000020004" pitchFamily="34" charset="-127"/>
              </a:rPr>
              <a:t>System </a:t>
            </a:r>
            <a:r>
              <a:rPr lang="en-US" sz="2400" dirty="0" smtClean="0">
                <a:latin typeface="Khmer OS System" panose="02000500000000020004" pitchFamily="2" charset="0"/>
                <a:ea typeface="Malgun Gothic" panose="020B0503020000020004" pitchFamily="34" charset="-127"/>
              </a:rPr>
              <a:t>Development </a:t>
            </a:r>
            <a:r>
              <a:rPr lang="en-US" sz="2400" dirty="0">
                <a:latin typeface="Khmer OS System" panose="02000500000000020004" pitchFamily="2" charset="0"/>
                <a:ea typeface="Malgun Gothic" panose="020B0503020000020004" pitchFamily="34" charset="-127"/>
              </a:rPr>
              <a:t>Life </a:t>
            </a:r>
            <a:r>
              <a:rPr lang="en-US" sz="2400" dirty="0" smtClean="0">
                <a:latin typeface="Khmer OS System" panose="02000500000000020004" pitchFamily="2" charset="0"/>
                <a:ea typeface="Malgun Gothic" panose="020B0503020000020004" pitchFamily="34" charset="-127"/>
              </a:rPr>
              <a:t>Cycle  </a:t>
            </a:r>
            <a:r>
              <a:rPr lang="km-KH" sz="2400" dirty="0" smtClean="0">
                <a:latin typeface="Khmer OS System" panose="02000500000000020004" pitchFamily="2" charset="0"/>
                <a:ea typeface="Malgun Gothic" panose="020B0503020000020004" pitchFamily="34" charset="-127"/>
              </a:rPr>
              <a:t>ដែល</a:t>
            </a:r>
            <a:r>
              <a:rPr lang="km-KH" sz="2400" dirty="0">
                <a:latin typeface="Khmer OS System" panose="02000500000000020004" pitchFamily="2" charset="0"/>
                <a:ea typeface="Malgun Gothic" panose="020B0503020000020004" pitchFamily="34" charset="-127"/>
              </a:rPr>
              <a:t>មានការចូលរួមពីអ្នកវិភាគ​ម្ចាស់កម្មសិទ្ធនិង​អ្នកប្រើ</a:t>
            </a:r>
            <a:r>
              <a:rPr lang="km-KH" sz="2400" dirty="0" smtClean="0">
                <a:latin typeface="Khmer OS System" panose="02000500000000020004" pitchFamily="2" charset="0"/>
                <a:ea typeface="Malgun Gothic" panose="020B0503020000020004" pitchFamily="34" charset="-127"/>
              </a:rPr>
              <a:t>ប្រាស់</a:t>
            </a:r>
            <a:endParaRPr lang="en-US" sz="2400" dirty="0" smtClean="0">
              <a:latin typeface="Khmer OS System" panose="02000500000000020004" pitchFamily="2" charset="0"/>
              <a:ea typeface="Malgun Gothic" panose="020B0503020000020004" pitchFamily="34" charset="-127"/>
            </a:endParaRPr>
          </a:p>
          <a:p>
            <a:pPr indent="457200">
              <a:lnSpc>
                <a:spcPct val="150000"/>
              </a:lnSpc>
            </a:pPr>
            <a:endParaRPr lang="en-US" sz="1600" dirty="0">
              <a:latin typeface="Khmer OS System" panose="02000500000000020004" pitchFamily="2" charset="0"/>
              <a:ea typeface="Malgun Gothic" panose="020B0503020000020004" pitchFamily="34" charset="-127"/>
            </a:endParaRPr>
          </a:p>
          <a:p>
            <a:pPr indent="457200">
              <a:lnSpc>
                <a:spcPct val="150000"/>
              </a:lnSpc>
            </a:pPr>
            <a:endParaRPr lang="en-US" sz="1600" dirty="0" smtClean="0">
              <a:latin typeface="Khmer OS System" panose="02000500000000020004" pitchFamily="2" charset="0"/>
              <a:ea typeface="Malgun Gothic" panose="020B0503020000020004" pitchFamily="34" charset="-127"/>
            </a:endParaRPr>
          </a:p>
          <a:p>
            <a:pPr indent="457200">
              <a:lnSpc>
                <a:spcPct val="150000"/>
              </a:lnSpc>
            </a:pPr>
            <a:endParaRPr lang="en-US" sz="1600" dirty="0">
              <a:latin typeface="Khmer OS System" panose="02000500000000020004" pitchFamily="2" charset="0"/>
              <a:ea typeface="Malgun Gothic" panose="020B0503020000020004" pitchFamily="34" charset="-127"/>
            </a:endParaRPr>
          </a:p>
          <a:p>
            <a:pPr indent="457200">
              <a:lnSpc>
                <a:spcPct val="150000"/>
              </a:lnSpc>
            </a:pPr>
            <a:endParaRPr lang="en-US" sz="1600" dirty="0" smtClean="0">
              <a:latin typeface="Khmer OS System" panose="02000500000000020004" pitchFamily="2" charset="0"/>
              <a:ea typeface="Malgun Gothic" panose="020B0503020000020004" pitchFamily="34" charset="-127"/>
            </a:endParaRPr>
          </a:p>
          <a:p>
            <a:pPr indent="457200">
              <a:lnSpc>
                <a:spcPct val="150000"/>
              </a:lnSpc>
            </a:pPr>
            <a:endParaRPr lang="en-US" sz="1600" dirty="0">
              <a:latin typeface="Khmer OS System" panose="02000500000000020004" pitchFamily="2" charset="0"/>
              <a:ea typeface="Malgun Gothic" panose="020B0503020000020004" pitchFamily="34" charset="-127"/>
            </a:endParaRPr>
          </a:p>
          <a:p>
            <a:pPr indent="457200">
              <a:lnSpc>
                <a:spcPct val="150000"/>
              </a:lnSpc>
            </a:pPr>
            <a:endParaRPr lang="en-US" sz="1600" dirty="0" smtClean="0">
              <a:latin typeface="Khmer OS System" panose="02000500000000020004" pitchFamily="2" charset="0"/>
              <a:ea typeface="Malgun Gothic" panose="020B0503020000020004" pitchFamily="34" charset="-127"/>
            </a:endParaRPr>
          </a:p>
          <a:p>
            <a:pPr indent="457200">
              <a:lnSpc>
                <a:spcPct val="15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9865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2850" y="890247"/>
            <a:ext cx="379924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</a:pPr>
            <a:r>
              <a:rPr lang="km-KH" b="1" dirty="0" smtClean="0">
                <a:latin typeface="Calibri" panose="020F0502020204030204" pitchFamily="34" charset="0"/>
                <a:ea typeface="Calibri" panose="020F0502020204030204" pitchFamily="34" charset="0"/>
                <a:cs typeface="Khmer OS System" panose="02000500000000020004" pitchFamily="2" charset="0"/>
              </a:rPr>
              <a:t>កំណត់ធនធានពាណិជ្ជកម្ន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8020" y="1582972"/>
            <a:ext cx="95332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Khmer OS System" panose="02000500000000020004" pitchFamily="2" charset="0"/>
              </a:rPr>
              <a:t>Staff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</a:pPr>
            <a:r>
              <a:rPr lang="km-KH" dirty="0">
                <a:latin typeface="Calibri" panose="020F0502020204030204" pitchFamily="34" charset="0"/>
                <a:ea typeface="Calibri" panose="020F0502020204030204" pitchFamily="34" charset="0"/>
                <a:cs typeface="Khmer OS System" panose="02000500000000020004" pitchFamily="2" charset="0"/>
              </a:rPr>
              <a:t>មាននាទីក្នុងការ</a:t>
            </a:r>
            <a:r>
              <a:rPr lang="km-KH" dirty="0">
                <a:latin typeface="Calibri" panose="020F0502020204030204" pitchFamily="34" charset="0"/>
                <a:ea typeface="Times New Roman" panose="02020603050405020304" pitchFamily="18" charset="0"/>
                <a:cs typeface="Khmer OS System" panose="02000500000000020004" pitchFamily="2" charset="0"/>
              </a:rPr>
              <a:t>លក់</a:t>
            </a:r>
            <a:r>
              <a:rPr lang="km-KH" dirty="0">
                <a:latin typeface="Calibri" panose="020F0502020204030204" pitchFamily="34" charset="0"/>
                <a:ea typeface="Calibri" panose="020F0502020204030204" pitchFamily="34" charset="0"/>
                <a:cs typeface="Khmer OS System" panose="02000500000000020004" pitchFamily="2" charset="0"/>
              </a:rPr>
              <a:t>ទំនិញ នីមួយៗ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</a:pPr>
            <a:r>
              <a:rPr lang="km-KH" dirty="0">
                <a:latin typeface="Calibri" panose="020F0502020204030204" pitchFamily="34" charset="0"/>
                <a:ea typeface="Calibri" panose="020F0502020204030204" pitchFamily="34" charset="0"/>
                <a:cs typeface="Khmer OS System" panose="02000500000000020004" pitchFamily="2" charset="0"/>
              </a:rPr>
              <a:t>មាននាទីពាក់ព័ន្ធនឹងការលក់ចេញ និងនាំចូលទំនិញ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en-US" dirty="0">
                <a:latin typeface="Khmer OS System" panose="02000500000000020004" pitchFamily="2" charset="0"/>
                <a:ea typeface="Calibri" panose="020F0502020204030204" pitchFamily="34" charset="0"/>
                <a:cs typeface="DaunPenh" panose="02000500000000020004" pitchFamily="2" charset="0"/>
              </a:rPr>
              <a:t>Supplier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km-KH" dirty="0">
                <a:latin typeface="Calibri" panose="020F0502020204030204" pitchFamily="34" charset="0"/>
                <a:ea typeface="Calibri" panose="020F0502020204030204" pitchFamily="34" charset="0"/>
                <a:cs typeface="Khmer OS System" panose="02000500000000020004" pitchFamily="2" charset="0"/>
              </a:rPr>
              <a:t>មានតួរនាទីក្នុងការទទួលខុសត្រូវក្នុងការគ្រប់គ្រងទំនិញនាំចូលក្នុងហាង ​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km-KH" dirty="0">
                <a:latin typeface="Calibri" panose="020F0502020204030204" pitchFamily="34" charset="0"/>
                <a:ea typeface="Calibri" panose="020F0502020204030204" pitchFamily="34" charset="0"/>
                <a:cs typeface="Khmer OS System" panose="02000500000000020004" pitchFamily="2" charset="0"/>
              </a:rPr>
              <a:t>មាននាទីទទូលខុសត្រូវរាល់ការបាត់បង់ ឬខូចខាតទំនិញ </a:t>
            </a:r>
            <a:r>
              <a:rPr lang="en-US" dirty="0">
                <a:latin typeface="Khmer OS System" panose="02000500000000020004" pitchFamily="2" charset="0"/>
                <a:ea typeface="Calibri" panose="020F0502020204030204" pitchFamily="34" charset="0"/>
                <a:cs typeface="DaunPenh" panose="02000500000000020004" pitchFamily="2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en-US" dirty="0">
                <a:latin typeface="Khmer OS System" panose="02000500000000020004" pitchFamily="2" charset="0"/>
                <a:ea typeface="Calibri" panose="020F0502020204030204" pitchFamily="34" charset="0"/>
                <a:cs typeface="DaunPenh" panose="02000500000000020004" pitchFamily="2" charset="0"/>
              </a:rPr>
              <a:t>Stock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971550" algn="l"/>
              </a:tabLst>
            </a:pPr>
            <a:r>
              <a:rPr lang="km-KH" dirty="0">
                <a:latin typeface="Calibri" panose="020F0502020204030204" pitchFamily="34" charset="0"/>
                <a:ea typeface="Calibri" panose="020F0502020204030204" pitchFamily="34" charset="0"/>
                <a:cs typeface="Khmer OS System" panose="02000500000000020004" pitchFamily="2" charset="0"/>
              </a:rPr>
              <a:t>មាននាទីទទួលទំនិញទុក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88625" y="-33083"/>
            <a:ext cx="44258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libri" panose="020F0502020204030204" pitchFamily="34" charset="0"/>
                <a:ea typeface="Malgun Gothic" panose="020B0503020000020004" pitchFamily="34" charset="-127"/>
                <a:cs typeface="DaunPenh" panose="02000500000000020004" pitchFamily="2" charset="0"/>
              </a:rPr>
              <a:t>Data Modeling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38324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2100" y="2384284"/>
            <a:ext cx="991172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971550" algn="l"/>
              </a:tabLst>
            </a:pPr>
            <a:r>
              <a:rPr lang="km-KH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ហេតុនេះពួកយើងអាចកំណត់បាននូវ</a:t>
            </a:r>
            <a:r>
              <a:rPr lang="en-US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 Entity Set</a:t>
            </a:r>
            <a:r>
              <a:rPr lang="km-KH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 មួយចំនួ</a:t>
            </a:r>
            <a:r>
              <a:rPr lang="km-KH" sz="2800" dirty="0" smtClean="0"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នដូចជា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971550" algn="l"/>
              </a:tabLst>
            </a:pP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STAFF , CUSTOMER , SUPPLER , PRODUCT , ORDER , IMPORT ,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35015" y="319457"/>
            <a:ext cx="44258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libri" panose="020F0502020204030204" pitchFamily="34" charset="0"/>
                <a:ea typeface="Malgun Gothic" panose="020B0503020000020004" pitchFamily="34" charset="-127"/>
                <a:cs typeface="DaunPenh" panose="02000500000000020004" pitchFamily="2" charset="0"/>
              </a:rPr>
              <a:t>Data Modeling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2322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96871" y="1216883"/>
            <a:ext cx="83841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m-KH" sz="1600" dirty="0" smtClean="0">
                <a:solidFill>
                  <a:srgbClr val="0070C0"/>
                </a:solidFill>
              </a:rPr>
              <a:t>កំណត់ </a:t>
            </a:r>
            <a:r>
              <a:rPr lang="en-US" sz="1600" dirty="0" smtClean="0">
                <a:solidFill>
                  <a:srgbClr val="0070C0"/>
                </a:solidFill>
              </a:rPr>
              <a:t>Table </a:t>
            </a:r>
            <a:r>
              <a:rPr lang="km-KH" sz="1600" dirty="0" smtClean="0">
                <a:solidFill>
                  <a:srgbClr val="0070C0"/>
                </a:solidFill>
              </a:rPr>
              <a:t>ចេញពី </a:t>
            </a:r>
            <a:r>
              <a:rPr lang="en-US" sz="1600" dirty="0" smtClean="0">
                <a:solidFill>
                  <a:srgbClr val="0070C0"/>
                </a:solidFill>
              </a:rPr>
              <a:t>Entity Set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5787" y="1807582"/>
            <a:ext cx="56216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 smtClean="0">
                <a:latin typeface="Khmer OS System" panose="02000500000000020004" pitchFamily="2" charset="0"/>
                <a:ea typeface="Malgun Gothic" panose="020B0503020000020004" pitchFamily="34" charset="-127"/>
              </a:rPr>
              <a:t>Strong Entity Set</a:t>
            </a:r>
            <a:endParaRPr lang="en-US" sz="1600" u="sng" dirty="0"/>
          </a:p>
        </p:txBody>
      </p:sp>
      <p:sp>
        <p:nvSpPr>
          <p:cNvPr id="10" name="Rectangle 9"/>
          <p:cNvSpPr/>
          <p:nvPr/>
        </p:nvSpPr>
        <p:spPr>
          <a:xfrm>
            <a:off x="896871" y="2332181"/>
            <a:ext cx="8640828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tbStaff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 (</a:t>
            </a:r>
            <a:r>
              <a:rPr lang="en-US" u="sng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StaffID</a:t>
            </a:r>
            <a:r>
              <a:rPr lang="en-US" u="sng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 ,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StaffName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 , Sex , DOB , Position , salary ,Address ,Phone……………….</a:t>
            </a:r>
          </a:p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tbCustomer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 (</a:t>
            </a:r>
            <a:r>
              <a:rPr lang="en-US" u="sng" dirty="0" err="1" smtClean="0"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CusID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 ,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CusName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 , Address , Phone )</a:t>
            </a:r>
          </a:p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tbSupplier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 (</a:t>
            </a:r>
            <a:r>
              <a:rPr lang="en-US" u="sng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SuoID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 ,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SupName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 , Address , Phone)</a:t>
            </a:r>
          </a:p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tbProduct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 (</a:t>
            </a:r>
            <a:r>
              <a:rPr lang="en-US" u="sng" dirty="0" err="1" smtClean="0"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ProID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 ,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ProName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 ,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Qty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 , Price )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u="sng" dirty="0" smtClean="0"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Weak Entity Set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Order (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OrderName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 , Address , Phone Number…………….)</a:t>
            </a:r>
          </a:p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Import (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ImpID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 ,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ImpDate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 ,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SupID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 ,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StaffID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 , total)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04339" y="-21526"/>
            <a:ext cx="44258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libri" panose="020F0502020204030204" pitchFamily="34" charset="0"/>
                <a:ea typeface="Malgun Gothic" panose="020B0503020000020004" pitchFamily="34" charset="-127"/>
                <a:cs typeface="DaunPenh" panose="02000500000000020004" pitchFamily="2" charset="0"/>
              </a:rPr>
              <a:t>Data Modeling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2316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4550" y="1300089"/>
            <a:ext cx="162365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"/>
              <a:tabLst>
                <a:tab pos="1630680" algn="l"/>
              </a:tabLst>
            </a:pPr>
            <a:r>
              <a:rPr lang="en-US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Association</a:t>
            </a:r>
            <a:endParaRPr lang="en-US" dirty="0">
              <a:solidFill>
                <a:schemeClr val="accent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36360" y="221776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30680" algn="l"/>
              </a:tabLst>
            </a:pP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tbImportDetail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 (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ImpID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ProID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Qty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, UPIS, Amount)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1630680" algn="l"/>
              </a:tabLst>
            </a:pP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tbSaleDetail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 (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ImpID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ProID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Qty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, SUP, Amount)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88625" y="-33083"/>
            <a:ext cx="44258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libri" panose="020F0502020204030204" pitchFamily="34" charset="0"/>
                <a:ea typeface="Malgun Gothic" panose="020B0503020000020004" pitchFamily="34" charset="-127"/>
                <a:cs typeface="DaunPenh" panose="02000500000000020004" pitchFamily="2" charset="0"/>
              </a:rPr>
              <a:t>Data Modeling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457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4944" y="1411819"/>
            <a:ext cx="79565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km-KH" sz="1600" dirty="0" smtClean="0"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កំណត់ទំទាក់ទំនងរវាង​​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 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Entity Set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65539" y="4553713"/>
            <a:ext cx="7956575" cy="977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+Customer </a:t>
            </a:r>
            <a:r>
              <a:rPr lang="km-KH" sz="2000" dirty="0" smtClean="0">
                <a:latin typeface="Times New Roman" panose="02020603050405020304" pitchFamily="18" charset="0"/>
              </a:rPr>
              <a:t>​</a:t>
            </a:r>
            <a:r>
              <a:rPr lang="km-KH" sz="2000" dirty="0">
                <a:latin typeface="Times New Roman" panose="02020603050405020304" pitchFamily="18" charset="0"/>
              </a:rPr>
              <a:t>មួយអាចមានទំនាក់ទំនងជាមូយ​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Staff</a:t>
            </a:r>
            <a:r>
              <a:rPr lang="km-KH" sz="2000" dirty="0">
                <a:latin typeface="Times New Roman" panose="02020603050405020304" pitchFamily="18" charset="0"/>
              </a:rPr>
              <a:t> ម្នាក់</a:t>
            </a:r>
            <a:br>
              <a:rPr lang="km-KH" sz="2000" dirty="0">
                <a:latin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</a:rPr>
              <a:t>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Staff </a:t>
            </a:r>
            <a:r>
              <a:rPr lang="km-KH" sz="2000" dirty="0">
                <a:latin typeface="Times New Roman" panose="02020603050405020304" pitchFamily="18" charset="0"/>
              </a:rPr>
              <a:t>ម្នាក់ឬក៏ច្រើនត្រូវតែទទួលខុសត្រូវ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km-KH" sz="2000" dirty="0" smtClean="0">
                <a:latin typeface="Times New Roman" panose="02020603050405020304" pitchFamily="18" charset="0"/>
              </a:rPr>
              <a:t> </a:t>
            </a:r>
            <a:r>
              <a:rPr lang="km-KH" sz="2000" dirty="0">
                <a:latin typeface="Times New Roman" panose="02020603050405020304" pitchFamily="18" charset="0"/>
              </a:rPr>
              <a:t>មួយ</a:t>
            </a:r>
            <a:r>
              <a:rPr lang="en-US" sz="2000" b="1" dirty="0" smtClean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b="1" dirty="0">
              <a:solidFill>
                <a:schemeClr val="accent3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915" y="2807677"/>
            <a:ext cx="6169046" cy="1257547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3253878" y="0"/>
            <a:ext cx="44258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libri" panose="020F0502020204030204" pitchFamily="34" charset="0"/>
                <a:ea typeface="Malgun Gothic" panose="020B0503020000020004" pitchFamily="34" charset="-127"/>
                <a:cs typeface="DaunPenh" panose="02000500000000020004" pitchFamily="2" charset="0"/>
              </a:rPr>
              <a:t>Data Modeling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5189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18" y="2914592"/>
            <a:ext cx="6570758" cy="122775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0" y="1603491"/>
            <a:ext cx="79565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km-KH" sz="1600" dirty="0" smtClean="0"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កំណត់ទំទាក់ទំនងរវាង​​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 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Entity Set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88597" y="4709738"/>
            <a:ext cx="6096000" cy="787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+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Staff</a:t>
            </a:r>
            <a:r>
              <a:rPr lang="en-US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km-KH" dirty="0">
                <a:latin typeface="Calibri" panose="020F0502020204030204" pitchFamily="34" charset="0"/>
                <a:ea typeface="Times New Roman" panose="02020603050405020304" pitchFamily="18" charset="0"/>
              </a:rPr>
              <a:t>ម្ដងអាចមានទំនាក់ទំនងជាមូ</a:t>
            </a:r>
            <a:r>
              <a:rPr lang="km-KH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យ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Order </a:t>
            </a:r>
            <a:r>
              <a:rPr lang="km-KH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ច្រើន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+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Order </a:t>
            </a:r>
            <a:r>
              <a:rPr lang="km-KH" dirty="0">
                <a:latin typeface="Calibri" panose="020F0502020204030204" pitchFamily="34" charset="0"/>
                <a:ea typeface="Times New Roman" panose="02020603050405020304" pitchFamily="18" charset="0"/>
              </a:rPr>
              <a:t>ម្ដងត្រូវតែទទួលខុសត្រូវដោយ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Staff</a:t>
            </a:r>
            <a:r>
              <a:rPr lang="km-KH" dirty="0">
                <a:latin typeface="Calibri" panose="020F0502020204030204" pitchFamily="34" charset="0"/>
                <a:ea typeface="Times New Roman" panose="02020603050405020304" pitchFamily="18" charset="0"/>
              </a:rPr>
              <a:t>ម្នាក់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158705" y="112765"/>
            <a:ext cx="44258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libri" panose="020F0502020204030204" pitchFamily="34" charset="0"/>
                <a:ea typeface="Malgun Gothic" panose="020B0503020000020004" pitchFamily="34" charset="-127"/>
                <a:cs typeface="DaunPenh" panose="02000500000000020004" pitchFamily="2" charset="0"/>
              </a:rPr>
              <a:t>Data Modeling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7738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432</TotalTime>
  <Words>640</Words>
  <Application>Microsoft Office PowerPoint</Application>
  <PresentationFormat>Widescreen</PresentationFormat>
  <Paragraphs>105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43" baseType="lpstr">
      <vt:lpstr>Malgun Gothic</vt:lpstr>
      <vt:lpstr>Angsana New</vt:lpstr>
      <vt:lpstr>Arial</vt:lpstr>
      <vt:lpstr>Arial Black</vt:lpstr>
      <vt:lpstr>Calibri</vt:lpstr>
      <vt:lpstr>Cordia New</vt:lpstr>
      <vt:lpstr>DaunPenh</vt:lpstr>
      <vt:lpstr>Khmer OS</vt:lpstr>
      <vt:lpstr>Khmer OS System</vt:lpstr>
      <vt:lpstr>Limon S1</vt:lpstr>
      <vt:lpstr>Simplified Arabic</vt:lpstr>
      <vt:lpstr>Symbol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Seng Vatey</cp:lastModifiedBy>
  <cp:revision>45</cp:revision>
  <dcterms:created xsi:type="dcterms:W3CDTF">2016-04-19T13:57:59Z</dcterms:created>
  <dcterms:modified xsi:type="dcterms:W3CDTF">2016-04-24T17:27:09Z</dcterms:modified>
</cp:coreProperties>
</file>