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72" r:id="rId16"/>
    <p:sldId id="273" r:id="rId17"/>
    <p:sldId id="276" r:id="rId18"/>
    <p:sldId id="270" r:id="rId19"/>
    <p:sldId id="271" r:id="rId20"/>
    <p:sldId id="274" r:id="rId21"/>
    <p:sldId id="275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311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9" r:id="rId52"/>
    <p:sldId id="310" r:id="rId53"/>
    <p:sldId id="287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-7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plusplus/index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I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200" dirty="0" smtClean="0"/>
              <a:t>Prepared by Mr. Var Sovanndara</a:t>
            </a:r>
          </a:p>
          <a:p>
            <a:r>
              <a:rPr lang="en-US" sz="3200" dirty="0">
                <a:hlinkClick r:id="rId2"/>
              </a:rPr>
              <a:t>http://www.tutorialspoint.com/cplusplus/index.htm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39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4294" cy="49877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77" y="3991087"/>
            <a:ext cx="6499424" cy="286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5. Data Types </a:t>
            </a:r>
            <a:br>
              <a:rPr lang="en-US" dirty="0" smtClean="0"/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5307"/>
            <a:ext cx="8596668" cy="625269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dirty="0" smtClean="0"/>
              <a:t>ប្រភេទទិន្នន័យគំរូនៅក្នុង​ </a:t>
            </a:r>
            <a:r>
              <a:rPr lang="en-US" dirty="0" smtClean="0"/>
              <a:t>C++ </a:t>
            </a:r>
            <a:r>
              <a:rPr lang="km-KH" dirty="0" smtClean="0"/>
              <a:t>មានដូចជាៈ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integer: </a:t>
            </a:r>
            <a:r>
              <a:rPr lang="km-KH" sz="1800" dirty="0"/>
              <a:t>ប្រភេទទិ​ន្នន័យជាចំនួន</a:t>
            </a:r>
            <a:r>
              <a:rPr lang="km-KH" sz="1800" dirty="0" smtClean="0"/>
              <a:t>គត់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 smtClean="0"/>
              <a:t>ex: 	</a:t>
            </a:r>
            <a:r>
              <a:rPr lang="en-US" sz="1800" dirty="0" err="1" smtClean="0"/>
              <a:t>int</a:t>
            </a:r>
            <a:r>
              <a:rPr lang="en-US" sz="1800" dirty="0" smtClean="0"/>
              <a:t> a;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long sum, total;</a:t>
            </a:r>
            <a:endParaRPr lang="km-KH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err="1" smtClean="0"/>
              <a:t>boolean</a:t>
            </a:r>
            <a:r>
              <a:rPr lang="en-US" sz="1800" dirty="0" smtClean="0"/>
              <a:t>: </a:t>
            </a:r>
            <a:r>
              <a:rPr lang="km-KH" sz="1800" dirty="0" smtClean="0"/>
              <a:t>ប្រភេទទិន្នន័យជា </a:t>
            </a:r>
            <a:r>
              <a:rPr lang="en-US" sz="1800" dirty="0" smtClean="0"/>
              <a:t>Boolean </a:t>
            </a:r>
            <a:r>
              <a:rPr lang="km-KH" sz="1800" dirty="0" smtClean="0"/>
              <a:t>ដែលអាចមានតំលៃ </a:t>
            </a:r>
            <a:r>
              <a:rPr lang="en-US" sz="1800" dirty="0" smtClean="0"/>
              <a:t>true or false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800" dirty="0" smtClean="0"/>
              <a:t>ex:	</a:t>
            </a:r>
            <a:r>
              <a:rPr lang="en-US" sz="1800" dirty="0" err="1" smtClean="0"/>
              <a:t>bool</a:t>
            </a:r>
            <a:r>
              <a:rPr lang="en-US" sz="1800" dirty="0" smtClean="0"/>
              <a:t> 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characters: </a:t>
            </a:r>
            <a:r>
              <a:rPr lang="km-KH" sz="1800" dirty="0" smtClean="0"/>
              <a:t>ប្រភេទទិន្នន័យជាតួអក្សរ ជាធម្មតាប្រើសំរាប់តាងនូវតួអក្សរតែមួយតួ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800" dirty="0"/>
              <a:t>e</a:t>
            </a:r>
            <a:r>
              <a:rPr lang="en-US" sz="1800" dirty="0" smtClean="0"/>
              <a:t>x:	char c;</a:t>
            </a:r>
            <a:endParaRPr lang="km-KH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Floating point number: </a:t>
            </a:r>
            <a:r>
              <a:rPr lang="km-KH" sz="1800" dirty="0" smtClean="0"/>
              <a:t>ប្រភេទទិន្នន័យជាចំនួនទសភាគ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 smtClean="0"/>
              <a:t>ex: 	float x, y, z;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double </a:t>
            </a:r>
            <a:r>
              <a:rPr lang="en-US" sz="1800" dirty="0" err="1" smtClean="0"/>
              <a:t>Grand_Total</a:t>
            </a:r>
            <a:r>
              <a:rPr lang="en-US" sz="1800" dirty="0" smtClean="0"/>
              <a:t>;</a:t>
            </a:r>
            <a:endParaRPr lang="km-KH" sz="1800" dirty="0" smtClean="0"/>
          </a:p>
          <a:p>
            <a:pPr lvl="1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6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8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3" y="514699"/>
            <a:ext cx="7693992" cy="6237331"/>
          </a:xfrm>
        </p:spPr>
      </p:pic>
    </p:spTree>
    <p:extLst>
      <p:ext uri="{BB962C8B-B14F-4D97-AF65-F5344CB8AC3E}">
        <p14:creationId xmlns:p14="http://schemas.microsoft.com/office/powerpoint/2010/main" val="424056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891"/>
            <a:ext cx="8596668" cy="47010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/>
              <a:t>	</a:t>
            </a:r>
            <a:r>
              <a:rPr lang="km-KH" sz="2000" dirty="0" smtClean="0"/>
              <a:t>ដើម្បីប្រើអញ្ញាតមួយនៅក្នុង </a:t>
            </a:r>
            <a:r>
              <a:rPr lang="en-US" sz="2000" dirty="0" smtClean="0"/>
              <a:t>C++ </a:t>
            </a:r>
            <a:r>
              <a:rPr lang="km-KH" sz="2000" dirty="0" smtClean="0"/>
              <a:t>នោះយើងត្រូវតែប្រកាសវាជាមុន ដោយបញ្ជាក់ ប្រភេទទិន្នន័យណាមួយដែលយើងចង់ប្រើ។ ម៉្យាងវិញទៀតឈ្មោះរបស់អថេរត្រូវតែអនុវត្តតាមលក្ខខណ្ឌដូចខាងក្រោមៈ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/>
              <a:t>ផ្តើមដោយតួអក្សរឬក៏សញ្ញា (</a:t>
            </a:r>
            <a:r>
              <a:rPr lang="en-US" sz="2000" dirty="0" smtClean="0"/>
              <a:t>_)</a:t>
            </a:r>
            <a:endParaRPr lang="km-KH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/>
              <a:t>មិនអនុញ្ញាតអោយមានសញ្ញាដកឃ្លានៅក្នុងឈ្មោះអថេរ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2000" dirty="0" smtClean="0"/>
              <a:t>មិនត្រូវប្រកាសដូចទៅនឹង </a:t>
            </a:r>
            <a:r>
              <a:rPr lang="en-US" sz="2000" dirty="0" smtClean="0"/>
              <a:t>keyword </a:t>
            </a:r>
            <a:r>
              <a:rPr lang="km-KH" sz="2000" dirty="0" smtClean="0"/>
              <a:t>ខាងក្រោម</a:t>
            </a:r>
            <a:endParaRPr lang="en-US" sz="2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9880" y="11062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m-KH" sz="2400" dirty="0" smtClean="0">
                <a:solidFill>
                  <a:srgbClr val="FF0000"/>
                </a:solidFill>
              </a:rPr>
              <a:t>ការប្រកាសអញ្ញាត (</a:t>
            </a:r>
            <a:r>
              <a:rPr lang="en-US" sz="2400" dirty="0" smtClean="0">
                <a:solidFill>
                  <a:srgbClr val="FF0000"/>
                </a:solidFill>
              </a:rPr>
              <a:t>Variable Declaration)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7575" y="-2"/>
          <a:ext cx="11048104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2026"/>
                <a:gridCol w="2762026"/>
                <a:gridCol w="2762026"/>
                <a:gridCol w="2762026"/>
              </a:tblGrid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asm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else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new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this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auto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enum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operator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throw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bool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explicit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private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true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break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export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protected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extern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public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typedef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catch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false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register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typeid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char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reinterpret_cast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typename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class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return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friend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unsigned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const_cast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goto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signed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continue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sizeof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virtual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default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inline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static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void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delete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static_cast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volatile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do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long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struct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wchar_t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double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mutable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switch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while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dynamic_cast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namespace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template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unPenh" panose="02000500000000020004" pitchFamily="2" charset="0"/>
                      </a:endParaRPr>
                    </a:p>
                  </a:txBody>
                  <a:tcPr marL="39708" marR="39708" marT="39708" marB="39708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2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6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23" y="4016290"/>
            <a:ext cx="8596668" cy="28417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var_name1, var_name2,……,</a:t>
            </a:r>
            <a:r>
              <a:rPr lang="en-US" dirty="0" err="1" smtClean="0"/>
              <a:t>var_nameN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a, b, c;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 x, y, z;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ch1, ch2, ch3;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30" y="560118"/>
            <a:ext cx="6657143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2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m-KH" dirty="0" smtClean="0"/>
              <a:t>ការកំនត់តំលៃតំបូងអោយអថេរ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 identifier=</a:t>
            </a:r>
            <a:r>
              <a:rPr lang="en-US" dirty="0" err="1" smtClean="0"/>
              <a:t>initial_value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a=40;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 b=5.78;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</a:t>
            </a:r>
            <a:r>
              <a:rPr lang="en-US" dirty="0" err="1" smtClean="0"/>
              <a:t>ch</a:t>
            </a:r>
            <a:r>
              <a:rPr lang="en-US" dirty="0" smtClean="0"/>
              <a:t>=‘x’;</a:t>
            </a:r>
            <a:endParaRPr lang="km-KH" dirty="0" smtClean="0"/>
          </a:p>
        </p:txBody>
      </p:sp>
    </p:spTree>
    <p:extLst>
      <p:ext uri="{BB962C8B-B14F-4D97-AF65-F5344CB8AC3E}">
        <p14:creationId xmlns:p14="http://schemas.microsoft.com/office/powerpoint/2010/main" val="38190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Ordinary Variable: </a:t>
            </a:r>
            <a:r>
              <a:rPr lang="km-KH" dirty="0" smtClean="0"/>
              <a:t>គឺជាអញ្ញាតធម្មតាដូចខាងក្រោម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	</a:t>
            </a:r>
            <a:r>
              <a:rPr lang="en-US" dirty="0" err="1" smtClean="0"/>
              <a:t>int</a:t>
            </a:r>
            <a:r>
              <a:rPr lang="en-US" dirty="0" smtClean="0"/>
              <a:t> a, b, c;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 x, y, z;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char ch1, ch2;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Reference Variable: </a:t>
            </a:r>
            <a:r>
              <a:rPr lang="km-KH" dirty="0" smtClean="0"/>
              <a:t>គឺជាឈ្មោះមួយផ្សេងទៀតរបស់អញ្ញាតណាមួយ</a:t>
            </a:r>
          </a:p>
          <a:p>
            <a:pPr marL="457200" lvl="1" indent="0">
              <a:buNone/>
            </a:pPr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datatype</a:t>
            </a:r>
            <a:r>
              <a:rPr lang="en-US" dirty="0" smtClean="0"/>
              <a:t>&amp; </a:t>
            </a:r>
            <a:r>
              <a:rPr lang="en-US" dirty="0" err="1" smtClean="0"/>
              <a:t>reference_name</a:t>
            </a:r>
            <a:r>
              <a:rPr lang="en-US" dirty="0" smtClean="0"/>
              <a:t>=variable;</a:t>
            </a:r>
          </a:p>
          <a:p>
            <a:pPr marL="457200" lvl="1" indent="0">
              <a:buNone/>
            </a:pPr>
            <a:r>
              <a:rPr lang="en-US" dirty="0" smtClean="0"/>
              <a:t>ex:	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 err="1" smtClean="0"/>
              <a:t>rx</a:t>
            </a:r>
            <a:r>
              <a:rPr lang="en-US" dirty="0" smtClean="0"/>
              <a:t>=x;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7.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2"/>
            <a:ext cx="8596668" cy="5621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/>
              <a:t>ការកំនត់ចំនួនថេរនៅក្នុង </a:t>
            </a:r>
            <a:r>
              <a:rPr lang="en-US" sz="2000" dirty="0" smtClean="0"/>
              <a:t>C++ </a:t>
            </a:r>
            <a:r>
              <a:rPr lang="km-KH" sz="2000" dirty="0" smtClean="0"/>
              <a:t>មានពីរទំរង់គឺៈ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Memory constant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	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</a:t>
            </a:r>
            <a:r>
              <a:rPr lang="en-US" sz="2000" dirty="0" err="1" smtClean="0"/>
              <a:t>constant_name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ex:	</a:t>
            </a:r>
            <a:r>
              <a:rPr lang="en-US" sz="2000" dirty="0" err="1" smtClean="0"/>
              <a:t>const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a=10;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const</a:t>
            </a:r>
            <a:r>
              <a:rPr lang="en-US" sz="2000" dirty="0" smtClean="0"/>
              <a:t> float x=4.67;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const</a:t>
            </a:r>
            <a:r>
              <a:rPr lang="en-US" sz="2000" dirty="0" smtClean="0"/>
              <a:t> char Sex=‘M’;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 smtClean="0"/>
              <a:t>Define constant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	#define identifier value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ex:	#define PI 3.1416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#define MAX 100</a:t>
            </a:r>
            <a:endParaRPr lang="km-KH" sz="2000" dirty="0" smtClean="0"/>
          </a:p>
        </p:txBody>
      </p:sp>
    </p:spTree>
    <p:extLst>
      <p:ext uri="{BB962C8B-B14F-4D97-AF65-F5344CB8AC3E}">
        <p14:creationId xmlns:p14="http://schemas.microsoft.com/office/powerpoint/2010/main" val="6119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8.Escape Sequence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6" y="1267687"/>
            <a:ext cx="7401260" cy="5590314"/>
          </a:xfrm>
        </p:spPr>
      </p:pic>
    </p:spTree>
    <p:extLst>
      <p:ext uri="{BB962C8B-B14F-4D97-AF65-F5344CB8AC3E}">
        <p14:creationId xmlns:p14="http://schemas.microsoft.com/office/powerpoint/2010/main" val="4102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06" y="1632438"/>
            <a:ext cx="5143545" cy="522556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Development and Properties of C++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Characteristics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6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62"/>
          <a:stretch/>
        </p:blipFill>
        <p:spPr>
          <a:xfrm>
            <a:off x="0" y="0"/>
            <a:ext cx="10917746" cy="559398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9398"/>
            <a:ext cx="9755286" cy="2787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5" y="4163210"/>
            <a:ext cx="5853016" cy="15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Arithmetic operators</a:t>
            </a:r>
          </a:p>
          <a:p>
            <a:pPr marL="457200" lvl="1" indent="0">
              <a:buNone/>
            </a:pPr>
            <a:r>
              <a:rPr lang="en-US" sz="2000" dirty="0" smtClean="0"/>
              <a:t>+, - , * , /, %, ++, --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Relational operators</a:t>
            </a:r>
          </a:p>
          <a:p>
            <a:pPr marL="457200" lvl="1" indent="0">
              <a:buNone/>
            </a:pPr>
            <a:r>
              <a:rPr lang="en-US" sz="2000" dirty="0" smtClean="0"/>
              <a:t>&lt;, &gt;, &lt;=, </a:t>
            </a:r>
            <a:r>
              <a:rPr lang="en-US" sz="2000" dirty="0" smtClean="0"/>
              <a:t>&gt;=, </a:t>
            </a:r>
            <a:r>
              <a:rPr lang="en-US" sz="2000" dirty="0" smtClean="0"/>
              <a:t>!=, ==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Logical operators</a:t>
            </a:r>
          </a:p>
          <a:p>
            <a:pPr marL="457200" lvl="1" indent="0">
              <a:buNone/>
            </a:pPr>
            <a:r>
              <a:rPr lang="en-US" sz="2000" dirty="0" smtClean="0"/>
              <a:t>&amp;&amp;, ||, 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Assignment operators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=, +=, -=, *=, /=, %=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62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Comments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22" y="2538553"/>
            <a:ext cx="6142617" cy="2623731"/>
          </a:xfrm>
        </p:spPr>
      </p:pic>
    </p:spTree>
    <p:extLst>
      <p:ext uri="{BB962C8B-B14F-4D97-AF65-F5344CB8AC3E}">
        <p14:creationId xmlns:p14="http://schemas.microsoft.com/office/powerpoint/2010/main" val="35092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69"/>
            <a:ext cx="8596668" cy="1320800"/>
          </a:xfrm>
        </p:spPr>
        <p:txBody>
          <a:bodyPr/>
          <a:lstStyle/>
          <a:p>
            <a:r>
              <a:rPr lang="en-US" dirty="0" smtClean="0"/>
              <a:t>11.Input &amp;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00718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out: </a:t>
            </a:r>
            <a:r>
              <a:rPr lang="km-KH" dirty="0" smtClean="0"/>
              <a:t>គឺជាអនុគមន៍ប្រើសំរាប់បង្ហាញ </a:t>
            </a:r>
            <a:r>
              <a:rPr lang="en-US" dirty="0" smtClean="0"/>
              <a:t>object </a:t>
            </a:r>
            <a:r>
              <a:rPr lang="km-KH" dirty="0" smtClean="0"/>
              <a:t>មួយមកលើអេក្រង់កុំព្យូទ័។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km-KH" dirty="0" smtClean="0"/>
              <a:t>សញ្ញា </a:t>
            </a:r>
            <a:r>
              <a:rPr lang="en-US" dirty="0" smtClean="0"/>
              <a:t>(&lt;&lt;)</a:t>
            </a:r>
            <a:r>
              <a:rPr lang="km-KH" dirty="0" smtClean="0"/>
              <a:t> ត្រូវបានប្រើជាមួយ </a:t>
            </a:r>
            <a:r>
              <a:rPr lang="en-US" dirty="0" smtClean="0"/>
              <a:t>cout </a:t>
            </a:r>
            <a:r>
              <a:rPr lang="km-KH" dirty="0" smtClean="0"/>
              <a:t>ហើយសញ្ញានេះត្រូវបានគេហៅថា </a:t>
            </a:r>
            <a:r>
              <a:rPr lang="en-US" dirty="0" smtClean="0"/>
              <a:t>Insertion </a:t>
            </a:r>
            <a:r>
              <a:rPr lang="km-KH" dirty="0" smtClean="0"/>
              <a:t>	</a:t>
            </a:r>
            <a:r>
              <a:rPr lang="en-US" dirty="0" smtClean="0"/>
              <a:t>Operator</a:t>
            </a:r>
            <a:r>
              <a:rPr lang="km-KH" dirty="0" smtClean="0"/>
              <a:t>។</a:t>
            </a:r>
            <a:r>
              <a:rPr lang="en-US" dirty="0" smtClean="0"/>
              <a:t>  </a:t>
            </a:r>
            <a:endParaRPr lang="km-KH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dirty="0" smtClean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cout&lt;&lt;variable1&lt;&lt;variable2&lt;&lt;…&lt;&lt;</a:t>
            </a:r>
            <a:r>
              <a:rPr lang="en-US" dirty="0" err="1" smtClean="0"/>
              <a:t>variableN</a:t>
            </a:r>
            <a:r>
              <a:rPr lang="en-US" dirty="0" smtClean="0"/>
              <a:t>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16" y="3128227"/>
            <a:ext cx="7945536" cy="35415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94" y="4481491"/>
            <a:ext cx="3293842" cy="18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2853"/>
            <a:ext cx="8596668" cy="608514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in: </a:t>
            </a:r>
            <a:r>
              <a:rPr lang="km-KH" dirty="0" smtClean="0"/>
              <a:t>គឺជាអនុគមន៍ដែលប្រើសំរាប់អានលេខ តួអក្សរ ឬអក្សរមួយជួរពីឧបករណ៏បញ្ចូលទិន្នន័យ (</a:t>
            </a:r>
            <a:r>
              <a:rPr lang="en-US" dirty="0" smtClean="0"/>
              <a:t>Keyboard)</a:t>
            </a:r>
            <a:r>
              <a:rPr lang="km-KH" dirty="0" smtClean="0"/>
              <a:t>។ សញ្ញា </a:t>
            </a:r>
            <a:r>
              <a:rPr lang="en-US" dirty="0" smtClean="0"/>
              <a:t>(&gt;&gt;) </a:t>
            </a:r>
            <a:r>
              <a:rPr lang="km-KH" dirty="0" smtClean="0"/>
              <a:t>ឬ </a:t>
            </a:r>
            <a:r>
              <a:rPr lang="en-US" dirty="0" smtClean="0"/>
              <a:t>extraction operator </a:t>
            </a:r>
            <a:r>
              <a:rPr lang="km-KH" dirty="0" smtClean="0"/>
              <a:t>ត្រូវបានប្រើជាមួយ </a:t>
            </a:r>
            <a:r>
              <a:rPr lang="en-US" dirty="0" smtClean="0"/>
              <a:t>cin</a:t>
            </a:r>
            <a:r>
              <a:rPr lang="km-KH" dirty="0" smtClean="0"/>
              <a:t>។</a:t>
            </a:r>
            <a:br>
              <a:rPr lang="km-KH" dirty="0" smtClean="0"/>
            </a:br>
            <a:r>
              <a:rPr lang="en-US" dirty="0" smtClean="0"/>
              <a:t>Syntax: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cin&gt;&gt;variable1&gt;&gt;variable2&gt;&gt;…&gt;&gt;</a:t>
            </a:r>
            <a:r>
              <a:rPr lang="en-US" dirty="0" err="1" smtClean="0"/>
              <a:t>variableN</a:t>
            </a:r>
            <a:r>
              <a:rPr lang="en-US" dirty="0" smtClean="0"/>
              <a:t>;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e</a:t>
            </a:r>
            <a:r>
              <a:rPr lang="en-US" dirty="0" smtClean="0"/>
              <a:t>x: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a, b;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float x, y;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char ch1, ch2;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cin&gt;&gt;a&gt;&gt;b;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cin&gt;&gt;x&gt;&gt;y;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cin&gt;&gt;ch1&gt;&gt;ch2;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3459"/>
            <a:ext cx="8412428" cy="59345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21" y="4539727"/>
            <a:ext cx="4784354" cy="20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5732"/>
            <a:ext cx="8596668" cy="59022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c</a:t>
            </a:r>
            <a:r>
              <a:rPr lang="en-US" dirty="0" err="1" smtClean="0"/>
              <a:t>in.get</a:t>
            </a:r>
            <a:r>
              <a:rPr lang="en-US" dirty="0" smtClean="0"/>
              <a:t>(): </a:t>
            </a:r>
            <a:r>
              <a:rPr lang="km-KH" dirty="0" smtClean="0"/>
              <a:t>គឺប្រើសំរាប់ទទួលយកតំលៃជាតួអក្សរ។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cin.get</a:t>
            </a:r>
            <a:r>
              <a:rPr lang="en-US" dirty="0" smtClean="0"/>
              <a:t>(Variable, </a:t>
            </a:r>
            <a:r>
              <a:rPr lang="en-US" dirty="0" err="1" smtClean="0"/>
              <a:t>Number_of_characters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km-KH" dirty="0" smtClean="0"/>
              <a:t>ការប្រើប្រាស់ </a:t>
            </a:r>
            <a:r>
              <a:rPr lang="en-US" dirty="0" smtClean="0"/>
              <a:t>cin </a:t>
            </a:r>
            <a:r>
              <a:rPr lang="km-KH" dirty="0" smtClean="0"/>
              <a:t>ក្នុងការបញ្ចូល </a:t>
            </a:r>
            <a:r>
              <a:rPr lang="en-US" dirty="0" smtClean="0"/>
              <a:t>characters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/>
          <a:stretch/>
        </p:blipFill>
        <p:spPr>
          <a:xfrm>
            <a:off x="2248348" y="2916583"/>
            <a:ext cx="6379285" cy="38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7515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ex: </a:t>
            </a:r>
            <a:r>
              <a:rPr lang="km-KH" dirty="0" smtClean="0"/>
              <a:t>ការបញ្ចូល </a:t>
            </a:r>
            <a:r>
              <a:rPr lang="en-US" dirty="0" smtClean="0"/>
              <a:t>characters </a:t>
            </a:r>
            <a:r>
              <a:rPr lang="km-KH" dirty="0" smtClean="0"/>
              <a:t>ដោយប្រើប្រាស់ </a:t>
            </a:r>
            <a:r>
              <a:rPr lang="en-US" dirty="0" err="1" smtClean="0"/>
              <a:t>cin.get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/>
          <a:stretch/>
        </p:blipFill>
        <p:spPr>
          <a:xfrm>
            <a:off x="1280159" y="1153562"/>
            <a:ext cx="8277375" cy="41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7398"/>
            <a:ext cx="8596668" cy="602060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dirty="0" smtClean="0"/>
              <a:t>ការប្រើប្រាស់ </a:t>
            </a:r>
            <a:r>
              <a:rPr lang="en-US" dirty="0" err="1" smtClean="0"/>
              <a:t>cin.get</a:t>
            </a:r>
            <a:r>
              <a:rPr lang="en-US" dirty="0" smtClean="0"/>
              <a:t>() </a:t>
            </a:r>
            <a:r>
              <a:rPr lang="km-KH" dirty="0" smtClean="0"/>
              <a:t>ជាមួយនឹង </a:t>
            </a:r>
            <a:r>
              <a:rPr lang="en-US" dirty="0" err="1" smtClean="0"/>
              <a:t>cin.sync</a:t>
            </a:r>
            <a:r>
              <a:rPr lang="en-US" dirty="0" smtClean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sync() </a:t>
            </a:r>
            <a:r>
              <a:rPr lang="km-KH" dirty="0" smtClean="0"/>
              <a:t>ជា </a:t>
            </a:r>
            <a:r>
              <a:rPr lang="en-US" dirty="0" smtClean="0"/>
              <a:t>function </a:t>
            </a:r>
            <a:r>
              <a:rPr lang="km-KH" dirty="0" smtClean="0"/>
              <a:t>មួយរបស់ </a:t>
            </a:r>
            <a:r>
              <a:rPr lang="en-US" dirty="0" smtClean="0"/>
              <a:t>cin </a:t>
            </a:r>
            <a:r>
              <a:rPr lang="km-KH" dirty="0" smtClean="0"/>
              <a:t>ហើយវាប្រើសំរាប់សំអាត </a:t>
            </a:r>
            <a:r>
              <a:rPr lang="en-US" dirty="0" smtClean="0"/>
              <a:t>buffer </a:t>
            </a:r>
            <a:r>
              <a:rPr lang="km-KH" dirty="0" smtClean="0"/>
              <a:t>ដើម្បីរងចាំ 	បញ្ចូលតំលៃថ្មី។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dirty="0" smtClean="0"/>
              <a:t>ex: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21" y="2905619"/>
            <a:ext cx="7771428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6967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ex: </a:t>
            </a:r>
            <a:r>
              <a:rPr lang="km-KH" dirty="0" smtClean="0"/>
              <a:t>ការប្រើប្រាស់ </a:t>
            </a:r>
            <a:r>
              <a:rPr lang="en-US" dirty="0" err="1" smtClean="0"/>
              <a:t>getline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33762"/>
            <a:ext cx="8115381" cy="4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05261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C++ Programming Language </a:t>
            </a:r>
            <a:r>
              <a:rPr lang="km-KH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ត្រូវបានបង្កើតឡើងដោយលោក </a:t>
            </a:r>
            <a:r>
              <a:rPr lang="en-US" sz="2400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Bjarne</a:t>
            </a:r>
            <a:r>
              <a:rPr lang="en-US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z="2400" dirty="0" err="1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Stroustrup</a:t>
            </a:r>
            <a:r>
              <a:rPr lang="en-US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ជាមួយនឹង ក្រុមការងាររបស់គាត់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Version </a:t>
            </a:r>
            <a:r>
              <a:rPr lang="km-KH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ដំបូងបំផុតត្រូវបានរកឃើញនៅឆ្នាំ </a:t>
            </a:r>
            <a:r>
              <a:rPr lang="en-US" sz="2400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1979</a:t>
            </a:r>
            <a:endParaRPr lang="km-KH" sz="2400" dirty="0" smtClean="0"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0638" y="1106247"/>
            <a:ext cx="8596668" cy="1305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Historical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79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12. Manipulator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2490"/>
            <a:ext cx="8596668" cy="614551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/>
              <a:t>គឺជា </a:t>
            </a:r>
            <a:r>
              <a:rPr lang="en-US" dirty="0" smtClean="0"/>
              <a:t>Stream functions </a:t>
            </a:r>
            <a:r>
              <a:rPr lang="km-KH" dirty="0" smtClean="0"/>
              <a:t>ដែលធ្វើអោយផ្លាស់ប្តូរលក្ខណៈនៃការបញ្ចូលនិងការបង្ហាញទិន្នន័យ។ វាធ្វើអោយផ្លាស់ប្តូរសញ្ញាទំរង់​</a:t>
            </a:r>
            <a:r>
              <a:rPr lang="en-US" dirty="0" smtClean="0"/>
              <a:t> </a:t>
            </a:r>
            <a:r>
              <a:rPr lang="km-KH" dirty="0" smtClean="0"/>
              <a:t>(</a:t>
            </a:r>
            <a:r>
              <a:rPr lang="en-US" dirty="0" smtClean="0"/>
              <a:t>Format Flag) </a:t>
            </a:r>
            <a:r>
              <a:rPr lang="km-KH" dirty="0" smtClean="0"/>
              <a:t>និងតំលៃសំរាប់ </a:t>
            </a:r>
            <a:r>
              <a:rPr lang="en-US" dirty="0" smtClean="0"/>
              <a:t>Stream</a:t>
            </a:r>
            <a:r>
              <a:rPr lang="km-KH" dirty="0" smtClean="0"/>
              <a:t>។ ប្រយោជន៏ចំបងនៃការប្រើ </a:t>
            </a:r>
            <a:r>
              <a:rPr lang="en-US" dirty="0" smtClean="0"/>
              <a:t>manipulator functions </a:t>
            </a:r>
            <a:r>
              <a:rPr lang="km-KH" dirty="0" smtClean="0"/>
              <a:t>គឺវាជួយសំរួលនូវទំរង់បញ្ចូល </a:t>
            </a:r>
            <a:r>
              <a:rPr lang="en-US" dirty="0" smtClean="0"/>
              <a:t>streams </a:t>
            </a:r>
            <a:r>
              <a:rPr lang="km-KH" dirty="0" smtClean="0"/>
              <a:t>និង បញ្ចេញ </a:t>
            </a:r>
            <a:r>
              <a:rPr lang="en-US" dirty="0" smtClean="0"/>
              <a:t>streams</a:t>
            </a:r>
            <a:r>
              <a:rPr lang="km-KH" dirty="0" smtClean="0"/>
              <a:t>។ ដើម្បីប្រតិបត្តិជាមួយនឹង </a:t>
            </a:r>
            <a:r>
              <a:rPr lang="en-US" dirty="0" smtClean="0"/>
              <a:t>manipulator functions </a:t>
            </a:r>
            <a:r>
              <a:rPr lang="km-KH" dirty="0" smtClean="0"/>
              <a:t>បានគឺត្រូវបញ្ចូល </a:t>
            </a:r>
            <a:r>
              <a:rPr lang="en-US" dirty="0" smtClean="0"/>
              <a:t>header file &lt;</a:t>
            </a:r>
            <a:r>
              <a:rPr lang="en-US" dirty="0" err="1" smtClean="0"/>
              <a:t>iomanip.h</a:t>
            </a:r>
            <a:r>
              <a:rPr lang="en-US" dirty="0" smtClean="0"/>
              <a:t>&gt;</a:t>
            </a:r>
            <a:r>
              <a:rPr lang="km-KH" dirty="0" smtClean="0"/>
              <a:t>។</a:t>
            </a:r>
          </a:p>
          <a:p>
            <a:pPr>
              <a:lnSpc>
                <a:spcPct val="150000"/>
              </a:lnSpc>
            </a:pPr>
            <a:r>
              <a:rPr lang="km-KH" dirty="0" smtClean="0"/>
              <a:t>ការប្រើ </a:t>
            </a:r>
            <a:r>
              <a:rPr lang="en-US" dirty="0" smtClean="0"/>
              <a:t>manipulators </a:t>
            </a:r>
            <a:r>
              <a:rPr lang="km-KH" dirty="0" smtClean="0"/>
              <a:t>ដែលមានស្រាប់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e</a:t>
            </a:r>
            <a:r>
              <a:rPr lang="en-US" sz="1800" dirty="0" err="1" smtClean="0"/>
              <a:t>ndl</a:t>
            </a:r>
            <a:r>
              <a:rPr lang="en-US" sz="1800" dirty="0" smtClean="0"/>
              <a:t>: </a:t>
            </a:r>
            <a:r>
              <a:rPr lang="km-KH" sz="1800" dirty="0" smtClean="0"/>
              <a:t>គឺប្រើសំរាប់ចុះដើមបន្ទាត់។​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 smtClean="0"/>
              <a:t>ex: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&lt;&lt;“Hello!”&lt;&lt;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&lt;&lt;“How are you?”&lt;&lt;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/>
              <a:t>Setbase</a:t>
            </a:r>
            <a:r>
              <a:rPr lang="en-US" sz="1800" dirty="0" smtClean="0"/>
              <a:t>: </a:t>
            </a:r>
            <a:r>
              <a:rPr lang="km-KH" sz="1800" dirty="0" smtClean="0"/>
              <a:t>ប្រើសំរាប់បំលែងនូវតំលៃលេខពីប្រព័ន្ធលេខណាមួយទៅជាប្រព័ន្ធលេខមួយផ្សេងទៀត។​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 smtClean="0"/>
              <a:t>- </a:t>
            </a:r>
            <a:r>
              <a:rPr lang="en-US" sz="1800" dirty="0" err="1" smtClean="0"/>
              <a:t>dec</a:t>
            </a:r>
            <a:r>
              <a:rPr lang="en-US" sz="1800" dirty="0" smtClean="0"/>
              <a:t>: </a:t>
            </a:r>
            <a:r>
              <a:rPr lang="km-KH" sz="1800" dirty="0" smtClean="0"/>
              <a:t>លេខប្រព័ន្ធគោលដប់​ </a:t>
            </a:r>
            <a:r>
              <a:rPr lang="en-US" sz="1800" dirty="0" smtClean="0"/>
              <a:t>= </a:t>
            </a:r>
            <a:r>
              <a:rPr lang="en-US" sz="1800" dirty="0" err="1" smtClean="0"/>
              <a:t>setbase</a:t>
            </a:r>
            <a:r>
              <a:rPr lang="en-US" sz="1800" dirty="0" smtClean="0"/>
              <a:t>(10)</a:t>
            </a:r>
            <a:endParaRPr lang="km-KH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 smtClean="0"/>
              <a:t>- hex: </a:t>
            </a:r>
            <a:r>
              <a:rPr lang="km-KH" sz="1800" dirty="0" smtClean="0"/>
              <a:t>លេខប្រព័ន្ធគោលដប់ប្រាំមួយ</a:t>
            </a:r>
            <a:r>
              <a:rPr lang="en-US" sz="1800" dirty="0" smtClean="0"/>
              <a:t> = </a:t>
            </a:r>
            <a:r>
              <a:rPr lang="en-US" sz="1800" dirty="0" err="1" smtClean="0"/>
              <a:t>setbase</a:t>
            </a:r>
            <a:r>
              <a:rPr lang="en-US" sz="1800" dirty="0" smtClean="0"/>
              <a:t>(16)</a:t>
            </a:r>
            <a:endParaRPr lang="km-KH" sz="1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m-KH" sz="1800" dirty="0"/>
              <a:t>	</a:t>
            </a:r>
            <a:r>
              <a:rPr lang="en-US" sz="1800" dirty="0" smtClean="0"/>
              <a:t>- </a:t>
            </a:r>
            <a:r>
              <a:rPr lang="en-US" sz="1800" dirty="0" err="1" smtClean="0"/>
              <a:t>oct</a:t>
            </a:r>
            <a:r>
              <a:rPr lang="en-US" sz="1800" dirty="0" smtClean="0"/>
              <a:t>: </a:t>
            </a:r>
            <a:r>
              <a:rPr lang="km-KH" sz="1800" dirty="0" smtClean="0"/>
              <a:t>លេខប្រព័ន្ធគោលប្រាំបី</a:t>
            </a:r>
            <a:r>
              <a:rPr lang="en-US" sz="1800" dirty="0" smtClean="0"/>
              <a:t> = </a:t>
            </a:r>
            <a:r>
              <a:rPr lang="en-US" sz="1800" dirty="0" err="1" smtClean="0"/>
              <a:t>setbase</a:t>
            </a:r>
            <a:r>
              <a:rPr lang="en-US" sz="1800" dirty="0" smtClean="0"/>
              <a:t>(8)</a:t>
            </a:r>
            <a:endParaRPr lang="km-KH" sz="18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1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549"/>
            <a:ext cx="6742857" cy="27718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783" y="3166885"/>
            <a:ext cx="4241527" cy="1392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7" y="3863255"/>
            <a:ext cx="7961905" cy="299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8147"/>
            <a:ext cx="8596668" cy="61598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etw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02" y="1531853"/>
            <a:ext cx="5838095" cy="2847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40" y="4281544"/>
            <a:ext cx="4218621" cy="23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8156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etfill</a:t>
            </a:r>
            <a:r>
              <a:rPr lang="en-US" dirty="0" smtClean="0"/>
              <a:t>()</a:t>
            </a:r>
            <a:endParaRPr lang="km-K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38" y="1349487"/>
            <a:ext cx="5923809" cy="4019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30" y="3000901"/>
            <a:ext cx="3452435" cy="1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436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dirty="0" err="1" smtClean="0"/>
              <a:t>etprecision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9" y="1320800"/>
            <a:ext cx="6623764" cy="431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87" y="5187404"/>
            <a:ext cx="3843850" cy="167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1733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setiosflags</a:t>
            </a:r>
            <a:r>
              <a:rPr lang="en-US" dirty="0" smtClean="0"/>
              <a:t> &amp; </a:t>
            </a:r>
            <a:r>
              <a:rPr lang="en-US" dirty="0" err="1" smtClean="0"/>
              <a:t>resetiosflags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99" y="1320800"/>
            <a:ext cx="7098182" cy="54343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33" y="5546016"/>
            <a:ext cx="4342667" cy="131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5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4" y="1127854"/>
            <a:ext cx="6795997" cy="50255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24" y="1678194"/>
            <a:ext cx="5127162" cy="13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9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smtClean="0"/>
              <a:t>13. </a:t>
            </a:r>
            <a:r>
              <a:rPr lang="km-KH" dirty="0" smtClean="0"/>
              <a:t>ការបញ្ចូលនិងបង្ហាញ </a:t>
            </a:r>
            <a:r>
              <a:rPr lang="en-US" dirty="0" smtClean="0"/>
              <a:t>stream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7398"/>
            <a:ext cx="8596668" cy="6020602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ight: </a:t>
            </a:r>
            <a:r>
              <a:rPr lang="km-KH" dirty="0" smtClean="0"/>
              <a:t>បង្ហាញលទ្ធផលដោយតំរឹមខាងស្តាំ</a:t>
            </a:r>
          </a:p>
          <a:p>
            <a:r>
              <a:rPr lang="en-US" dirty="0"/>
              <a:t>l</a:t>
            </a:r>
            <a:r>
              <a:rPr lang="en-US" dirty="0" smtClean="0"/>
              <a:t>eft: </a:t>
            </a:r>
            <a:r>
              <a:rPr lang="km-KH" dirty="0" smtClean="0"/>
              <a:t>បង្ហាញលទ្ធផលដោយតំរឹមខាងឆ្វេង</a:t>
            </a:r>
          </a:p>
          <a:p>
            <a:r>
              <a:rPr lang="en-US" dirty="0" smtClean="0"/>
              <a:t>internal: </a:t>
            </a:r>
            <a:r>
              <a:rPr lang="km-KH" dirty="0" smtClean="0"/>
              <a:t>ដាក់សញ្ញាអ្វីមួយពីក្រោយសញ្ញា </a:t>
            </a:r>
            <a:r>
              <a:rPr lang="en-US" dirty="0" smtClean="0"/>
              <a:t>+/- </a:t>
            </a:r>
            <a:endParaRPr lang="km-KH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ec</a:t>
            </a:r>
            <a:r>
              <a:rPr lang="en-US" dirty="0" smtClean="0"/>
              <a:t>: </a:t>
            </a:r>
            <a:r>
              <a:rPr lang="km-KH" dirty="0" smtClean="0"/>
              <a:t>លេខគោលដប់</a:t>
            </a:r>
          </a:p>
          <a:p>
            <a:r>
              <a:rPr lang="en-US" dirty="0" err="1"/>
              <a:t>o</a:t>
            </a:r>
            <a:r>
              <a:rPr lang="en-US" dirty="0" err="1" smtClean="0"/>
              <a:t>ct</a:t>
            </a:r>
            <a:r>
              <a:rPr lang="en-US" dirty="0" smtClean="0"/>
              <a:t>: </a:t>
            </a:r>
            <a:r>
              <a:rPr lang="km-KH" dirty="0" smtClean="0"/>
              <a:t>លេខគោលប្រាំបី</a:t>
            </a:r>
          </a:p>
          <a:p>
            <a:r>
              <a:rPr lang="en-US" dirty="0"/>
              <a:t>h</a:t>
            </a:r>
            <a:r>
              <a:rPr lang="en-US" dirty="0" smtClean="0"/>
              <a:t>ex: </a:t>
            </a:r>
            <a:r>
              <a:rPr lang="km-KH" dirty="0" smtClean="0"/>
              <a:t>លេខគោលដប់ប្រាំមួយ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howbase</a:t>
            </a:r>
            <a:r>
              <a:rPr lang="en-US" dirty="0" smtClean="0"/>
              <a:t>: </a:t>
            </a:r>
            <a:r>
              <a:rPr lang="km-KH" dirty="0" smtClean="0"/>
              <a:t>បង្ហាញលេខគោលប្រាំបីនិងគោលដប់ប្រាំមួយ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howpoint</a:t>
            </a:r>
            <a:r>
              <a:rPr lang="en-US" dirty="0" smtClean="0"/>
              <a:t>: </a:t>
            </a:r>
            <a:r>
              <a:rPr lang="km-KH" dirty="0" smtClean="0"/>
              <a:t>បង្ហាញជាលេខទសភាគ</a:t>
            </a:r>
          </a:p>
          <a:p>
            <a:r>
              <a:rPr lang="en-US" dirty="0"/>
              <a:t>u</a:t>
            </a:r>
            <a:r>
              <a:rPr lang="en-US" dirty="0" smtClean="0"/>
              <a:t>ppercase: </a:t>
            </a:r>
            <a:r>
              <a:rPr lang="km-KH" dirty="0" smtClean="0"/>
              <a:t>បង្ហាញជលក្ខណៈអក្សរធំសំរាប់លេខគោលដប់ប្រាំមួយ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howpos</a:t>
            </a:r>
            <a:r>
              <a:rPr lang="en-US" dirty="0" smtClean="0"/>
              <a:t>: </a:t>
            </a:r>
            <a:r>
              <a:rPr lang="km-KH" dirty="0" smtClean="0"/>
              <a:t>បង្ហាញសញ្ញា </a:t>
            </a:r>
            <a:r>
              <a:rPr lang="en-US" dirty="0" smtClean="0"/>
              <a:t>“+” </a:t>
            </a:r>
            <a:r>
              <a:rPr lang="km-KH" dirty="0" smtClean="0"/>
              <a:t>ចំពោះចំនួនវិជ្ជមាន</a:t>
            </a:r>
          </a:p>
          <a:p>
            <a:r>
              <a:rPr lang="en-US" dirty="0"/>
              <a:t>s</a:t>
            </a:r>
            <a:r>
              <a:rPr lang="en-US" dirty="0" smtClean="0"/>
              <a:t>cientific: </a:t>
            </a:r>
            <a:r>
              <a:rPr lang="km-KH" dirty="0" smtClean="0"/>
              <a:t>ប្រើ </a:t>
            </a:r>
            <a:r>
              <a:rPr lang="en-US" dirty="0" smtClean="0"/>
              <a:t>E </a:t>
            </a:r>
            <a:r>
              <a:rPr lang="km-KH" dirty="0" smtClean="0"/>
              <a:t>សំរាប់គោលលេខទសភាគ</a:t>
            </a:r>
          </a:p>
          <a:p>
            <a:r>
              <a:rPr lang="en-US" dirty="0"/>
              <a:t>f</a:t>
            </a:r>
            <a:r>
              <a:rPr lang="en-US" dirty="0" smtClean="0"/>
              <a:t>ixed: </a:t>
            </a:r>
            <a:r>
              <a:rPr lang="km-KH" dirty="0" smtClean="0"/>
              <a:t>ប្រើសញ្ញាសំគាល់លេខទសភាគ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4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92" y="586081"/>
            <a:ext cx="8143539" cy="6271920"/>
          </a:xfrm>
        </p:spPr>
      </p:pic>
    </p:spTree>
    <p:extLst>
      <p:ext uri="{BB962C8B-B14F-4D97-AF65-F5344CB8AC3E}">
        <p14:creationId xmlns:p14="http://schemas.microsoft.com/office/powerpoint/2010/main" val="20137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0005"/>
            <a:ext cx="8596668" cy="614799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km-KH" dirty="0" smtClean="0"/>
              <a:t>ការកំនត់យកលក្ខណៈ </a:t>
            </a:r>
            <a:r>
              <a:rPr lang="en-US" dirty="0" smtClean="0"/>
              <a:t>bit format flag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syntax:	</a:t>
            </a:r>
            <a:r>
              <a:rPr lang="en-US" dirty="0" err="1" smtClean="0"/>
              <a:t>cout.setf</a:t>
            </a:r>
            <a:r>
              <a:rPr lang="en-US" dirty="0" smtClean="0"/>
              <a:t>(flag);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ex: 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showbase</a:t>
            </a:r>
            <a:r>
              <a:rPr lang="en-US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km-KH" dirty="0" smtClean="0"/>
              <a:t>ម៉្យាងវិញទៀតគេអាចប្រើឈ្នាប់ </a:t>
            </a:r>
            <a:r>
              <a:rPr lang="en-US" dirty="0" smtClean="0"/>
              <a:t>“|” </a:t>
            </a:r>
            <a:r>
              <a:rPr lang="km-KH" dirty="0" smtClean="0"/>
              <a:t>នៅក្នុង </a:t>
            </a:r>
            <a:r>
              <a:rPr lang="en-US" dirty="0" smtClean="0"/>
              <a:t>argument </a:t>
            </a:r>
            <a:r>
              <a:rPr lang="km-KH" dirty="0" smtClean="0"/>
              <a:t>នៃ </a:t>
            </a:r>
            <a:r>
              <a:rPr lang="en-US" dirty="0" err="1" smtClean="0"/>
              <a:t>setf</a:t>
            </a:r>
            <a:r>
              <a:rPr lang="en-US" dirty="0" smtClean="0"/>
              <a:t>() </a:t>
            </a:r>
            <a:r>
              <a:rPr lang="km-KH" dirty="0" smtClean="0"/>
              <a:t>ដើម្បីធ្វើការផ្លាស់ 	ប្តូរ </a:t>
            </a:r>
            <a:r>
              <a:rPr lang="en-US" dirty="0" smtClean="0"/>
              <a:t>bit format flag </a:t>
            </a:r>
            <a:r>
              <a:rPr lang="km-KH" dirty="0" smtClean="0"/>
              <a:t>អោយមានសភាពច្រើនលក្ខណៈ។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en-US" dirty="0" smtClean="0"/>
              <a:t>ex: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showbase</a:t>
            </a:r>
            <a:r>
              <a:rPr lang="en-US" dirty="0" smtClean="0"/>
              <a:t> |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showpoint</a:t>
            </a:r>
            <a:r>
              <a:rPr lang="en-US" dirty="0" smtClean="0"/>
              <a:t> | </a:t>
            </a:r>
            <a:r>
              <a:rPr lang="en-US" dirty="0" err="1" smtClean="0"/>
              <a:t>ios</a:t>
            </a:r>
            <a:r>
              <a:rPr lang="en-US" dirty="0" smtClean="0"/>
              <a:t>::uppercase);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m-KH" dirty="0" smtClean="0"/>
              <a:t>ការបំបាត់លក្ខណៈ </a:t>
            </a:r>
            <a:r>
              <a:rPr lang="en-US" dirty="0" smtClean="0"/>
              <a:t>bit format flag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syntax: </a:t>
            </a:r>
            <a:r>
              <a:rPr lang="en-US" dirty="0" err="1" smtClean="0"/>
              <a:t>cout.unsetf</a:t>
            </a:r>
            <a:r>
              <a:rPr lang="en-US" dirty="0" smtClean="0"/>
              <a:t>(flag);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ex: </a:t>
            </a:r>
            <a:r>
              <a:rPr lang="en-US" dirty="0" err="1" smtClean="0"/>
              <a:t>cout.unsetf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::uppercase);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</a:t>
            </a:r>
            <a:r>
              <a:rPr lang="km-KH" dirty="0" smtClean="0"/>
              <a:t>ម៉្</a:t>
            </a:r>
            <a:r>
              <a:rPr lang="km-KH" dirty="0"/>
              <a:t>យាងវិញទៀតគេអាចប្រើឈ្នាប់ </a:t>
            </a:r>
            <a:r>
              <a:rPr lang="en-US" dirty="0"/>
              <a:t>“|” </a:t>
            </a:r>
            <a:r>
              <a:rPr lang="km-KH" dirty="0"/>
              <a:t>នៅក្នុង </a:t>
            </a:r>
            <a:r>
              <a:rPr lang="en-US" dirty="0"/>
              <a:t>argument </a:t>
            </a:r>
            <a:r>
              <a:rPr lang="km-KH" dirty="0"/>
              <a:t>នៃ </a:t>
            </a:r>
            <a:r>
              <a:rPr lang="en-US" dirty="0" err="1" smtClean="0"/>
              <a:t>unsetf</a:t>
            </a:r>
            <a:r>
              <a:rPr lang="en-US" dirty="0"/>
              <a:t>() </a:t>
            </a:r>
            <a:r>
              <a:rPr lang="km-KH" dirty="0"/>
              <a:t>ដើម្បីធ្វើ</a:t>
            </a:r>
            <a:r>
              <a:rPr lang="km-KH" dirty="0" smtClean="0"/>
              <a:t>ការ</a:t>
            </a:r>
            <a:r>
              <a:rPr lang="en-US" dirty="0" smtClean="0"/>
              <a:t>	</a:t>
            </a:r>
            <a:r>
              <a:rPr lang="km-KH" dirty="0" smtClean="0"/>
              <a:t>ផ្លាស់ ប្</a:t>
            </a:r>
            <a:r>
              <a:rPr lang="km-KH" dirty="0"/>
              <a:t>តូរ </a:t>
            </a:r>
            <a:r>
              <a:rPr lang="en-US" dirty="0"/>
              <a:t>bit format flag </a:t>
            </a:r>
            <a:r>
              <a:rPr lang="km-KH" dirty="0"/>
              <a:t>អោយមានសភាពច្រើនលក្ខណៈ។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898"/>
            <a:ext cx="8596668" cy="51021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Data abstraction: </a:t>
            </a:r>
            <a:r>
              <a:rPr lang="km-KH" sz="2400" dirty="0" smtClean="0"/>
              <a:t>គឺជាការបង្កើត </a:t>
            </a:r>
            <a:r>
              <a:rPr lang="en-US" sz="2400" dirty="0" smtClean="0"/>
              <a:t>classes </a:t>
            </a:r>
            <a:r>
              <a:rPr lang="km-KH" sz="2400" dirty="0" smtClean="0"/>
              <a:t>ដើម្បីរៀបរាប់ពី </a:t>
            </a:r>
            <a:r>
              <a:rPr lang="en-US" sz="2400" dirty="0" smtClean="0"/>
              <a:t>objects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Data encapsulation: </a:t>
            </a:r>
            <a:r>
              <a:rPr lang="km-KH" sz="2400" dirty="0" smtClean="0"/>
              <a:t>សំរាប់គ្រប់គ្រងក្នុងការទាញយកទិន្នន័យ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Inheritance:</a:t>
            </a:r>
            <a:r>
              <a:rPr lang="km-KH" sz="2400" dirty="0" smtClean="0"/>
              <a:t> ការបង្កើត </a:t>
            </a:r>
            <a:r>
              <a:rPr lang="en-US" sz="2400" dirty="0" smtClean="0"/>
              <a:t>Class </a:t>
            </a:r>
            <a:r>
              <a:rPr lang="km-KH" sz="2400" dirty="0" smtClean="0"/>
              <a:t>ថ្មី១ ដោយទាញយក </a:t>
            </a:r>
            <a:r>
              <a:rPr lang="en-US" sz="2400" dirty="0" smtClean="0"/>
              <a:t>data </a:t>
            </a:r>
            <a:r>
              <a:rPr lang="km-KH" sz="2400" dirty="0" smtClean="0"/>
              <a:t>ពី </a:t>
            </a:r>
            <a:r>
              <a:rPr lang="en-US" sz="2400" dirty="0" smtClean="0"/>
              <a:t>Class </a:t>
            </a:r>
            <a:r>
              <a:rPr lang="km-KH" sz="2400" dirty="0" smtClean="0"/>
              <a:t>ដែលមានស្រាប់មកប្រើ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Polymorphism: </a:t>
            </a:r>
            <a:r>
              <a:rPr lang="km-KH" sz="2400" dirty="0" smtClean="0"/>
              <a:t>មានន័យថាច្រើនទំរង់ដែល </a:t>
            </a:r>
            <a:r>
              <a:rPr lang="en-US" sz="2400" dirty="0" smtClean="0"/>
              <a:t>Function Member </a:t>
            </a:r>
            <a:r>
              <a:rPr lang="km-KH" sz="2400" dirty="0" smtClean="0"/>
              <a:t>ទាំងឡាយមានឈ្មោះដូចគ្នានៅក្នុង </a:t>
            </a:r>
            <a:r>
              <a:rPr lang="en-US" sz="2400" dirty="0" smtClean="0"/>
              <a:t>Class </a:t>
            </a:r>
            <a:r>
              <a:rPr lang="km-KH" sz="2400" dirty="0" smtClean="0"/>
              <a:t>ដែលមានការអនុវត្ត ផ្សេងគ្នា អាស្រ័យលើ </a:t>
            </a:r>
            <a:r>
              <a:rPr lang="en-US" sz="2400" dirty="0" smtClean="0"/>
              <a:t>Object</a:t>
            </a:r>
            <a:endParaRPr lang="km-KH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/>
              <a:t>Data hiding: </a:t>
            </a:r>
            <a:r>
              <a:rPr lang="km-KH" sz="2400" dirty="0" smtClean="0"/>
              <a:t>នៅក្នុង </a:t>
            </a:r>
            <a:r>
              <a:rPr lang="en-US" sz="2400" dirty="0" smtClean="0"/>
              <a:t>C++ </a:t>
            </a:r>
            <a:r>
              <a:rPr lang="km-KH" sz="2400" dirty="0" smtClean="0"/>
              <a:t>ការបង្កើត </a:t>
            </a:r>
            <a:r>
              <a:rPr lang="en-US" sz="2400" dirty="0" smtClean="0"/>
              <a:t>Class </a:t>
            </a:r>
            <a:r>
              <a:rPr lang="km-KH" sz="2400" dirty="0" smtClean="0"/>
              <a:t>អាចអោយគេប្រកាស </a:t>
            </a:r>
            <a:r>
              <a:rPr lang="en-US" sz="2400" dirty="0" smtClean="0"/>
              <a:t>Data &amp; Methods </a:t>
            </a:r>
            <a:r>
              <a:rPr lang="km-KH" sz="2400" dirty="0" smtClean="0"/>
              <a:t>ជា លក្ខណៈ </a:t>
            </a:r>
            <a:r>
              <a:rPr lang="en-US" sz="2400" dirty="0" smtClean="0"/>
              <a:t>private, public &amp; protected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9122" y="109549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Characteristics of C++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4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41178"/>
            <a:ext cx="8596668" cy="61168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 smtClean="0"/>
              <a:t>ការប្រើ </a:t>
            </a:r>
            <a:r>
              <a:rPr lang="en-US" dirty="0" err="1" smtClean="0"/>
              <a:t>basefield</a:t>
            </a:r>
            <a:r>
              <a:rPr lang="en-US" dirty="0" smtClean="0"/>
              <a:t> bit format flag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i</a:t>
            </a:r>
            <a:r>
              <a:rPr lang="en-US" sz="1800" dirty="0" err="1" smtClean="0"/>
              <a:t>os</a:t>
            </a:r>
            <a:r>
              <a:rPr lang="en-US" sz="1800" dirty="0" smtClean="0"/>
              <a:t>::</a:t>
            </a:r>
            <a:r>
              <a:rPr lang="en-US" sz="1800" dirty="0" err="1" smtClean="0"/>
              <a:t>dec</a:t>
            </a:r>
            <a:r>
              <a:rPr lang="en-US" sz="1800" dirty="0"/>
              <a:t> </a:t>
            </a:r>
            <a:r>
              <a:rPr lang="km-KH" sz="1800" dirty="0" smtClean="0"/>
              <a:t>បង្ហាញចំនួនគត់ក្នុងទំរង់លេខប្រព័ន្ធគោលដប់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ios</a:t>
            </a:r>
            <a:r>
              <a:rPr lang="en-US" sz="1800" dirty="0" smtClean="0"/>
              <a:t>::</a:t>
            </a:r>
            <a:r>
              <a:rPr lang="en-US" sz="1800" dirty="0" err="1" smtClean="0"/>
              <a:t>oct</a:t>
            </a:r>
            <a:r>
              <a:rPr lang="en-US" sz="1800" dirty="0" smtClean="0"/>
              <a:t> </a:t>
            </a:r>
            <a:r>
              <a:rPr lang="km-KH" sz="1800" dirty="0"/>
              <a:t>បង្ហាញចំនួនគត់ក្នុងទំរង់លេខប្រព័ន្ធ</a:t>
            </a:r>
            <a:r>
              <a:rPr lang="km-KH" sz="1800" dirty="0" smtClean="0"/>
              <a:t>គោលប្រាំបី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/>
              <a:t>i</a:t>
            </a:r>
            <a:r>
              <a:rPr lang="en-US" sz="1800" dirty="0" err="1" smtClean="0"/>
              <a:t>os</a:t>
            </a:r>
            <a:r>
              <a:rPr lang="en-US" sz="1800" dirty="0" smtClean="0"/>
              <a:t>::hex </a:t>
            </a:r>
            <a:r>
              <a:rPr lang="km-KH" sz="1800" dirty="0"/>
              <a:t>បង្ហាញចំនួនគត់ក្នុងទំរង់លេខប្រព័ន្ធគោល</a:t>
            </a:r>
            <a:r>
              <a:rPr lang="km-KH" sz="1800" dirty="0" smtClean="0"/>
              <a:t>ដប់ប្រាំមួយ</a:t>
            </a:r>
          </a:p>
          <a:p>
            <a:pPr marL="457200" lvl="1" indent="0">
              <a:buNone/>
            </a:pPr>
            <a:r>
              <a:rPr lang="en-US" sz="1800" dirty="0" smtClean="0"/>
              <a:t>Ex: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cout.setf</a:t>
            </a:r>
            <a:r>
              <a:rPr lang="en-US" sz="1800" dirty="0" smtClean="0"/>
              <a:t>(</a:t>
            </a:r>
            <a:r>
              <a:rPr lang="en-US" sz="1800" dirty="0" err="1" smtClean="0"/>
              <a:t>ios</a:t>
            </a:r>
            <a:r>
              <a:rPr lang="en-US" sz="1800" dirty="0" smtClean="0"/>
              <a:t>::</a:t>
            </a:r>
            <a:r>
              <a:rPr lang="en-US" sz="1800" dirty="0" err="1" smtClean="0"/>
              <a:t>dec</a:t>
            </a:r>
            <a:r>
              <a:rPr lang="en-US" sz="1800" dirty="0" smtClean="0"/>
              <a:t>, </a:t>
            </a:r>
            <a:r>
              <a:rPr lang="en-US" sz="1800" dirty="0" err="1" smtClean="0"/>
              <a:t>ios</a:t>
            </a:r>
            <a:r>
              <a:rPr lang="en-US" sz="1800" dirty="0" smtClean="0"/>
              <a:t>::</a:t>
            </a:r>
            <a:r>
              <a:rPr lang="en-US" sz="1800" dirty="0" err="1" smtClean="0"/>
              <a:t>basefield</a:t>
            </a:r>
            <a:r>
              <a:rPr lang="en-US" sz="1800" dirty="0" smtClean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cout.setf</a:t>
            </a:r>
            <a:r>
              <a:rPr lang="en-US" sz="1800" dirty="0" smtClean="0"/>
              <a:t>(</a:t>
            </a:r>
            <a:r>
              <a:rPr lang="en-US" sz="1800" dirty="0" err="1" smtClean="0"/>
              <a:t>ios</a:t>
            </a:r>
            <a:r>
              <a:rPr lang="en-US" sz="1800" dirty="0" smtClean="0"/>
              <a:t>::</a:t>
            </a:r>
            <a:r>
              <a:rPr lang="en-US" sz="1800" dirty="0" err="1" smtClean="0"/>
              <a:t>oct</a:t>
            </a:r>
            <a:r>
              <a:rPr lang="en-US" sz="1800" dirty="0" smtClean="0"/>
              <a:t>, </a:t>
            </a:r>
            <a:r>
              <a:rPr lang="en-US" sz="1800" dirty="0" err="1"/>
              <a:t>ios</a:t>
            </a:r>
            <a:r>
              <a:rPr lang="en-US" sz="1800" dirty="0"/>
              <a:t>::</a:t>
            </a:r>
            <a:r>
              <a:rPr lang="en-US" sz="1800" dirty="0" err="1"/>
              <a:t>basefield</a:t>
            </a:r>
            <a:r>
              <a:rPr lang="en-US" sz="1800" dirty="0" smtClean="0"/>
              <a:t>);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cout.setf</a:t>
            </a:r>
            <a:r>
              <a:rPr lang="en-US" sz="1800" dirty="0" smtClean="0"/>
              <a:t>(</a:t>
            </a:r>
            <a:r>
              <a:rPr lang="en-US" sz="1800" dirty="0" err="1" smtClean="0"/>
              <a:t>ios</a:t>
            </a:r>
            <a:r>
              <a:rPr lang="en-US" sz="1800" dirty="0" smtClean="0"/>
              <a:t>::hex, </a:t>
            </a:r>
            <a:r>
              <a:rPr lang="en-US" sz="1800" dirty="0" err="1"/>
              <a:t>ios</a:t>
            </a:r>
            <a:r>
              <a:rPr lang="en-US" sz="1800" dirty="0"/>
              <a:t>::</a:t>
            </a:r>
            <a:r>
              <a:rPr lang="en-US" sz="1800" dirty="0" err="1"/>
              <a:t>basefield</a:t>
            </a:r>
            <a:r>
              <a:rPr lang="en-US" sz="1800" dirty="0"/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601" y="2915323"/>
            <a:ext cx="6965399" cy="3942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4" y="4927002"/>
            <a:ext cx="3634988" cy="1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395" y="710602"/>
            <a:ext cx="8596668" cy="61473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ការប្រើ </a:t>
            </a:r>
            <a:r>
              <a:rPr lang="en-US" dirty="0" err="1" smtClean="0"/>
              <a:t>showbase</a:t>
            </a:r>
            <a:r>
              <a:rPr lang="en-US" dirty="0" smtClean="0"/>
              <a:t> </a:t>
            </a:r>
            <a:r>
              <a:rPr lang="en-US" dirty="0"/>
              <a:t>bit format </a:t>
            </a:r>
            <a:r>
              <a:rPr lang="en-US" dirty="0" smtClean="0"/>
              <a:t>flag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showbase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6" y="2128960"/>
            <a:ext cx="7698158" cy="472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76" y="1861073"/>
            <a:ext cx="4231936" cy="14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3944"/>
            <a:ext cx="8596668" cy="6234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ការប្រើ </a:t>
            </a:r>
            <a:r>
              <a:rPr lang="en-US" dirty="0" err="1" smtClean="0"/>
              <a:t>showpos</a:t>
            </a:r>
            <a:r>
              <a:rPr lang="en-US" dirty="0" smtClean="0"/>
              <a:t> </a:t>
            </a:r>
            <a:r>
              <a:rPr lang="en-US" dirty="0"/>
              <a:t>bit format </a:t>
            </a:r>
            <a:r>
              <a:rPr lang="en-US" dirty="0" smtClean="0"/>
              <a:t>flag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showpos</a:t>
            </a:r>
            <a:r>
              <a:rPr lang="en-US" dirty="0" smtClean="0"/>
              <a:t>);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25" y="2089457"/>
            <a:ext cx="6891990" cy="4591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34" y="2089457"/>
            <a:ext cx="4790366" cy="14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1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8329"/>
            <a:ext cx="8596668" cy="6179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ការប្រើ </a:t>
            </a:r>
            <a:r>
              <a:rPr lang="en-US" dirty="0" smtClean="0"/>
              <a:t>uppercase </a:t>
            </a:r>
            <a:r>
              <a:rPr lang="en-US" dirty="0"/>
              <a:t>bit format </a:t>
            </a:r>
            <a:r>
              <a:rPr lang="en-US" dirty="0" smtClean="0"/>
              <a:t>flag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::uppercase);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23" y="1891973"/>
            <a:ext cx="8479260" cy="474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735" y="1338729"/>
            <a:ext cx="4555265" cy="13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4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9845"/>
            <a:ext cx="8596668" cy="6158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/>
              <a:t>ការប្រើ </a:t>
            </a:r>
            <a:r>
              <a:rPr lang="en-US" dirty="0" err="1" smtClean="0"/>
              <a:t>showpoint</a:t>
            </a:r>
            <a:r>
              <a:rPr lang="en-US" dirty="0" smtClean="0"/>
              <a:t> </a:t>
            </a:r>
            <a:r>
              <a:rPr lang="en-US" dirty="0"/>
              <a:t>bit format flag</a:t>
            </a:r>
          </a:p>
          <a:p>
            <a:pPr marL="0" indent="0">
              <a:buNone/>
            </a:pPr>
            <a:r>
              <a:rPr lang="en-US" dirty="0" smtClean="0"/>
              <a:t>	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showpoint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9" y="2162506"/>
            <a:ext cx="8039540" cy="3334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29" y="4475181"/>
            <a:ext cx="4473616" cy="14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0592"/>
            <a:ext cx="9004583" cy="32535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589" y="4895985"/>
            <a:ext cx="4392344" cy="13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0975"/>
            <a:ext cx="8596668" cy="61670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 smtClean="0"/>
              <a:t>ការប្រើ </a:t>
            </a:r>
            <a:r>
              <a:rPr lang="en-US" dirty="0" smtClean="0"/>
              <a:t>precision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cout.precision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5" y="2011774"/>
            <a:ext cx="7843383" cy="3603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90" y="4636547"/>
            <a:ext cx="4743298" cy="14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78329"/>
            <a:ext cx="9316520" cy="6179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 smtClean="0"/>
              <a:t>ការប្រើ </a:t>
            </a:r>
            <a:r>
              <a:rPr lang="en-US" dirty="0" err="1" smtClean="0"/>
              <a:t>floatfield</a:t>
            </a:r>
            <a:r>
              <a:rPr lang="en-US" dirty="0" smtClean="0"/>
              <a:t> bit format flag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::scientific,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floatfield</a:t>
            </a:r>
            <a:r>
              <a:rPr lang="en-US" dirty="0" smtClean="0"/>
              <a:t>); </a:t>
            </a:r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::fixed,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floatfield</a:t>
            </a:r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238"/>
            <a:ext cx="7676190" cy="4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89" y="4405619"/>
            <a:ext cx="4421311" cy="24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6" y="1338728"/>
            <a:ext cx="9284867" cy="37066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17" y="5314279"/>
            <a:ext cx="5218056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619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 smtClean="0"/>
              <a:t>ការតំរឹម </a:t>
            </a:r>
            <a:r>
              <a:rPr lang="en-US" dirty="0" smtClean="0"/>
              <a:t>bit format flag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i</a:t>
            </a:r>
            <a:r>
              <a:rPr lang="en-US" sz="1800" dirty="0" err="1" smtClean="0"/>
              <a:t>os</a:t>
            </a:r>
            <a:r>
              <a:rPr lang="en-US" sz="1800" dirty="0" smtClean="0"/>
              <a:t>::left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i</a:t>
            </a:r>
            <a:r>
              <a:rPr lang="en-US" sz="1800" dirty="0" err="1" smtClean="0"/>
              <a:t>os</a:t>
            </a:r>
            <a:r>
              <a:rPr lang="en-US" sz="1800" dirty="0" smtClean="0"/>
              <a:t>::right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/>
              <a:t>i</a:t>
            </a:r>
            <a:r>
              <a:rPr lang="en-US" sz="1800" dirty="0" err="1" smtClean="0"/>
              <a:t>os</a:t>
            </a:r>
            <a:r>
              <a:rPr lang="en-US" sz="1800" dirty="0" smtClean="0"/>
              <a:t>::internal</a:t>
            </a:r>
          </a:p>
          <a:p>
            <a:pPr marL="457200" lvl="1" indent="0">
              <a:buNone/>
            </a:pPr>
            <a:r>
              <a:rPr lang="en-US" sz="1800" dirty="0" smtClean="0"/>
              <a:t>Syntax: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cout.setf</a:t>
            </a:r>
            <a:r>
              <a:rPr lang="en-US" sz="1800" dirty="0" smtClean="0"/>
              <a:t>(</a:t>
            </a:r>
            <a:r>
              <a:rPr lang="en-US" sz="1800" dirty="0" err="1" smtClean="0"/>
              <a:t>ios</a:t>
            </a:r>
            <a:r>
              <a:rPr lang="en-US" sz="1800" dirty="0" smtClean="0"/>
              <a:t>::left, </a:t>
            </a:r>
            <a:r>
              <a:rPr lang="en-US" sz="1800" dirty="0" err="1" smtClean="0"/>
              <a:t>ios</a:t>
            </a:r>
            <a:r>
              <a:rPr lang="en-US" sz="1800" dirty="0" smtClean="0"/>
              <a:t>::</a:t>
            </a:r>
            <a:r>
              <a:rPr lang="en-US" sz="1800" dirty="0" err="1" smtClean="0"/>
              <a:t>adjustfield</a:t>
            </a:r>
            <a:r>
              <a:rPr lang="en-US" sz="1800" dirty="0" smtClean="0"/>
              <a:t>);</a:t>
            </a:r>
          </a:p>
          <a:p>
            <a:pPr marL="457200" lvl="1" indent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cout.setf</a:t>
            </a:r>
            <a:r>
              <a:rPr lang="en-US" sz="1800" dirty="0" smtClean="0"/>
              <a:t>(</a:t>
            </a:r>
            <a:r>
              <a:rPr lang="en-US" sz="1800" dirty="0" err="1" smtClean="0"/>
              <a:t>ios</a:t>
            </a:r>
            <a:r>
              <a:rPr lang="en-US" sz="1800" dirty="0" smtClean="0"/>
              <a:t>::right, </a:t>
            </a:r>
            <a:r>
              <a:rPr lang="en-US" sz="1800" dirty="0" err="1"/>
              <a:t>ios</a:t>
            </a:r>
            <a:r>
              <a:rPr lang="en-US" sz="1800" dirty="0"/>
              <a:t>::</a:t>
            </a:r>
            <a:r>
              <a:rPr lang="en-US" sz="1800" dirty="0" err="1"/>
              <a:t>adjustfield</a:t>
            </a:r>
            <a:r>
              <a:rPr lang="en-US" sz="1800" dirty="0" smtClean="0"/>
              <a:t>);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cout.setf</a:t>
            </a:r>
            <a:r>
              <a:rPr lang="en-US" sz="1800" dirty="0" smtClean="0"/>
              <a:t>(</a:t>
            </a:r>
            <a:r>
              <a:rPr lang="en-US" sz="1800" dirty="0" err="1" smtClean="0"/>
              <a:t>ios</a:t>
            </a:r>
            <a:r>
              <a:rPr lang="en-US" sz="1800" dirty="0" smtClean="0"/>
              <a:t>::internal, </a:t>
            </a:r>
            <a:r>
              <a:rPr lang="en-US" sz="1800" dirty="0" err="1"/>
              <a:t>ios</a:t>
            </a:r>
            <a:r>
              <a:rPr lang="en-US" sz="1800" dirty="0"/>
              <a:t>::</a:t>
            </a:r>
            <a:r>
              <a:rPr lang="en-US" sz="1800" dirty="0" err="1"/>
              <a:t>adjustfield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319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Object-oriented programming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9" y="1562426"/>
            <a:ext cx="8783292" cy="52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6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4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9" y="848155"/>
            <a:ext cx="7724402" cy="51008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449" y="5034579"/>
            <a:ext cx="5056086" cy="16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92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31520"/>
            <a:ext cx="8596668" cy="61264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m-KH" dirty="0" smtClean="0"/>
              <a:t>ការប្រើ </a:t>
            </a:r>
            <a:r>
              <a:rPr lang="en-US" dirty="0" smtClean="0"/>
              <a:t>fill(): </a:t>
            </a:r>
            <a:r>
              <a:rPr lang="km-KH" dirty="0" smtClean="0"/>
              <a:t>សំរាប់បញ្ជាក់នូវតួអក្សរថ្មីដែលត្រូវបំពេញ។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cout.fill</a:t>
            </a:r>
            <a:r>
              <a:rPr lang="en-US" dirty="0" smtClean="0"/>
              <a:t>(char 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cout.fill</a:t>
            </a:r>
            <a:r>
              <a:rPr lang="en-US" dirty="0" smtClean="0"/>
              <a:t>(‘*’);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dirty="0" smtClean="0"/>
              <a:t>ការប្រើ </a:t>
            </a:r>
            <a:r>
              <a:rPr lang="en-US" dirty="0" smtClean="0"/>
              <a:t>width(): </a:t>
            </a:r>
            <a:r>
              <a:rPr lang="km-KH" dirty="0" smtClean="0"/>
              <a:t>សំរាប់កំនត់ទំហំនៃទិន្នន័យរបស់អញ្ញាត។</a:t>
            </a:r>
          </a:p>
          <a:p>
            <a:pPr marL="0" indent="0">
              <a:buNone/>
            </a:pPr>
            <a:r>
              <a:rPr lang="km-KH" dirty="0"/>
              <a:t>	</a:t>
            </a:r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cout.width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cout.width</a:t>
            </a:r>
            <a:r>
              <a:rPr lang="en-US" dirty="0" smtClean="0"/>
              <a:t>(6);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8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65" y="1454287"/>
            <a:ext cx="4656069" cy="44968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80" y="5013065"/>
            <a:ext cx="5425664" cy="15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pPr algn="ctr"/>
            <a:r>
              <a:rPr lang="km-KH" dirty="0" smtClean="0"/>
              <a:t>លំហាត់អនុវត្តន៍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46604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dirty="0" smtClean="0"/>
              <a:t>	១. ចូរសរសេរកម្មវធីមួយដើម្បីគណនាប្រមាណវិធីដូចខាងក្រោមៈ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km-KH" dirty="0" smtClean="0"/>
              <a:t>	</a:t>
            </a:r>
            <a:r>
              <a:rPr lang="en-US" dirty="0" smtClean="0"/>
              <a:t>x=(</a:t>
            </a:r>
            <a:r>
              <a:rPr lang="en-US" dirty="0" err="1" smtClean="0"/>
              <a:t>a+b</a:t>
            </a:r>
            <a:r>
              <a:rPr lang="en-US" dirty="0" smtClean="0"/>
              <a:t>)*(c-d)/(m*2+n)</a:t>
            </a:r>
            <a:endParaRPr lang="km-KH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km-KH" dirty="0" smtClean="0"/>
              <a:t>	បង្ហាញលទ្ធផលមកលើអេក្រង់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km-KH" dirty="0" smtClean="0"/>
              <a:t>២. ចូរសរសេរកម្មវិធីមួយដើម្បីបញ្ចូលព័ត៌មានរបស់បុគ្គលិកម្នាក់ដូចខាងក្រោមៈ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dirty="0"/>
              <a:t>	</a:t>
            </a:r>
            <a:r>
              <a:rPr lang="km-KH" dirty="0" smtClean="0"/>
              <a:t>	</a:t>
            </a:r>
            <a:r>
              <a:rPr lang="en-US" dirty="0" smtClean="0"/>
              <a:t>- id, name, sex, age, address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km-KH" dirty="0"/>
              <a:t> បង្ហាញលទ្ធផលមកលើអេ</a:t>
            </a:r>
            <a:r>
              <a:rPr lang="km-KH" dirty="0" smtClean="0"/>
              <a:t>ក្រង់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km-KH" dirty="0" smtClean="0"/>
              <a:t>៣.​ ចូរសរសេរកម្មវិធីមួយដើម្បីអានចំនួនគត់វិជ្ជមានពី </a:t>
            </a:r>
            <a:r>
              <a:rPr lang="en-US" dirty="0" smtClean="0"/>
              <a:t>keyboard </a:t>
            </a:r>
            <a:r>
              <a:rPr lang="km-KH" dirty="0" smtClean="0"/>
              <a:t>រួចហើយបង្ហាញ		ជាលេខក្នុងប្រព័ន្ធគោល </a:t>
            </a:r>
            <a:r>
              <a:rPr lang="en-US" dirty="0" smtClean="0"/>
              <a:t>8, 10,16 </a:t>
            </a:r>
            <a:r>
              <a:rPr lang="km-KH" dirty="0" smtClean="0"/>
              <a:t>នឹង </a:t>
            </a:r>
            <a:r>
              <a:rPr lang="en-US" dirty="0" smtClean="0"/>
              <a:t>ASCII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6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12" y="512846"/>
            <a:ext cx="7997969" cy="5812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15" y="331644"/>
            <a:ext cx="5268886" cy="204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3" y="190577"/>
            <a:ext cx="7980852" cy="640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09" y="2392004"/>
            <a:ext cx="5548072" cy="15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4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Solution exercise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4" y="987150"/>
            <a:ext cx="9456827" cy="54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8" y="1635163"/>
            <a:ext cx="11531299" cy="4520938"/>
          </a:xfrm>
        </p:spPr>
      </p:pic>
    </p:spTree>
    <p:extLst>
      <p:ext uri="{BB962C8B-B14F-4D97-AF65-F5344CB8AC3E}">
        <p14:creationId xmlns:p14="http://schemas.microsoft.com/office/powerpoint/2010/main" val="382398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60"/>
            <a:ext cx="8596668" cy="1320800"/>
          </a:xfrm>
        </p:spPr>
        <p:txBody>
          <a:bodyPr/>
          <a:lstStyle/>
          <a:p>
            <a:r>
              <a:rPr lang="en-US" dirty="0" smtClean="0"/>
              <a:t>3. Developing A C++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16" y="634701"/>
            <a:ext cx="5679038" cy="6225298"/>
          </a:xfrm>
        </p:spPr>
      </p:pic>
    </p:spTree>
    <p:extLst>
      <p:ext uri="{BB962C8B-B14F-4D97-AF65-F5344CB8AC3E}">
        <p14:creationId xmlns:p14="http://schemas.microsoft.com/office/powerpoint/2010/main" val="26884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A Beginner’s C++ Program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4" y="1990163"/>
            <a:ext cx="7154035" cy="2429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87" y="4602519"/>
            <a:ext cx="3302903" cy="19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5" y="1280160"/>
            <a:ext cx="7745954" cy="4971495"/>
          </a:xfrm>
        </p:spPr>
      </p:pic>
    </p:spTree>
    <p:extLst>
      <p:ext uri="{BB962C8B-B14F-4D97-AF65-F5344CB8AC3E}">
        <p14:creationId xmlns:p14="http://schemas.microsoft.com/office/powerpoint/2010/main" val="29792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</TotalTime>
  <Words>826</Words>
  <Application>Microsoft Office PowerPoint</Application>
  <PresentationFormat>Custom</PresentationFormat>
  <Paragraphs>293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Facet</vt:lpstr>
      <vt:lpstr>Chapter I Introduction</vt:lpstr>
      <vt:lpstr>1. Development and Properties of C++ Characteristics</vt:lpstr>
      <vt:lpstr>Cont’d </vt:lpstr>
      <vt:lpstr>Cont’d</vt:lpstr>
      <vt:lpstr>2. Object-oriented programming</vt:lpstr>
      <vt:lpstr>Cont’d</vt:lpstr>
      <vt:lpstr>3. Developing A C++ Program</vt:lpstr>
      <vt:lpstr>4. A Beginner’s C++ Program </vt:lpstr>
      <vt:lpstr>Cont’d</vt:lpstr>
      <vt:lpstr>PowerPoint Presentation</vt:lpstr>
      <vt:lpstr>5. Data Types  </vt:lpstr>
      <vt:lpstr>Cont’d</vt:lpstr>
      <vt:lpstr>6. Variables</vt:lpstr>
      <vt:lpstr>PowerPoint Presentation</vt:lpstr>
      <vt:lpstr>Cont’d</vt:lpstr>
      <vt:lpstr>Cont’d</vt:lpstr>
      <vt:lpstr>Cont’d</vt:lpstr>
      <vt:lpstr>7. Constants</vt:lpstr>
      <vt:lpstr>8.Escape Sequence</vt:lpstr>
      <vt:lpstr>PowerPoint Presentation</vt:lpstr>
      <vt:lpstr>9.Operators</vt:lpstr>
      <vt:lpstr>10. Comments</vt:lpstr>
      <vt:lpstr>11.Input &amp; Output</vt:lpstr>
      <vt:lpstr>Cont’d</vt:lpstr>
      <vt:lpstr>Cont’d</vt:lpstr>
      <vt:lpstr>Cont’d</vt:lpstr>
      <vt:lpstr>Cont’d</vt:lpstr>
      <vt:lpstr>Cont’d</vt:lpstr>
      <vt:lpstr>Cont’d</vt:lpstr>
      <vt:lpstr>12. Manipulator Functions</vt:lpstr>
      <vt:lpstr>Cont’d</vt:lpstr>
      <vt:lpstr>Cont’d</vt:lpstr>
      <vt:lpstr>Cont’d</vt:lpstr>
      <vt:lpstr>Cont’d</vt:lpstr>
      <vt:lpstr>Cont’d</vt:lpstr>
      <vt:lpstr>Cont’d</vt:lpstr>
      <vt:lpstr>13. ការបញ្ចូលនិងបង្ហាញ stream flags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លំហាត់អនុវត្តន៍</vt:lpstr>
      <vt:lpstr>PowerPoint Presentation</vt:lpstr>
      <vt:lpstr>PowerPoint Presentation</vt:lpstr>
      <vt:lpstr>Solution exercise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I Fundamentals</dc:title>
  <dc:creator>Var Sovanndara</dc:creator>
  <cp:lastModifiedBy>Sovanndara</cp:lastModifiedBy>
  <cp:revision>82</cp:revision>
  <dcterms:created xsi:type="dcterms:W3CDTF">2013-08-27T09:32:00Z</dcterms:created>
  <dcterms:modified xsi:type="dcterms:W3CDTF">2014-09-30T03:37:35Z</dcterms:modified>
</cp:coreProperties>
</file>