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0" r:id="rId27"/>
    <p:sldId id="281" r:id="rId28"/>
    <p:sldId id="287" r:id="rId29"/>
    <p:sldId id="288" r:id="rId30"/>
    <p:sldId id="289" r:id="rId31"/>
    <p:sldId id="283" r:id="rId32"/>
    <p:sldId id="284" r:id="rId33"/>
    <p:sldId id="285" r:id="rId34"/>
    <p:sldId id="286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1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4" r:id="rId58"/>
    <p:sldId id="319" r:id="rId59"/>
    <p:sldId id="320" r:id="rId60"/>
    <p:sldId id="312" r:id="rId61"/>
    <p:sldId id="313" r:id="rId62"/>
    <p:sldId id="315" r:id="rId63"/>
    <p:sldId id="316" r:id="rId64"/>
    <p:sldId id="317" r:id="rId65"/>
    <p:sldId id="321" r:id="rId66"/>
    <p:sldId id="322" r:id="rId67"/>
    <p:sldId id="318" r:id="rId68"/>
    <p:sldId id="323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70" d="100"/>
          <a:sy n="70" d="100"/>
        </p:scale>
        <p:origin x="-72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cplusplus/index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TCWIN45\BIN\e_sort_w.cp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TCWIN45\BIN\bank_acc.cp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TCWIN45\BIN\bank_acc.cp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TCWIN45\BIN\le_ac_im.cpp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TCWIN45\BIN\new_del.cpp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TCWIN45\BIN\dma_emp.cpp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this.cpp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TCWIN45\BIN\this_max.cpp" TargetMode="External"/><Relationship Id="rId4" Type="http://schemas.openxmlformats.org/officeDocument/2006/relationships/hyperlink" Target="file:///C:\TCWIN45\BIN\this1.cpp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inline_1.cpp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TCWIN45\BIN\worker.cpp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sta_mem2.cpp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sta_mem3.cpp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TCWIN45\BIN\sta_mem4.cpp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fr_fu_mc.cpp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TCWIN45\BIN\fr_fun_3.cpp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TCWIN45\BIN\fr_class.cpp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fr_cls2.cpp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fr_cl_mc.cpp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TCWIN45\BIN\fr_cls4.cpp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TCWIN45\BIN\fr_cl_s.cp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809" y="2404534"/>
            <a:ext cx="8414194" cy="1646302"/>
          </a:xfrm>
        </p:spPr>
        <p:txBody>
          <a:bodyPr/>
          <a:lstStyle/>
          <a:p>
            <a:r>
              <a:rPr lang="en-US" dirty="0" smtClean="0"/>
              <a:t>Chapter VI</a:t>
            </a:r>
            <a:br>
              <a:rPr lang="en-US" dirty="0" smtClean="0"/>
            </a:br>
            <a:r>
              <a:rPr lang="en-US" dirty="0" smtClean="0"/>
              <a:t>Class and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Mr. Var Sovanndara</a:t>
            </a:r>
          </a:p>
          <a:p>
            <a:r>
              <a:rPr lang="en-US" dirty="0">
                <a:hlinkClick r:id="rId2"/>
              </a:rPr>
              <a:t>http://www.tutorialspoint.com/cplusplus/index.htm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7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47619" cy="54285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000" y="3448476"/>
            <a:ext cx="7000000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2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26842" cy="6034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259" y="1146412"/>
            <a:ext cx="6580742" cy="57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5. Array of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378" y="0"/>
            <a:ext cx="643315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class-name object[MAX];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class employee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private: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char name[30], id[10], address[100];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double </a:t>
            </a:r>
            <a:r>
              <a:rPr lang="en-US" dirty="0" err="1" smtClean="0"/>
              <a:t>salalry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void </a:t>
            </a:r>
            <a:r>
              <a:rPr lang="en-US" dirty="0" err="1" smtClean="0"/>
              <a:t>salary_payment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void </a:t>
            </a:r>
            <a:r>
              <a:rPr lang="en-US" dirty="0" err="1" smtClean="0"/>
              <a:t>tax_payment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			void </a:t>
            </a:r>
            <a:r>
              <a:rPr lang="en-US" dirty="0" err="1" smtClean="0"/>
              <a:t>get_info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void </a:t>
            </a:r>
            <a:r>
              <a:rPr lang="en-US" dirty="0" err="1" smtClean="0"/>
              <a:t>display_info</a:t>
            </a:r>
            <a:r>
              <a:rPr lang="en-US" dirty="0" smtClean="0"/>
              <a:t>();</a:t>
            </a:r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};</a:t>
            </a:r>
          </a:p>
          <a:p>
            <a:pPr marL="0" indent="0">
              <a:buNone/>
            </a:pPr>
            <a:r>
              <a:rPr lang="en-US" dirty="0" smtClean="0"/>
              <a:t>		employee </a:t>
            </a:r>
            <a:r>
              <a:rPr lang="en-US" dirty="0" err="1" smtClean="0"/>
              <a:t>emp</a:t>
            </a:r>
            <a:r>
              <a:rPr lang="en-US" dirty="0" smtClean="0"/>
              <a:t>[100];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5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277" y="545911"/>
            <a:ext cx="8596668" cy="598454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ចូរសរសេរកម្មវិធីមួយដើម្បីបញ្ចូលនូវព័ត៌មានរបស់បុគ្គលិក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n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អ្នកទៅរក្សាទុកក្នុង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មួយឈ្មោះ employee រួចហើយបង្ហាញតំលៃរបស់ class មកវិញ។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48476"/>
            <a:ext cx="5813946" cy="5409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61" y="1705619"/>
            <a:ext cx="5859439" cy="5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5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86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707" y="1205662"/>
            <a:ext cx="6232929" cy="4809068"/>
          </a:xfrm>
        </p:spPr>
      </p:pic>
    </p:spTree>
    <p:extLst>
      <p:ext uri="{BB962C8B-B14F-4D97-AF65-F5344CB8AC3E}">
        <p14:creationId xmlns:p14="http://schemas.microsoft.com/office/powerpoint/2010/main" val="389236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86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77922"/>
            <a:ext cx="8596668" cy="60800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	ចូរ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សរសេរកម្មវិធីមួយដើម្បីបញ្ចូលនូវព័ត៌មានរបស់បុគ្គលិក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 n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អ្នកទៅរក្សាទុកក្នុង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មួយឈ្មោះ employee រួចហើយបង្ហាញតំលៃរបស់ class មកវិ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ញ។ ដែល 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នោះមាន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data member &amp; function member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ដូចខាងក្រោមៈ</a:t>
            </a:r>
            <a:endParaRPr lang="en-US" dirty="0" smtClean="0"/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Data member: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-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emp_id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,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emp_name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, age, salary, tax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 member: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- void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getInfo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(), void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displayInfo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- void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taxPayment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(), void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salaryPayment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ដោយដឹងថាៈ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	បើប្រាក់ខែតិចជាងឬស្មើ ២០០ គេដកពន្ធ ០.២%</a:t>
            </a:r>
          </a:p>
          <a:p>
            <a:pPr marL="0" indent="0">
              <a:buNone/>
            </a:pP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		បើ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ប្រាក់ខែតិចជាងឬស្មើ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៥០០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គេដកពន្ធ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០.៣%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	បើ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ប្រាក់ខែតិចជាងឬស្មើ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១០០០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គេដកពន្ធ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០.៤%</a:t>
            </a:r>
          </a:p>
          <a:p>
            <a:pPr marL="0" indent="0">
              <a:buNone/>
            </a:pP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		បើ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ប្រាក់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ខែច្រើនជាង ១០០០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គេដកពន្ធ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០.៥%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78221" y="2238233"/>
            <a:ext cx="3439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Solution: </a:t>
            </a:r>
            <a:r>
              <a:rPr lang="en-US" dirty="0" smtClean="0">
                <a:hlinkClick r:id="rId2" action="ppaction://hlinkfile"/>
              </a:rPr>
              <a:t>C:\TCWIN45\BIN\e_sort_w.cpp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3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9420" y="0"/>
            <a:ext cx="6623713" cy="1320800"/>
          </a:xfrm>
        </p:spPr>
        <p:txBody>
          <a:bodyPr/>
          <a:lstStyle/>
          <a:p>
            <a:r>
              <a:rPr lang="en-US" dirty="0" smtClean="0"/>
              <a:t>6. Pointer of object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643315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class-name  *object;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class employee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private: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char name[30], id[10], address[100];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double </a:t>
            </a:r>
            <a:r>
              <a:rPr lang="en-US" dirty="0" err="1" smtClean="0"/>
              <a:t>salalry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void </a:t>
            </a:r>
            <a:r>
              <a:rPr lang="en-US" dirty="0" err="1" smtClean="0"/>
              <a:t>salary_payment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void </a:t>
            </a:r>
            <a:r>
              <a:rPr lang="en-US" dirty="0" err="1" smtClean="0"/>
              <a:t>tax_payment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			void </a:t>
            </a:r>
            <a:r>
              <a:rPr lang="en-US" dirty="0" err="1" smtClean="0"/>
              <a:t>get_info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void </a:t>
            </a:r>
            <a:r>
              <a:rPr lang="en-US" dirty="0" err="1" smtClean="0"/>
              <a:t>display_info</a:t>
            </a:r>
            <a:r>
              <a:rPr lang="en-US" dirty="0" smtClean="0"/>
              <a:t>();</a:t>
            </a:r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};</a:t>
            </a:r>
          </a:p>
          <a:p>
            <a:pPr marL="0" indent="0">
              <a:buNone/>
            </a:pPr>
            <a:r>
              <a:rPr lang="en-US" dirty="0" smtClean="0"/>
              <a:t>		employee *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45703" y="959892"/>
            <a:ext cx="3821878" cy="5898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បើ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នោះមានប្រភេទជា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pointer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នោះគេត្រូវ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Access  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data member/function member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ដែលស្ថិតនៅក្នុង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ដោយប្រើ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-&gt;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Ex: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emp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-&gt;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get_info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();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emp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-&gt;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display_info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();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OR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(*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emp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).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get_info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();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(*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emp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).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display_info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2882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5377"/>
            <a:ext cx="5908348" cy="61826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868" y="0"/>
            <a:ext cx="6609132" cy="415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86" y="0"/>
            <a:ext cx="8596668" cy="1320800"/>
          </a:xfrm>
        </p:spPr>
        <p:txBody>
          <a:bodyPr/>
          <a:lstStyle/>
          <a:p>
            <a:r>
              <a:rPr lang="en-US" dirty="0" smtClean="0"/>
              <a:t>7. Nested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77922"/>
            <a:ext cx="8596668" cy="608007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</a:t>
            </a:r>
            <a:r>
              <a:rPr lang="en-US" dirty="0" smtClean="0"/>
              <a:t>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មួយត្រូវបានគេប្រកាសនៅក្នុង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មួយទៀត គេហៅថា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nested class។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ហើយ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class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ខាងក្រៅហៅថា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outer class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ចំណែកឯខាងក្នុង ហៅថា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inner class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។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class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outer_class_name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{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private:  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	data member;	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public: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	function member;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class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inner_class_name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{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	private: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		data member;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	public: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		function member;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};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3517" y="6211669"/>
            <a:ext cx="5409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Outer_class_name</a:t>
            </a:r>
            <a:r>
              <a:rPr lang="en-US" dirty="0" smtClean="0"/>
              <a:t>   object(s);</a:t>
            </a:r>
          </a:p>
          <a:p>
            <a:r>
              <a:rPr lang="en-US" dirty="0" err="1" smtClean="0"/>
              <a:t>Outer_class_name</a:t>
            </a:r>
            <a:r>
              <a:rPr lang="en-US" dirty="0" smtClean="0"/>
              <a:t>::</a:t>
            </a:r>
            <a:r>
              <a:rPr lang="en-US" dirty="0" err="1" smtClean="0"/>
              <a:t>inner_class_name</a:t>
            </a:r>
            <a:r>
              <a:rPr lang="en-US" dirty="0" smtClean="0"/>
              <a:t>    object(s)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87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964" y="891245"/>
            <a:ext cx="6670352" cy="583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6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86" y="0"/>
            <a:ext cx="8596668" cy="1320800"/>
          </a:xfrm>
        </p:spPr>
        <p:txBody>
          <a:bodyPr/>
          <a:lstStyle/>
          <a:p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96036"/>
            <a:ext cx="8596668" cy="6161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Class and object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គឺជាគំនិតចំបងរបស់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OOP (Object Oriented Programming)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OOP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គឺជាវិធីសាស្ត្រប្រមូលផ្តុំទិន្នន័យដែលមានប្រភេទខុសគ្នាឬដូចគ្នា នឹង​ បណ្តា អនុគមន៍ផ្សេងៗមកដាក់ក្នុងឈ្មោះរួមមួយសំរាប់ដោះស្រាយបញ្ហា។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endParaRPr lang="ca-E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1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86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64275"/>
            <a:ext cx="8596668" cy="60937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ចូរបង្កើត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មួយឈ្មោះ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student_info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ដែលមាន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data member &amp; function member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ដូចខាងក្រោមៈ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data member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name, id, sex, salary;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 member 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void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getInfo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(); void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displayInfo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បន្ទាប់មកបង្កើត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nested class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មួយឈ្មោះ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dob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នៅក្នុង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student_info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ដែល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មាន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data member &amp; function member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ដូចខាងក្រោមៈ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data member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dd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, mm,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yy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 member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void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getDOB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(); void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showDOB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();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ចូរបង្កើតកម្មវិធីមួយដែលអនុញ្ញាតអោយអ្នកប្រើប្រាស់បញ្ចូលទិន្នន័យតាមរយៈ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keyboard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ចូលទៅក្នុង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រួចបង្ហាញព័ត៌មានទាំងនោះមកលើអេក្រង់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endParaRPr lang="en-US" dirty="0" smtClean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33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71429" cy="5438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428" y="1429428"/>
            <a:ext cx="6020571" cy="54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0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58" y="0"/>
            <a:ext cx="614285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4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8.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73457"/>
            <a:ext cx="8596668" cy="598454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Constructor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គឺជា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member function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សំរាប់ផ្តើមតំលៃអោយ Object ហើយវាមាន ឈ្មោះដូច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ដែរ។ ម៉្យាងវិញទៀតគ្មាន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Return Type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ទេ សូម្បីតែ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void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ក៏ដោយ។</a:t>
            </a:r>
            <a:endParaRPr lang="ca-E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	គោលការណ៍សំរាប់សរសេរ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constructor function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មួយមានដូចខាងក្រោមៈ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ឈ្មោះរបស់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constructor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ត្រូវតែដូចទៅនឹងឈ្មោះរបស់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របស់វា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ការប្រកាសឡើងដោយគ្មាន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return type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ហើយ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void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ក៏មិនប្រើដែរ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Constructor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ត្រូវតែប្រកាសជា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public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Constructor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ត្រូវបានហៅមកប្រើនៅពេលណាដែល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មួយត្រូវបានបង្កើត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ca-ES" dirty="0" smtClean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37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39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59809"/>
            <a:ext cx="8596668" cy="59981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class  </a:t>
            </a:r>
            <a:r>
              <a:rPr lang="en-US" dirty="0" err="1" smtClean="0"/>
              <a:t>class_name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private: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…………………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…………………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class_name</a:t>
            </a:r>
            <a:r>
              <a:rPr lang="en-US" dirty="0" smtClean="0"/>
              <a:t>(); //Constructor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………………….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………………….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protected: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………………….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………………….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4470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86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5343"/>
            <a:ext cx="4590702" cy="590265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class employee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private: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char name[30];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ID;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double salary;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employee()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……………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void </a:t>
            </a:r>
            <a:r>
              <a:rPr lang="en-US" dirty="0" err="1" smtClean="0"/>
              <a:t>getData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void </a:t>
            </a:r>
            <a:r>
              <a:rPr lang="en-US" dirty="0" err="1" smtClean="0"/>
              <a:t>dispalyData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50947" y="1"/>
            <a:ext cx="6883021" cy="6901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	class employee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{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private: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	char name[30];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ID;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	double salary;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public: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	employee();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	void </a:t>
            </a:r>
            <a:r>
              <a:rPr lang="en-US" dirty="0" err="1" smtClean="0"/>
              <a:t>getData</a:t>
            </a:r>
            <a:r>
              <a:rPr lang="en-US" dirty="0" smtClean="0"/>
              <a:t>();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	void </a:t>
            </a:r>
            <a:r>
              <a:rPr lang="en-US" dirty="0" err="1" smtClean="0"/>
              <a:t>dispalyData</a:t>
            </a:r>
            <a:r>
              <a:rPr lang="en-US" dirty="0" smtClean="0"/>
              <a:t>();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};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employee::employee()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{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</a:t>
            </a:r>
            <a:r>
              <a:rPr lang="en-US" dirty="0" smtClean="0"/>
              <a:t>	……………………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8476"/>
            <a:ext cx="6419048" cy="4609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238" y="0"/>
            <a:ext cx="8104762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9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50627"/>
            <a:ext cx="10268170" cy="610737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ចូរសរសេរកម្មវិធីសំរាប់កំនត់ការដាក់ប្រាក់ដំបូងនិងតំលៃការប្រាក់ ដែលត្រូវបញ្ចូលតាមរយៈ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Keyboard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ហើយតំលៃទាំងនោះត្រូវកំនត់តាមរយៈការប្រើ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Constructor Function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កម្មវិធីនេះមាន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data member &amp; function member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ដូចខាងក្រោមៈ</a:t>
            </a:r>
          </a:p>
          <a:p>
            <a:pPr marL="0" indent="0">
              <a:buNone/>
            </a:pPr>
            <a:r>
              <a:rPr lang="ca-ES" dirty="0" smtClean="0"/>
              <a:t>	</a:t>
            </a:r>
            <a:r>
              <a:rPr lang="en-US" dirty="0" smtClean="0"/>
              <a:t>- Data Member: balance, rate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function member: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+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កំនត់តំលៃដំបូងអោយចំនួនប្រាក់កក់និងតំលៃការប្រាក់ដោយប្រើ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constructor function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/>
              <a:t>+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បញ្ញើប្រាក់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/>
              <a:t>+​​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ការដកប្រាក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់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/>
              <a:t>+​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ពិនិត្យមើលសាច់ប្រាក់កក</a:t>
            </a:r>
            <a:r>
              <a:rPr lang="en-US" dirty="0" err="1">
                <a:latin typeface="Khmer OS System" pitchFamily="2" charset="0"/>
                <a:cs typeface="Khmer OS System" pitchFamily="2" charset="0"/>
              </a:rPr>
              <a:t>់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នៅក្នុងគណនី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/>
              <a:t>+​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ពិនិត្យមើលសាច់ប្រាក់និងការប្រាក់នៅក្នុងគណនី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/>
              <a:t>+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បង្ហាញ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menu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សំរាប់ជ្រើសរើស</a:t>
            </a:r>
          </a:p>
          <a:p>
            <a:pPr marL="0" indent="0">
              <a:buNone/>
            </a:pPr>
            <a:r>
              <a:rPr lang="ca-ES" smtClean="0">
                <a:latin typeface="Khmer OS System" pitchFamily="2" charset="0"/>
                <a:cs typeface="Khmer OS System" pitchFamily="2" charset="0"/>
              </a:rPr>
              <a:t>Solution: </a:t>
            </a:r>
            <a:r>
              <a:rPr lang="ca-ES" smtClean="0">
                <a:latin typeface="Khmer OS System" pitchFamily="2" charset="0"/>
                <a:cs typeface="Khmer OS System" pitchFamily="2" charset="0"/>
                <a:hlinkClick r:id="rId2" action="ppaction://hlinkfile"/>
              </a:rPr>
              <a:t>C:\TCWIN45\BIN\bank_acc.cpp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05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86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91570"/>
            <a:ext cx="8596668" cy="606642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Destructor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គឺជា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Function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មួយដែលប្រតិបត្តិ ដោយស្វ័យប្រវត្ត កាលណា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ត្រូវ បំបាត់។ សារៈសំខាន់នៃការប្រើ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destructor function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គឺធ្វើអោយរំសាយទំហំនៃ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heap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គោលការណ៍សំរាប់សរសេរ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destructor function: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-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ឈ្មោះរបស់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destructor function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គឺដូចគ្នាទៅហ្នឹងឈ្មោះរបស់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របស់វាដែរ លើកលែងតែតួអក្សរទីមួយនៃឈ្មោះជាសញ្ញា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~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-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វាប្រកាសដោយគ្មាន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return type (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ហើយក៏មិនប្រើ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void) </a:t>
            </a:r>
          </a:p>
          <a:p>
            <a:pPr marL="0" indent="0">
              <a:buNone/>
            </a:pPr>
            <a:r>
              <a:rPr lang="ca-ES" dirty="0" smtClean="0"/>
              <a:t>	</a:t>
            </a: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class </a:t>
            </a:r>
            <a:r>
              <a:rPr lang="en-US" dirty="0" err="1" smtClean="0"/>
              <a:t>class_name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private: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………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class_name</a:t>
            </a:r>
            <a:r>
              <a:rPr lang="en-US" dirty="0" smtClean="0"/>
              <a:t>(); //constructor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~</a:t>
            </a:r>
            <a:r>
              <a:rPr lang="en-US" dirty="0" err="1" smtClean="0"/>
              <a:t>class_name</a:t>
            </a:r>
            <a:r>
              <a:rPr lang="en-US" dirty="0" smtClean="0"/>
              <a:t>(); //destructor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9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91571"/>
            <a:ext cx="5095669" cy="606643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class employee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private: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char name[30];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ID;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double salary;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employee(); //constructor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~employee(); //destructor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void </a:t>
            </a:r>
            <a:r>
              <a:rPr lang="en-US" dirty="0" err="1" smtClean="0"/>
              <a:t>getData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void </a:t>
            </a:r>
            <a:r>
              <a:rPr lang="en-US" dirty="0" err="1" smtClean="0"/>
              <a:t>displayInfo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25403" y="791570"/>
            <a:ext cx="5095669" cy="606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	class account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{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private: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	double balance;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	float rate;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public: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	account(); //constructor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	~account(); //destructor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	void </a:t>
            </a:r>
            <a:r>
              <a:rPr lang="en-US" dirty="0" err="1" smtClean="0"/>
              <a:t>create_account</a:t>
            </a:r>
            <a:r>
              <a:rPr lang="en-US" dirty="0" smtClean="0"/>
              <a:t>();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};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86" y="0"/>
            <a:ext cx="8596668" cy="1320800"/>
          </a:xfrm>
        </p:spPr>
        <p:txBody>
          <a:bodyPr/>
          <a:lstStyle/>
          <a:p>
            <a:r>
              <a:rPr lang="en-US" dirty="0" smtClean="0"/>
              <a:t>2. Class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9733" y="807493"/>
            <a:ext cx="8246027" cy="6050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	class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គឺជាពុម្ភគំរូសំរាប់បង្កើត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ឬសំដែងនូវលក្ខណៈរបស់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Object។</a:t>
            </a:r>
          </a:p>
          <a:p>
            <a:pPr marL="0" indent="0">
              <a:buFont typeface="Wingdings 3" charset="2"/>
              <a:buNone/>
            </a:pP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Syntax: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class class-name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{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	private: 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		data member;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		function member;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	 public: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		data member;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		function member;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	protected: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		data member;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		function member;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0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86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18866"/>
            <a:ext cx="9872385" cy="603913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ចូរសរសេរកម្មវិធីសំរាប់កំនត់ការដាក់ប្រាក់ដំបូងនិងតំលៃការប្រាក់ ដែលត្រូវបញ្ចូលតាមរយៈ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Keyboard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ហើយតំលៃទាំងនោះត្រូវកំនត់តាមរយៈការប្រើ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Constructor Function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កម្មវិធីនេះមាន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data member &amp; function member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ដូចខាងក្រោមៈ</a:t>
            </a:r>
          </a:p>
          <a:p>
            <a:pPr marL="0" indent="0">
              <a:buNone/>
            </a:pPr>
            <a:r>
              <a:rPr lang="ca-ES" dirty="0"/>
              <a:t>	</a:t>
            </a:r>
            <a:r>
              <a:rPr lang="en-US" dirty="0"/>
              <a:t>- Data Member: balance, rate</a:t>
            </a:r>
          </a:p>
          <a:p>
            <a:pPr marL="0" indent="0">
              <a:buNone/>
            </a:pPr>
            <a:r>
              <a:rPr lang="en-US" dirty="0"/>
              <a:t>	- function member:</a:t>
            </a:r>
          </a:p>
          <a:p>
            <a:pPr marL="0" indent="0">
              <a:buNone/>
            </a:pPr>
            <a:r>
              <a:rPr lang="en-US" dirty="0"/>
              <a:t>		+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កំនត់តំលៃដំបូងអោយចំនួនប្រាក់កក់និងតំលៃការប្រាក់ដោយប្រើ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constructor function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	</a:t>
            </a:r>
            <a:r>
              <a:rPr lang="en-US" dirty="0"/>
              <a:t>+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បញ្ញើប្រាក់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	</a:t>
            </a:r>
            <a:r>
              <a:rPr lang="en-US" dirty="0"/>
              <a:t>+​​ </a:t>
            </a:r>
            <a:r>
              <a:rPr lang="en-US" dirty="0" err="1">
                <a:latin typeface="Khmer OS System" pitchFamily="2" charset="0"/>
                <a:cs typeface="Khmer OS System" pitchFamily="2" charset="0"/>
              </a:rPr>
              <a:t>ការដកប្រាក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់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	</a:t>
            </a:r>
            <a:r>
              <a:rPr lang="en-US" dirty="0"/>
              <a:t>+​ </a:t>
            </a:r>
            <a:r>
              <a:rPr lang="en-US" dirty="0" err="1">
                <a:latin typeface="Khmer OS System" pitchFamily="2" charset="0"/>
                <a:cs typeface="Khmer OS System" pitchFamily="2" charset="0"/>
              </a:rPr>
              <a:t>ពិនិត្យមើលសាច់ប្រាក់កក់នៅក្នុងគណនី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	</a:t>
            </a:r>
            <a:r>
              <a:rPr lang="en-US" dirty="0"/>
              <a:t>+​ </a:t>
            </a:r>
            <a:r>
              <a:rPr lang="en-US" dirty="0" err="1">
                <a:latin typeface="Khmer OS System" pitchFamily="2" charset="0"/>
                <a:cs typeface="Khmer OS System" pitchFamily="2" charset="0"/>
              </a:rPr>
              <a:t>ពិនិត្យមើលសាច់ប្រាក់និងការប្រាក់នៅក្នុងគណនី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	</a:t>
            </a:r>
            <a:r>
              <a:rPr lang="en-US" dirty="0"/>
              <a:t>+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បង្ហាញ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menu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សំរាប់ជ្រើស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រើស</a:t>
            </a:r>
          </a:p>
          <a:p>
            <a:pPr marL="0" indent="0">
              <a:buNone/>
            </a:pP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		</a:t>
            </a:r>
            <a:r>
              <a:rPr lang="en-US" dirty="0"/>
              <a:t>+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បំបាត់នូវ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នៃ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</a:t>
            </a:r>
            <a:endParaRPr lang="ca-E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Solution: </a:t>
            </a:r>
            <a:r>
              <a:rPr lang="ca-ES" dirty="0" smtClean="0">
                <a:latin typeface="Khmer OS System" pitchFamily="2" charset="0"/>
                <a:cs typeface="Khmer OS System" pitchFamily="2" charset="0"/>
                <a:hlinkClick r:id="rId2" action="ppaction://hlinkfile"/>
              </a:rPr>
              <a:t>C:\TCWIN45\BIN\bank_acc.cpp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87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Type of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23331"/>
            <a:ext cx="8596668" cy="6134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Constructor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ចែកចេញជាបីប្រភេទគឺៈ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+mj-lt"/>
                <a:cs typeface="Khmer OS System" pitchFamily="2" charset="0"/>
              </a:rPr>
              <a:t>+ default constructor: 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Khmer OS System" pitchFamily="2" charset="0"/>
              </a:rPr>
              <a:t>	</a:t>
            </a:r>
            <a:r>
              <a:rPr lang="en-US" dirty="0" smtClean="0">
                <a:latin typeface="+mj-lt"/>
                <a:cs typeface="Khmer OS System" pitchFamily="2" charset="0"/>
              </a:rPr>
              <a:t> 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សំរាប់ផ្តើមតំលៃអោយ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ដោយមិនបញ្ជូនតំលៃពីកន្លែ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ង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បង្កើត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Object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 smtClean="0"/>
              <a:t>	Example: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class </a:t>
            </a:r>
            <a:r>
              <a:rPr lang="en-US" dirty="0"/>
              <a:t>add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 smtClean="0"/>
              <a:t>	{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ca-ES" dirty="0"/>
              <a:t>	</a:t>
            </a:r>
            <a:r>
              <a:rPr lang="ca-ES" dirty="0" smtClean="0"/>
              <a:t>		</a:t>
            </a:r>
            <a:r>
              <a:rPr lang="en-US" dirty="0" smtClean="0"/>
              <a:t>private:</a:t>
            </a:r>
            <a:endParaRPr lang="en-US" dirty="0"/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/>
              <a:t>      </a:t>
            </a:r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m, n 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/>
              <a:t>   </a:t>
            </a:r>
            <a:r>
              <a:rPr lang="en-US" dirty="0" smtClean="0"/>
              <a:t>			public </a:t>
            </a:r>
            <a:r>
              <a:rPr lang="en-US" dirty="0"/>
              <a:t>: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/>
              <a:t>      </a:t>
            </a:r>
            <a:r>
              <a:rPr lang="en-US" dirty="0" smtClean="0"/>
              <a:t>			add () </a:t>
            </a:r>
            <a:r>
              <a:rPr lang="en-US" dirty="0"/>
              <a:t>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/>
              <a:t>      </a:t>
            </a:r>
            <a:r>
              <a:rPr lang="en-US" dirty="0" smtClean="0"/>
              <a:t>			------</a:t>
            </a:r>
            <a:endParaRPr lang="en-US" dirty="0"/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 smtClean="0"/>
              <a:t>	};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add </a:t>
            </a:r>
            <a:r>
              <a:rPr lang="en-US" dirty="0"/>
              <a:t>:: add (void)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{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</a:t>
            </a:r>
            <a:r>
              <a:rPr lang="en-US" dirty="0" smtClean="0"/>
              <a:t>			m </a:t>
            </a:r>
            <a:r>
              <a:rPr lang="en-US" dirty="0"/>
              <a:t>= 0; n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endParaRPr lang="en-US" dirty="0">
              <a:cs typeface="Khmer OS System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86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23331"/>
            <a:ext cx="8596668" cy="613466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>
                <a:cs typeface="Khmer OS System" pitchFamily="2" charset="0"/>
              </a:rPr>
              <a:t>	+ constructor​​ with parameter:</a:t>
            </a:r>
          </a:p>
          <a:p>
            <a:pPr marL="0" indent="0">
              <a:buNone/>
            </a:pPr>
            <a:r>
              <a:rPr lang="en-US" dirty="0">
                <a:cs typeface="Khmer OS System" pitchFamily="2" charset="0"/>
              </a:rPr>
              <a:t>		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សំរាប់ផ្តើមតំលៃអោយ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ដោយបញ្ជូនតំលៃពីកន្លែងបង្កើត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Object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cs typeface="Khmer OS System" pitchFamily="2" charset="0"/>
              </a:rPr>
              <a:t>Example: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>
                <a:cs typeface="Khmer OS System" pitchFamily="2" charset="0"/>
              </a:rPr>
              <a:t>	</a:t>
            </a:r>
            <a:r>
              <a:rPr lang="en-US" dirty="0" smtClean="0">
                <a:cs typeface="Khmer OS System" pitchFamily="2" charset="0"/>
              </a:rPr>
              <a:t>	</a:t>
            </a:r>
            <a:r>
              <a:rPr lang="en-US" dirty="0" smtClean="0"/>
              <a:t>class </a:t>
            </a:r>
            <a:r>
              <a:rPr lang="en-US" dirty="0"/>
              <a:t>add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 smtClean="0"/>
              <a:t>		{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	private:</a:t>
            </a:r>
            <a:endParaRPr lang="en-US" dirty="0"/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/>
              <a:t>     </a:t>
            </a:r>
            <a:r>
              <a:rPr lang="en-US" dirty="0" smtClean="0"/>
              <a:t>		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m, n 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/>
              <a:t>   </a:t>
            </a:r>
            <a:r>
              <a:rPr lang="en-US" dirty="0" smtClean="0"/>
              <a:t>			public </a:t>
            </a:r>
            <a:r>
              <a:rPr lang="en-US" dirty="0"/>
              <a:t>: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/>
              <a:t>      </a:t>
            </a:r>
            <a:r>
              <a:rPr lang="en-US" dirty="0" smtClean="0"/>
              <a:t>			add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 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/>
              <a:t>      </a:t>
            </a:r>
            <a:r>
              <a:rPr lang="en-US" dirty="0" smtClean="0"/>
              <a:t>			------</a:t>
            </a:r>
            <a:endParaRPr lang="en-US" dirty="0"/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 smtClean="0"/>
              <a:t>		};</a:t>
            </a:r>
            <a:endParaRPr lang="en-US" dirty="0"/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 smtClean="0"/>
              <a:t>		add </a:t>
            </a:r>
            <a:r>
              <a:rPr lang="en-US" dirty="0"/>
              <a:t>: : add 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 smtClean="0"/>
              <a:t>		{</a:t>
            </a:r>
            <a:endParaRPr lang="en-US" dirty="0"/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/>
              <a:t>   </a:t>
            </a:r>
            <a:r>
              <a:rPr lang="en-US" dirty="0" smtClean="0"/>
              <a:t>			m </a:t>
            </a:r>
            <a:r>
              <a:rPr lang="en-US" dirty="0"/>
              <a:t>= x; n = y;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 smtClean="0"/>
              <a:t>		}</a:t>
            </a:r>
            <a:endParaRPr lang="en-US" dirty="0"/>
          </a:p>
          <a:p>
            <a:pPr marL="0" indent="0">
              <a:buNone/>
            </a:pPr>
            <a:endParaRPr lang="en-US" dirty="0">
              <a:cs typeface="Khmer OS System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23331"/>
            <a:ext cx="8596668" cy="61346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cs typeface="Khmer OS System" pitchFamily="2" charset="0"/>
              </a:rPr>
              <a:t>	+ </a:t>
            </a:r>
            <a:r>
              <a:rPr lang="en-US" dirty="0">
                <a:cs typeface="Khmer OS System" pitchFamily="2" charset="0"/>
              </a:rPr>
              <a:t>copy constructor: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cs typeface="Khmer OS System" pitchFamily="2" charset="0"/>
              </a:rPr>
              <a:t>		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សំរាប់ផ្តើមតំលៃអោយ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ថ្មីមួយដែលបានមកពី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ដែលមានរួចជា 	ស្រេចណា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មួយ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err="1"/>
              <a:t>classname</a:t>
            </a:r>
            <a:r>
              <a:rPr lang="en-US" dirty="0"/>
              <a:t> 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classname</a:t>
            </a:r>
            <a:r>
              <a:rPr lang="en-US" dirty="0"/>
              <a:t> &amp;</a:t>
            </a:r>
            <a:r>
              <a:rPr lang="en-US" dirty="0" err="1"/>
              <a:t>obj</a:t>
            </a:r>
            <a:r>
              <a:rPr lang="en-US" dirty="0"/>
              <a:t>) </a:t>
            </a:r>
            <a:r>
              <a:rPr lang="en-US" dirty="0" smtClean="0"/>
              <a:t>{ body </a:t>
            </a:r>
            <a:r>
              <a:rPr lang="en-US" dirty="0"/>
              <a:t>of constructor </a:t>
            </a:r>
            <a:r>
              <a:rPr lang="en-US" dirty="0" smtClean="0"/>
              <a:t> }</a:t>
            </a:r>
            <a:endParaRPr lang="ca-E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 smtClean="0">
                <a:cs typeface="Khmer OS System" pitchFamily="2" charset="0"/>
              </a:rPr>
              <a:t>	Example</a:t>
            </a:r>
            <a:r>
              <a:rPr lang="en-US" dirty="0">
                <a:cs typeface="Khmer OS System" pitchFamily="2" charset="0"/>
              </a:rPr>
              <a:t>: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>
                <a:cs typeface="Khmer OS System" pitchFamily="2" charset="0"/>
              </a:rPr>
              <a:t>		</a:t>
            </a:r>
            <a:r>
              <a:rPr lang="en-US" dirty="0"/>
              <a:t>class add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/>
              <a:t>		{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/>
              <a:t>			private: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/>
              <a:t>     				</a:t>
            </a:r>
            <a:r>
              <a:rPr lang="en-US" dirty="0" err="1"/>
              <a:t>int</a:t>
            </a:r>
            <a:r>
              <a:rPr lang="en-US" dirty="0"/>
              <a:t> m, n 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/>
              <a:t>   			public </a:t>
            </a:r>
            <a:r>
              <a:rPr lang="en-US" dirty="0" smtClean="0"/>
              <a:t>: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		add (</a:t>
            </a:r>
            <a:r>
              <a:rPr lang="en-US" dirty="0" err="1" smtClean="0"/>
              <a:t>const</a:t>
            </a:r>
            <a:r>
              <a:rPr lang="en-US" dirty="0" smtClean="0"/>
              <a:t> add &amp;T);</a:t>
            </a:r>
            <a:endParaRPr lang="en-US" dirty="0"/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/>
              <a:t>      			------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/>
              <a:t>		};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/>
              <a:t>		add : : add 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add &amp;T)</a:t>
            </a:r>
            <a:endParaRPr lang="en-US" dirty="0"/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/>
              <a:t>		{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/>
              <a:t>   			m = </a:t>
            </a:r>
            <a:r>
              <a:rPr lang="en-US" dirty="0" err="1" smtClean="0"/>
              <a:t>t.m</a:t>
            </a:r>
            <a:r>
              <a:rPr lang="en-US" dirty="0" smtClean="0"/>
              <a:t>; </a:t>
            </a:r>
            <a:r>
              <a:rPr lang="en-US" dirty="0"/>
              <a:t>n = </a:t>
            </a:r>
            <a:r>
              <a:rPr lang="en-US" dirty="0" err="1" smtClean="0"/>
              <a:t>t.n</a:t>
            </a:r>
            <a:r>
              <a:rPr lang="en-US" dirty="0" smtClean="0"/>
              <a:t>;</a:t>
            </a:r>
            <a:endParaRPr lang="en-US" dirty="0"/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/>
              <a:t>		}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04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38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1221"/>
            <a:ext cx="9034818" cy="6125301"/>
          </a:xfrm>
        </p:spPr>
      </p:pic>
    </p:spTree>
    <p:extLst>
      <p:ext uri="{BB962C8B-B14F-4D97-AF65-F5344CB8AC3E}">
        <p14:creationId xmlns:p14="http://schemas.microsoft.com/office/powerpoint/2010/main" val="26396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55604" cy="6858000"/>
          </a:xfrm>
        </p:spPr>
      </p:pic>
    </p:spTree>
    <p:extLst>
      <p:ext uri="{BB962C8B-B14F-4D97-AF65-F5344CB8AC3E}">
        <p14:creationId xmlns:p14="http://schemas.microsoft.com/office/powerpoint/2010/main" val="42072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39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64275"/>
            <a:ext cx="8596668" cy="60937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ចូរបង្កើត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lecturer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ដែលមាន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data member &amp; function member </a:t>
            </a:r>
          </a:p>
          <a:p>
            <a:pPr marL="0" indent="0">
              <a:buNone/>
            </a:pP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ដូចខាងក្រោមៈ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- data member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name, id, sex, rate, hour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- function member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constructor, destructor,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setData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,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getSalary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,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displayInfo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១. 	សរសេរកម្មវិធីដើម្បីបញ្ចូលទិន្នន័យរបស់ ​សាស្ត្រាចារ្យ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n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ទៅរក្សាទុក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		រួចបង្ហាញមកលើ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screen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២.	សរសេរកម្មវិធីដើម្បីតំរៀបប្រាក់ខែរបស់សាស្ត្រាចារ្យតាមលំដាប់ថយ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		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រួចបង្ហាញមកលើ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screen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៣.	សរសេរកម្មវិធីដើម្បីស្វែងរកប្រាក់ខែខ្ពស់ជាងគេ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Solution: </a:t>
            </a:r>
            <a:r>
              <a:rPr lang="en-US" dirty="0" smtClean="0">
                <a:latin typeface="Khmer OS System" pitchFamily="2" charset="0"/>
                <a:cs typeface="Khmer OS System" pitchFamily="2" charset="0"/>
                <a:hlinkClick r:id="rId2" action="ppaction://hlinkfile"/>
              </a:rPr>
              <a:t>C:\TCWIN45\BIN\le_ac_im.cpp</a:t>
            </a:r>
            <a:endParaRPr lang="ca-ES" dirty="0" smtClean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6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9. 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14400"/>
            <a:ext cx="8596668" cy="594359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គឺជាការបង្កើតចេញនូវ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memory space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សំរាប់អថេរមួយនៅពេល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run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ឬក៏ លុប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memory space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អោយទំនេរវិញ។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វាមាន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operators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ពីរគឺៈ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new &amp; delete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- 	new operator: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ត្រូវបានប្រើសំរាប់បង្កើតទំហំ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heap memory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ដើម្បីអោយ 		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នៃ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Syntax: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datatype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*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varName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=new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datatype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datatype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*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varName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=new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datatype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(initialize);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datatype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*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varName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=new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datatype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[number];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-	delete operator: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ត្រូវបានប្រើសំរាប់រំលាយចោលនូវទីតាំងអញ្ញាតដែលបាន 			បង្កើតឡើងដោយប្រើ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new operator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។​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delete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pointerName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delete []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pointerName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8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87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939"/>
            <a:ext cx="8461612" cy="6245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133" y="299105"/>
            <a:ext cx="4512549" cy="19391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76717" y="6488668"/>
            <a:ext cx="45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 action="ppaction://hlinkfile"/>
              </a:rPr>
              <a:t>C:\TCWIN45\BIN\new_del.cpp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38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528"/>
            <a:ext cx="10017457" cy="6255140"/>
          </a:xfrm>
        </p:spPr>
      </p:pic>
    </p:spTree>
    <p:extLst>
      <p:ext uri="{BB962C8B-B14F-4D97-AF65-F5344CB8AC3E}">
        <p14:creationId xmlns:p14="http://schemas.microsoft.com/office/powerpoint/2010/main" val="42075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38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27797"/>
            <a:ext cx="8596668" cy="623020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class-name: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ជាឈ្មោះរបស់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+mj-lt"/>
                <a:cs typeface="Khmer OS System" pitchFamily="2" charset="0"/>
              </a:rPr>
              <a:t>d</a:t>
            </a:r>
            <a:r>
              <a:rPr lang="en-US" dirty="0" smtClean="0">
                <a:latin typeface="+mj-lt"/>
                <a:cs typeface="Khmer OS System" pitchFamily="2" charset="0"/>
              </a:rPr>
              <a:t>ata member: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ជាអថេរផ្ទុកលក្ខណៈ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+mj-lt"/>
                <a:cs typeface="Khmer OS System" pitchFamily="2" charset="0"/>
              </a:rPr>
              <a:t>f</a:t>
            </a:r>
            <a:r>
              <a:rPr lang="en-US" dirty="0" smtClean="0">
                <a:latin typeface="+mj-lt"/>
                <a:cs typeface="Khmer OS System" pitchFamily="2" charset="0"/>
              </a:rPr>
              <a:t>unction member: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ជាអនុគមន៍ដោះស្រាយបញ្ហា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  <a:cs typeface="Khmer OS System" pitchFamily="2" charset="0"/>
              </a:rPr>
              <a:t>	data-member or function-member </a:t>
            </a:r>
            <a:r>
              <a:rPr lang="ca-ES" dirty="0" smtClean="0">
                <a:latin typeface="+mj-lt"/>
                <a:cs typeface="Khmer OS System" pitchFamily="2" charset="0"/>
              </a:rPr>
              <a:t>របស់ </a:t>
            </a:r>
            <a:r>
              <a:rPr lang="en-US" dirty="0" smtClean="0">
                <a:latin typeface="+mj-lt"/>
                <a:cs typeface="Khmer OS System" pitchFamily="2" charset="0"/>
              </a:rPr>
              <a:t>class </a:t>
            </a:r>
            <a:r>
              <a:rPr lang="ca-ES" dirty="0" smtClean="0">
                <a:latin typeface="+mj-lt"/>
                <a:cs typeface="Khmer OS System" pitchFamily="2" charset="0"/>
              </a:rPr>
              <a:t>ត្រូវបានគេកំនត់នៅក្នុងផ្នែកណា មួយក្នុងចំណោមផ្នែកទាំងបីខាងក្រោមៈ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ca-ES" dirty="0">
                <a:latin typeface="+mj-lt"/>
                <a:cs typeface="Khmer OS System" pitchFamily="2" charset="0"/>
              </a:rPr>
              <a:t>	</a:t>
            </a:r>
            <a:r>
              <a:rPr lang="en-US" dirty="0">
                <a:latin typeface="+mj-lt"/>
                <a:cs typeface="Khmer OS System" pitchFamily="2" charset="0"/>
              </a:rPr>
              <a:t>p</a:t>
            </a:r>
            <a:r>
              <a:rPr lang="en-US" dirty="0" smtClean="0">
                <a:latin typeface="+mj-lt"/>
                <a:cs typeface="Khmer OS System" pitchFamily="2" charset="0"/>
              </a:rPr>
              <a:t>rivate: </a:t>
            </a:r>
            <a:r>
              <a:rPr lang="ca-ES" dirty="0" smtClean="0">
                <a:latin typeface="+mj-lt"/>
                <a:cs typeface="Khmer OS System" pitchFamily="2" charset="0"/>
              </a:rPr>
              <a:t>រាល់ </a:t>
            </a:r>
            <a:r>
              <a:rPr lang="en-US" dirty="0" smtClean="0">
                <a:latin typeface="+mj-lt"/>
                <a:cs typeface="Khmer OS System" pitchFamily="2" charset="0"/>
              </a:rPr>
              <a:t>member </a:t>
            </a:r>
            <a:r>
              <a:rPr lang="ca-ES" dirty="0" smtClean="0">
                <a:latin typeface="+mj-lt"/>
                <a:cs typeface="Khmer OS System" pitchFamily="2" charset="0"/>
              </a:rPr>
              <a:t>ដែលមានលក្ខណៈជា </a:t>
            </a:r>
            <a:r>
              <a:rPr lang="en-US" dirty="0" smtClean="0">
                <a:latin typeface="+mj-lt"/>
                <a:cs typeface="Khmer OS System" pitchFamily="2" charset="0"/>
              </a:rPr>
              <a:t>private​ </a:t>
            </a:r>
            <a:r>
              <a:rPr lang="en-US" dirty="0" err="1" smtClean="0">
                <a:latin typeface="+mj-lt"/>
                <a:cs typeface="Khmer OS System" pitchFamily="2" charset="0"/>
              </a:rPr>
              <a:t>គឺអាច</a:t>
            </a:r>
            <a:r>
              <a:rPr lang="en-US" dirty="0" smtClean="0">
                <a:latin typeface="+mj-lt"/>
                <a:cs typeface="Khmer OS System" pitchFamily="2" charset="0"/>
              </a:rPr>
              <a:t> access </a:t>
            </a:r>
            <a:r>
              <a:rPr lang="ca-ES" dirty="0" smtClean="0">
                <a:latin typeface="+mj-lt"/>
                <a:cs typeface="Khmer OS System" pitchFamily="2" charset="0"/>
              </a:rPr>
              <a:t>បានតែនៅក្នុង </a:t>
            </a:r>
            <a:r>
              <a:rPr lang="en-US" dirty="0" smtClean="0">
                <a:latin typeface="+mj-lt"/>
                <a:cs typeface="Khmer OS System" pitchFamily="2" charset="0"/>
              </a:rPr>
              <a:t>class &amp; friend class</a:t>
            </a:r>
            <a:r>
              <a:rPr lang="ca-ES" dirty="0" smtClean="0">
                <a:latin typeface="+mj-lt"/>
                <a:cs typeface="Khmer OS System" pitchFamily="2" charset="0"/>
              </a:rPr>
              <a:t>។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+mj-lt"/>
                <a:cs typeface="Khmer OS System" pitchFamily="2" charset="0"/>
              </a:rPr>
              <a:t>p</a:t>
            </a:r>
            <a:r>
              <a:rPr lang="en-US" dirty="0" smtClean="0">
                <a:latin typeface="+mj-lt"/>
                <a:cs typeface="Khmer OS System" pitchFamily="2" charset="0"/>
              </a:rPr>
              <a:t>ublic: </a:t>
            </a:r>
            <a:r>
              <a:rPr lang="ca-ES" dirty="0">
                <a:cs typeface="Khmer OS System" pitchFamily="2" charset="0"/>
              </a:rPr>
              <a:t>រាល់ </a:t>
            </a:r>
            <a:r>
              <a:rPr lang="en-US" dirty="0">
                <a:cs typeface="Khmer OS System" pitchFamily="2" charset="0"/>
              </a:rPr>
              <a:t>member </a:t>
            </a:r>
            <a:r>
              <a:rPr lang="ca-ES" dirty="0">
                <a:cs typeface="Khmer OS System" pitchFamily="2" charset="0"/>
              </a:rPr>
              <a:t>ដែលមានលក្ខណៈជា </a:t>
            </a:r>
            <a:r>
              <a:rPr lang="en-US" dirty="0" smtClean="0">
                <a:cs typeface="Khmer OS System" pitchFamily="2" charset="0"/>
              </a:rPr>
              <a:t>public​ </a:t>
            </a:r>
            <a:r>
              <a:rPr lang="en-US" dirty="0" err="1">
                <a:cs typeface="Khmer OS System" pitchFamily="2" charset="0"/>
              </a:rPr>
              <a:t>គឺអាច</a:t>
            </a:r>
            <a:r>
              <a:rPr lang="en-US" dirty="0">
                <a:cs typeface="Khmer OS System" pitchFamily="2" charset="0"/>
              </a:rPr>
              <a:t> access </a:t>
            </a:r>
            <a:r>
              <a:rPr lang="ca-ES" dirty="0" smtClean="0">
                <a:cs typeface="Khmer OS System" pitchFamily="2" charset="0"/>
              </a:rPr>
              <a:t>បានទាំងក្នុងនឹង ក្រៅ </a:t>
            </a:r>
            <a:r>
              <a:rPr lang="en-US" dirty="0" smtClean="0">
                <a:cs typeface="Khmer OS System" pitchFamily="2" charset="0"/>
              </a:rPr>
              <a:t>class</a:t>
            </a:r>
            <a:r>
              <a:rPr lang="ca-ES" dirty="0" smtClean="0">
                <a:cs typeface="Khmer OS System" pitchFamily="2" charset="0"/>
              </a:rPr>
              <a:t>។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cs typeface="Khmer OS System" pitchFamily="2" charset="0"/>
              </a:rPr>
              <a:t>protected: </a:t>
            </a:r>
            <a:r>
              <a:rPr lang="ca-ES" dirty="0">
                <a:cs typeface="Khmer OS System" pitchFamily="2" charset="0"/>
              </a:rPr>
              <a:t>រាល់ </a:t>
            </a:r>
            <a:r>
              <a:rPr lang="en-US" dirty="0">
                <a:cs typeface="Khmer OS System" pitchFamily="2" charset="0"/>
              </a:rPr>
              <a:t>member </a:t>
            </a:r>
            <a:r>
              <a:rPr lang="ca-ES" dirty="0">
                <a:cs typeface="Khmer OS System" pitchFamily="2" charset="0"/>
              </a:rPr>
              <a:t>ដែលមានលក្ខណៈជា </a:t>
            </a:r>
            <a:r>
              <a:rPr lang="en-US" dirty="0" smtClean="0">
                <a:cs typeface="Khmer OS System" pitchFamily="2" charset="0"/>
              </a:rPr>
              <a:t>protected​ </a:t>
            </a:r>
            <a:r>
              <a:rPr lang="en-US" dirty="0" err="1">
                <a:cs typeface="Khmer OS System" pitchFamily="2" charset="0"/>
              </a:rPr>
              <a:t>គឺអាច</a:t>
            </a:r>
            <a:r>
              <a:rPr lang="en-US" dirty="0">
                <a:cs typeface="Khmer OS System" pitchFamily="2" charset="0"/>
              </a:rPr>
              <a:t> access </a:t>
            </a:r>
            <a:r>
              <a:rPr lang="ca-ES" dirty="0">
                <a:cs typeface="Khmer OS System" pitchFamily="2" charset="0"/>
              </a:rPr>
              <a:t>បានតែនៅក្នុង </a:t>
            </a:r>
            <a:r>
              <a:rPr lang="en-US" dirty="0">
                <a:cs typeface="Khmer OS System" pitchFamily="2" charset="0"/>
              </a:rPr>
              <a:t>class </a:t>
            </a:r>
            <a:r>
              <a:rPr lang="en-US" dirty="0" smtClean="0">
                <a:cs typeface="Khmer OS System" pitchFamily="2" charset="0"/>
              </a:rPr>
              <a:t>or derived class</a:t>
            </a:r>
            <a:r>
              <a:rPr lang="ca-ES" dirty="0" smtClean="0">
                <a:cs typeface="Khmer OS System" pitchFamily="2" charset="0"/>
              </a:rPr>
              <a:t>។</a:t>
            </a:r>
            <a:endParaRPr lang="ca-ES" dirty="0">
              <a:cs typeface="Khmer OS System" pitchFamily="2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ca-ES" dirty="0">
              <a:cs typeface="Khmer OS System" pitchFamily="2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518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49556" cy="1320800"/>
          </a:xfrm>
        </p:spPr>
        <p:txBody>
          <a:bodyPr/>
          <a:lstStyle/>
          <a:p>
            <a:r>
              <a:rPr lang="en-US" dirty="0" smtClean="0"/>
              <a:t>Dynamic Memory Allocation for Class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864051"/>
            <a:ext cx="9526137" cy="59939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 ចូរបង្កើត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employee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មួយ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ដែល</a:t>
            </a:r>
            <a:r>
              <a:rPr lang="en-US" dirty="0" err="1">
                <a:latin typeface="Khmer OS System" pitchFamily="2" charset="0"/>
                <a:cs typeface="Khmer OS System" pitchFamily="2" charset="0"/>
              </a:rPr>
              <a:t>មាន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 data member &amp; function member 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ដូចខាងក្រោមៈ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- data member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	name, id, sex,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salary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- function member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	constructor, destructor,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setData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, </a:t>
            </a:r>
            <a:r>
              <a:rPr lang="en-US" dirty="0" err="1">
                <a:latin typeface="Khmer OS System" pitchFamily="2" charset="0"/>
                <a:cs typeface="Khmer OS System" pitchFamily="2" charset="0"/>
              </a:rPr>
              <a:t>getSalary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, </a:t>
            </a:r>
            <a:r>
              <a:rPr lang="en-US" dirty="0" err="1">
                <a:latin typeface="Khmer OS System" pitchFamily="2" charset="0"/>
                <a:cs typeface="Khmer OS System" pitchFamily="2" charset="0"/>
              </a:rPr>
              <a:t>displayInfo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១. 	សរសេរកម្មវិធីដើម្បីបញ្ចូលទិន្នន័យ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របស់បុគ្គលិក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n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នាក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់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ទៅ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រក្សាទុក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	រួចបង្ហាញមកលើ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screen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២.	សរសេរកម្មវិធីដើម្បីតំរៀបប្រាក់ខែ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របស់បុគ្គលិកតាម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លំដាប់ថយ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	រួចបង្ហាញមកលើ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screen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Solution: </a:t>
            </a:r>
            <a:r>
              <a:rPr lang="en-US" dirty="0" smtClean="0">
                <a:latin typeface="Khmer OS System" pitchFamily="2" charset="0"/>
                <a:cs typeface="Khmer OS System" pitchFamily="2" charset="0"/>
                <a:hlinkClick r:id="rId2" action="ppaction://hlinkfile"/>
              </a:rPr>
              <a:t>C:\TCWIN45\BIN\dma_emp.cpp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8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86" y="0"/>
            <a:ext cx="8596668" cy="1320800"/>
          </a:xfrm>
        </p:spPr>
        <p:txBody>
          <a:bodyPr/>
          <a:lstStyle/>
          <a:p>
            <a:r>
              <a:rPr lang="en-US" dirty="0" smtClean="0"/>
              <a:t>10. this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this </a:t>
            </a:r>
            <a:r>
              <a:rPr lang="en-US" dirty="0" err="1" smtClean="0"/>
              <a:t>Poiner</a:t>
            </a:r>
            <a:r>
              <a:rPr lang="en-US" dirty="0" smtClean="0"/>
              <a:t>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គឺជា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pointer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ដែលកើតមានឡើងដោយឯកឯងក្នុងខណៈពេលដែល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មួយអនុវត្តន៍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operator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របស់ខ្លួន ហើយវាចង្អុលទៅកាន់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នោះ។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this Pointer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ប្រើប្រាស់បានតែនៅក្នុង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definition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 member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តែប៉ុណ្ណោះ ដោយវា ចង្អុលទៅកាន់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ដែលអនុវត្តន៍ការងាររបស់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 member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នោះ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 this Pointer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0427"/>
            <a:ext cx="8843749" cy="6187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9229" y="8771"/>
            <a:ext cx="33846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Source1: </a:t>
            </a:r>
            <a:r>
              <a:rPr lang="en-US" dirty="0" smtClean="0">
                <a:hlinkClick r:id="rId3" action="ppaction://hlinkfile"/>
              </a:rPr>
              <a:t>C:\TCWIN45\BIN\this.cpp</a:t>
            </a:r>
            <a:endParaRPr lang="en-US" dirty="0" smtClean="0"/>
          </a:p>
          <a:p>
            <a:r>
              <a:rPr lang="en-US" dirty="0" smtClean="0"/>
              <a:t>Source2:</a:t>
            </a:r>
          </a:p>
          <a:p>
            <a:r>
              <a:rPr lang="en-US" dirty="0" smtClean="0">
                <a:hlinkClick r:id="rId4" action="ppaction://hlinkfile"/>
              </a:rPr>
              <a:t>C:\TCWIN45\BIN\this1.cpp</a:t>
            </a:r>
            <a:endParaRPr lang="en-US" dirty="0" smtClean="0"/>
          </a:p>
          <a:p>
            <a:r>
              <a:rPr lang="en-US" dirty="0" smtClean="0"/>
              <a:t>Source3:</a:t>
            </a:r>
          </a:p>
          <a:p>
            <a:r>
              <a:rPr lang="en-US" dirty="0" smtClean="0">
                <a:hlinkClick r:id="rId5" action="ppaction://hlinkfile"/>
              </a:rPr>
              <a:t>C:\TCWIN45\BIN\this_max.cpp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9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03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3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39" y="0"/>
            <a:ext cx="8596668" cy="1320800"/>
          </a:xfrm>
        </p:spPr>
        <p:txBody>
          <a:bodyPr/>
          <a:lstStyle/>
          <a:p>
            <a:r>
              <a:rPr lang="en-US" dirty="0" smtClean="0"/>
              <a:t>11. Inline function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687" y="696038"/>
            <a:ext cx="8596668" cy="454010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គឺជា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function member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ដែលវានាំមុខដោយ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keyword inline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ពីមុខ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return_type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របស់វា សំរាប់បង្កើតល្បឿននៃការ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Process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ពីព្រោះវាប្រាប់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compiler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ដោយអនុវត្តន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៍ body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ជំនួសដោយការ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call function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។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109" y="1552722"/>
            <a:ext cx="5995946" cy="52711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5218" y="6237027"/>
            <a:ext cx="455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</a:t>
            </a:r>
            <a:r>
              <a:rPr lang="en-US" dirty="0" smtClean="0">
                <a:hlinkClick r:id="rId3" action="ppaction://hlinkfile"/>
              </a:rPr>
              <a:t>C:\TCWIN45\BIN\inline_1.cpp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3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391" y="0"/>
            <a:ext cx="8596668" cy="1320800"/>
          </a:xfrm>
        </p:spPr>
        <p:txBody>
          <a:bodyPr/>
          <a:lstStyle/>
          <a:p>
            <a:r>
              <a:rPr lang="en-US" dirty="0" smtClean="0"/>
              <a:t>12. Static Class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687" y="713926"/>
            <a:ext cx="8596668" cy="614407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គឺជា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member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តែមិនមែនជា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member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ទេ ហើយចែកចេញ​ ជាពីប្រភេទគឺៈ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static data member and static function member</a:t>
            </a:r>
            <a:endParaRPr lang="ca-E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Static data member: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 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data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ដែលមានលក្ខណៈរួមទៅគ្រប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់ object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ព្រោះវាកើតឡើងតែម្តងគត់។ វាខុសពី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non-static member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ដែលជាកម្មសិទ្ធរបស់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និមួយៗផ្សេងគ្នា វាបង្កើតឡើងរួចជាស្រេចមុនពេល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ត្រូវបានបង្កើតឡើង។ ផលប្រយោជន៏របស់វាគឺប្រកាសទិន្នន័យជា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global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ដែលគេអាច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update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ដោយវាមានឥទ្ធិពលទៅគ្រប់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ទាំងអស់ក្រោយពី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modify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រួចហើយនោះ។</a:t>
            </a:r>
            <a:endParaRPr lang="en-US" dirty="0" smtClean="0"/>
          </a:p>
          <a:p>
            <a:pPr marL="0" indent="0">
              <a:buNone/>
            </a:pP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	example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class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className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/>
            </a:r>
            <a:br>
              <a:rPr lang="en-US" dirty="0" smtClean="0">
                <a:latin typeface="Khmer OS System" pitchFamily="2" charset="0"/>
                <a:cs typeface="Khmer OS System" pitchFamily="2" charset="0"/>
              </a:rPr>
            </a:b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{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static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int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a;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……………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};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int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className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::a=100;</a:t>
            </a:r>
            <a:endParaRPr lang="ca-ES" dirty="0" smtClean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26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86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9432"/>
            <a:ext cx="6414448" cy="3760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70" y="4409064"/>
            <a:ext cx="5914030" cy="244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4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39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32513"/>
            <a:ext cx="8596668" cy="602548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កម្មករនៅក្នុងរោងចក្រមួយត្រូវបានគេដឹងថាទទួលបានប្រាក់កំរៃក្នុងមួយម៉ោងស្មើៗ គ្នា តែអាចធ្វើការបានចំនួនម៉ោងខុសៗគ្នា។ 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ដោយដឹងថាៈ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data member: id, name, hour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 member: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setData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(), display(),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getSalary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(), constructor &amp; destructor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Rate=$2.5</a:t>
            </a:r>
          </a:p>
          <a:p>
            <a:pPr marL="0" indent="0">
              <a:buNone/>
            </a:pP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១.	ចូរសរសេរកម្មវិធីដើម្បីបញ្ចូលតំលៃទៅរក្សាទុក រួចហើយបញ្ចេញព័ត៌មានរបស់ </a:t>
            </a:r>
          </a:p>
          <a:p>
            <a:pPr marL="0" indent="0">
              <a:buNone/>
            </a:pP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	កម្មករ​ទាំងឡាយណាដែលមានប្រាក់ខែលើស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$100</a:t>
            </a:r>
          </a:p>
          <a:p>
            <a:pPr marL="0" indent="0">
              <a:buNone/>
            </a:pP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២.	ចូរសរសេរកម្មវិធីដើម្បីរកប្រាក់ខែសរុបរបស់កម្មករទាំងអស់</a:t>
            </a:r>
          </a:p>
          <a:p>
            <a:pPr marL="0" indent="0">
              <a:buNone/>
            </a:pPr>
            <a:endParaRPr lang="ca-E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endParaRPr lang="ca-E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Solution: </a:t>
            </a:r>
            <a:r>
              <a:rPr lang="en-US" dirty="0" smtClean="0">
                <a:latin typeface="Khmer OS System" pitchFamily="2" charset="0"/>
                <a:cs typeface="Khmer OS System" pitchFamily="2" charset="0"/>
                <a:hlinkClick r:id="rId2" action="ppaction://hlinkfile"/>
              </a:rPr>
              <a:t>C:\TCWIN45\BIN\worker.cpp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 lvl="1">
              <a:buFont typeface="Wingdings" pitchFamily="2" charset="2"/>
              <a:buChar char="Ø"/>
            </a:pP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endParaRPr lang="ca-E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86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41696"/>
            <a:ext cx="8596668" cy="591630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Static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member: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 member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ដែលសំរាប់អនុវត្តន៍លើ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static data member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។ static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 member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មិនមែនជា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method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នោះទេ ដូច្នេះវាមិនអាច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Access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ទៅកាន់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member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បាន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ដោយផ្ទាល់នោះទេ ដោយសារវាគ្មាន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this Pointer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ហេតុនេះពេលត្រូវការ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Access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ទៅកាន់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member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គេត្រូវអនុវត្តន៍តាមរយៈ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object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ជាក់លាក់ណាមួយជាមួយនឹងការ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refer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ទៅកាន់ members ដោយប្រើប្រមាណវិធី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dot(.) or arrow (-&gt;)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។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Syntax: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class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MyClass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……………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static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return_type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function_name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(Parameters);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……………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};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1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38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686" y="89134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Function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មានបីគឺៈ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 member: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ជាកម្មសិទ្ធរបស់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&amp; object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Non-Function member: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មិនមែជាកម្មសិទ្ធរបស់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&amp; object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Static Function member: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ជាកម្មសិទ្ធរបស់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តែមិនមែនជាកម្មសិទ្ធរបស់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8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36979"/>
            <a:ext cx="8596668" cy="612102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ជាទូទៅ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 member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ត្រូវបានគេប្រកាសជា​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public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ព្រោះគេអាច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Access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បានទាំងក្នុងនឹងក្រៅ រួមទាំងការ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Access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ក្នុង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main program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ជាដើម។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 member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ត្រូវបានគេចែកចេញជា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3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ប្រភេទគឺៈ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Manager Function: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សំរាប់ផ្តើមតំលៃឬលុបតំលៃរបស់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Instant variable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នៃ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។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Accessor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Function: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សំរាប់ផ្តល់នូវព័ត៌មានស្តីពីស្ថានភាពជាក់ស្តែងរបស់ ​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មួយ ដោយឈ្មោះរបស់វាតែងតែនាំមុខដោយពាក្យ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get or Get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។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Implementor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Function: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សំរាប់កែប្រែទិន្នន័យរបស់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ដោយឈ្មោះរបស់វានាំមុខដោយពាក្យ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set or Set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1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Example1: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913"/>
            <a:ext cx="7915701" cy="617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86" y="0"/>
            <a:ext cx="8596668" cy="1320800"/>
          </a:xfrm>
        </p:spPr>
        <p:txBody>
          <a:bodyPr/>
          <a:lstStyle/>
          <a:p>
            <a:r>
              <a:rPr lang="en-US" dirty="0" smtClean="0"/>
              <a:t>Example2: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90996"/>
            <a:ext cx="6082681" cy="626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4721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88360" y="6502316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C:\TCWIN45\BIN\sta_mem2.cpp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Example3: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1098"/>
            <a:ext cx="10768085" cy="614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1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707" y="982568"/>
            <a:ext cx="4922174" cy="497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06120" y="6543259"/>
            <a:ext cx="443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C:\TCWIN45\BIN\sta_mem3.cpp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Example4: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868"/>
            <a:ext cx="7192370" cy="6131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565" y="0"/>
            <a:ext cx="4367435" cy="53478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6723" y="40944"/>
            <a:ext cx="474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4" action="ppaction://hlinkfile"/>
              </a:rPr>
              <a:t>C:\TCWIN45\BIN\sta_mem4.cpp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0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13. Friend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559553"/>
            <a:ext cx="8876099" cy="60118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គឺជា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Non-Function Member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ដែលអាច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Access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គ្រប់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member​ (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ទាំង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static &amp; non-static)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តាមរយៈ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ណាមួយរបស់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ឬ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ដោយផ្ទាល់ចំពោះ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static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member។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friend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return_type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function_name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paramemters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sz="2400" b="1" dirty="0" smtClean="0">
                <a:latin typeface="Khmer OS System" pitchFamily="2" charset="0"/>
                <a:cs typeface="Khmer OS System" pitchFamily="2" charset="0"/>
              </a:rPr>
              <a:t>Example1: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6" y="2300925"/>
            <a:ext cx="7456226" cy="455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7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Example2: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714"/>
            <a:ext cx="5523810" cy="5428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856" y="2178738"/>
            <a:ext cx="4609524" cy="34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531192" cy="1320800"/>
          </a:xfrm>
        </p:spPr>
        <p:txBody>
          <a:bodyPr/>
          <a:lstStyle/>
          <a:p>
            <a:r>
              <a:rPr lang="en-US" dirty="0" smtClean="0"/>
              <a:t>A class with more than one friend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58595"/>
            <a:ext cx="9321421" cy="621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2" y="867094"/>
            <a:ext cx="8381111" cy="35957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8972" y="5513696"/>
            <a:ext cx="546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C:\TCWIN45\BIN\fr_fu_mc.cpp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4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86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50627"/>
            <a:ext cx="5245794" cy="61073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class student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private: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id;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char name[30], sex[7], phone[11];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double score;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void input();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void output();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void search();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void sort();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void </a:t>
            </a:r>
            <a:r>
              <a:rPr lang="en-US" dirty="0" err="1" smtClean="0"/>
              <a:t>maxscore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75528" y="750627"/>
            <a:ext cx="5245794" cy="6107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	class​ rectangle 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{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private: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	double l, w;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public: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	void input();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	void output();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</a:t>
            </a:r>
            <a:r>
              <a:rPr lang="en-US" dirty="0" smtClean="0"/>
              <a:t>		double area(); 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0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86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2072"/>
            <a:ext cx="8596668" cy="546592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កម្មករនៅក្នុងរោងចក្រមួយត្រូវបានគេដឹងថាទទួលបានប្រាក់កំរៃក្នុងមួយម៉ោងស្មើៗ គ្នា តែអាចធ្វើការបានចំនួនម៉ោងខុសៗគ្នា។ 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ដោយដឹងថាៈ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data member: id, name, hour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Function member: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InputData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(),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display(), </a:t>
            </a:r>
            <a:r>
              <a:rPr lang="en-US" dirty="0" err="1">
                <a:latin typeface="Khmer OS System" pitchFamily="2" charset="0"/>
                <a:cs typeface="Khmer OS System" pitchFamily="2" charset="0"/>
              </a:rPr>
              <a:t>getSalary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(), constructor &amp; destructor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Rate=$2.5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១.	ចូរសរសេរកម្មវិធីដើម្បីបញ្ចូលតំលៃទៅរក្សាទុក រួចហើយបញ្ចេញព័ត៌មានរបស់ 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កម្មករ​ទាំងឡាយណាដែលមានប្រាក់ខែលើស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$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100</a:t>
            </a:r>
            <a:endParaRPr lang="ca-E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២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.	ចូរបង្កើត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friend function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ដើម្បីអាចស្វែងរកកម្មករតាមរយៈឈ្មោះ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៣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.	ចូរបង្កើត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friend function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ដើម្បីលុបកម្មករតាមរយៈ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id</a:t>
            </a:r>
          </a:p>
          <a:p>
            <a:pPr marL="0" indent="0">
              <a:buNone/>
            </a:pP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៤.	ចូរបង្កើត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Non-Function Member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ដើម្បីរកប្រាក់ខែសរុបរបស់កម្មករទាំងអស់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Solution: </a:t>
            </a:r>
            <a:r>
              <a:rPr lang="en-US" dirty="0" smtClean="0">
                <a:latin typeface="Khmer OS System" pitchFamily="2" charset="0"/>
                <a:cs typeface="Khmer OS System" pitchFamily="2" charset="0"/>
                <a:hlinkClick r:id="rId2" action="ppaction://hlinkfile"/>
              </a:rPr>
              <a:t>C:\TCWIN45\BIN\fr_fun_3.cpp</a:t>
            </a:r>
            <a:endParaRPr lang="ca-E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14. Friend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887105"/>
            <a:ext cx="9203645" cy="515425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មានប្រយោជន៏សំរាប់ធ្វើ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relationship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រវាង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class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ទី២ អាច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Access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ទៅលើ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Member Private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ទី១។ ឧបមាគេមាន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2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គឺ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Test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នឹង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Sample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ហើយ ប្រសិនបើ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C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lass Test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Friend Class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ទៅ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Sample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នោះ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Private Member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នៃ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Test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អាចត្រូវបាន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Access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ដោយ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Public Member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នៃ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Sample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7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86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6690"/>
            <a:ext cx="5036035" cy="5590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805" y="226415"/>
            <a:ext cx="5787622" cy="56870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29584" y="6387150"/>
            <a:ext cx="5228064" cy="368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4" action="ppaction://hlinkfile"/>
              </a:rPr>
              <a:t>C:\TCWIN45\BIN\fr_class.cpp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239"/>
            <a:ext cx="5247619" cy="3752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143" y="4038952"/>
            <a:ext cx="4142857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73487" cy="48995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0687" y="5472752"/>
            <a:ext cx="483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C:\TCWIN45\BIN\fr_cls2.cpp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2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One Function Friend of many classes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4966"/>
            <a:ext cx="8055181" cy="545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6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25"/>
            <a:ext cx="8707272" cy="687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7410" y="46925"/>
            <a:ext cx="41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C:\TCWIN45\BIN\fr_cl_mc.cpp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5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87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928048"/>
            <a:ext cx="9217293" cy="59299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ចូរបង្កើត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Info &amp; class Score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 ដែល​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Score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Friend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c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lass Info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។ 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ដោយដឹងថាៈ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Info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មាន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data member &amp; function member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ដូចខាងក្រោមៈ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- data member: id, char, sex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- function member: Input(), Output();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Score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មាន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data member &amp; function member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ដូចខាងក្រោមៈ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- data member: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score[5];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- function member: Input(), Output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១.	ចូរសរសេរកម្មវិធីដើម្បីបញ្ចូលទិន្នន័យទៅក្នុង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Info &amp; Score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ក្នុងពេលតែមួយ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២.	ចូរសរសេរកម្មវិធីដើម្បីរកមធ្យមភាគរួចបញ្ចេញទិន្នន័យពីក្នុង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Score​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ដោយទាញយកទាំងទិន្នន័យក្នុង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class Info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មកបង្ហាញផង។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Solution: </a:t>
            </a:r>
            <a:r>
              <a:rPr lang="en-US" dirty="0" smtClean="0">
                <a:latin typeface="Khmer OS System" pitchFamily="2" charset="0"/>
                <a:cs typeface="Khmer OS System" pitchFamily="2" charset="0"/>
                <a:hlinkClick r:id="rId2" action="ppaction://hlinkfile"/>
              </a:rPr>
              <a:t>C:\TCWIN45\BIN\fr_cls4.cpp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5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8392"/>
            <a:ext cx="12192000" cy="623960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ចូរបង្កើត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class Info &amp; class Score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 ដែល​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class Score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ជា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Friend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class Info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។ 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ដោយដឹងថាៈ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class Info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មាន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data member &amp; function member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ដូចខាងក្រោមៈ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- data member: id,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name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,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sex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- function member: Input(), Output();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class Score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មាន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data member &amp; function member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ដូចខាងក្រោមៈ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- data member: score[5];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- function member: Input(), Output();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១.	ចូរសរសេរកម្មវិធីដើម្បីបញ្ចូលទិន្នន័យទៅក្នុង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class Info &amp; Score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ក្នុងពេលតែមួយ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២.	ចូរសរសេរកម្មវិធីដើម្បីរកមធ្យមភាគរួចបញ្ចេញទិន្នន័យពីក្នុង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class Score​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	</a:t>
            </a:r>
            <a:r>
              <a:rPr lang="en-US" dirty="0" err="1">
                <a:latin typeface="Khmer OS System" pitchFamily="2" charset="0"/>
                <a:cs typeface="Khmer OS System" pitchFamily="2" charset="0"/>
              </a:rPr>
              <a:t>ដោយទាញយកទាំងទិន្នន័យក្នុង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 class Info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មកបង្ហាញផ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ង។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៣.	ចូរសរសេរ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Non-function member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ដើម្បីអាចស្វែងរកព័ត៌មានតាមរយៈឈ្មោះ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Solution: </a:t>
            </a:r>
            <a:r>
              <a:rPr lang="en-US" dirty="0" smtClean="0">
                <a:latin typeface="Khmer OS System" pitchFamily="2" charset="0"/>
                <a:cs typeface="Khmer OS System" pitchFamily="2" charset="0"/>
                <a:hlinkClick r:id="rId2" action="ppaction://hlinkfile"/>
              </a:rPr>
              <a:t>C:\TCWIN45\BIN\fr_cl_s.cpp</a:t>
            </a:r>
            <a:endParaRPr lang="ca-E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4592"/>
            <a:ext cx="8596668" cy="132080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ការកនត់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នៃ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23331"/>
            <a:ext cx="8596668" cy="613466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object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គឺជា លក្ខណៈជាក់លាក់របស់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ដែលរួមមាន​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data-member &amp; function member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។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Ex: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 ឡានជា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រឺឯ ឡានពណ៌ក្រហម ខៀវ ខ្មៅ គឺជា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syntax: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class-name object-name;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Ex: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rectangle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obj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, a, rec;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គឺជា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ឈ្មោះ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rectangle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41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38" y="54592"/>
            <a:ext cx="8596668" cy="1320800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ការចូលទៅប្រើ</a:t>
            </a:r>
            <a:r>
              <a:rPr lang="en-US" dirty="0" smtClean="0"/>
              <a:t> member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របស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់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64275"/>
            <a:ext cx="8596668" cy="60937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ca-ES" dirty="0" smtClean="0"/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ដំណើរការអនុវត្តជាមួយ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member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ត្រូវបានអនុវត្តការសរសេរជា២របៀបដូចទំរង់ខាងក្រោម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structure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ដែរ។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object.data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-member;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object.function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-member;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Ex: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rectangle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obj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, a[100], *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pt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ចំពោះ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Member Function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obj.input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(); a[0].input();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pt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-&gt;input(); (*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pt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).Input();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 ចំពោះ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Data Function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obj.l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a[0].l; 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pt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-&gt;l;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5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39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09684"/>
            <a:ext cx="8596668" cy="6148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ចូរបង្កើត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មួយតាងអោយចតុកោណកែង១ រួមមាន: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data member: length, width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f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unction member: input(), output(), area()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បន្ទាប់មកអនុវត្តន៍ជា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program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ដោយបញ្ចូល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data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អោយ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ហើយបញ្ចេញ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data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មកលើអេក្រង់។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10300</TotalTime>
  <Words>515</Words>
  <Application>Microsoft Office PowerPoint</Application>
  <PresentationFormat>Custom</PresentationFormat>
  <Paragraphs>495</Paragraphs>
  <Slides>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Facet</vt:lpstr>
      <vt:lpstr>Chapter VI Class and Object</vt:lpstr>
      <vt:lpstr>1. Introduction</vt:lpstr>
      <vt:lpstr>2. Class</vt:lpstr>
      <vt:lpstr>Cont’d</vt:lpstr>
      <vt:lpstr>Cont’d</vt:lpstr>
      <vt:lpstr>Example:</vt:lpstr>
      <vt:lpstr>3. ការកនត់ object នៃ class </vt:lpstr>
      <vt:lpstr>4. ការចូលទៅប្រើ member របស់ class</vt:lpstr>
      <vt:lpstr>Example:</vt:lpstr>
      <vt:lpstr>PowerPoint Presentation</vt:lpstr>
      <vt:lpstr>PowerPoint Presentation</vt:lpstr>
      <vt:lpstr>5. Array of object</vt:lpstr>
      <vt:lpstr>Example:</vt:lpstr>
      <vt:lpstr>Cont’d</vt:lpstr>
      <vt:lpstr>Cont’d</vt:lpstr>
      <vt:lpstr>6. Pointer of object</vt:lpstr>
      <vt:lpstr>Example</vt:lpstr>
      <vt:lpstr>7. Nested class</vt:lpstr>
      <vt:lpstr>Example</vt:lpstr>
      <vt:lpstr>Example:</vt:lpstr>
      <vt:lpstr>PowerPoint Presentation</vt:lpstr>
      <vt:lpstr>PowerPoint Presentation</vt:lpstr>
      <vt:lpstr>8. Constructors</vt:lpstr>
      <vt:lpstr>Cont’d</vt:lpstr>
      <vt:lpstr>Example:</vt:lpstr>
      <vt:lpstr>Example:</vt:lpstr>
      <vt:lpstr>Example:</vt:lpstr>
      <vt:lpstr>Destructor</vt:lpstr>
      <vt:lpstr>Example:</vt:lpstr>
      <vt:lpstr>Example:</vt:lpstr>
      <vt:lpstr>Type of Constructors</vt:lpstr>
      <vt:lpstr>Cont’d</vt:lpstr>
      <vt:lpstr>Cont’d</vt:lpstr>
      <vt:lpstr>Example:</vt:lpstr>
      <vt:lpstr>PowerPoint Presentation</vt:lpstr>
      <vt:lpstr>Example:</vt:lpstr>
      <vt:lpstr>9. Dynamic memory allocation</vt:lpstr>
      <vt:lpstr>Example:</vt:lpstr>
      <vt:lpstr>Example:</vt:lpstr>
      <vt:lpstr>Dynamic Memory Allocation for Class Objects</vt:lpstr>
      <vt:lpstr>10. this Pointer</vt:lpstr>
      <vt:lpstr>Example: this Pointer</vt:lpstr>
      <vt:lpstr>PowerPoint Presentation</vt:lpstr>
      <vt:lpstr>11. Inline function member</vt:lpstr>
      <vt:lpstr>12. Static Class Member</vt:lpstr>
      <vt:lpstr>Example:</vt:lpstr>
      <vt:lpstr>Example:</vt:lpstr>
      <vt:lpstr>Cont’d</vt:lpstr>
      <vt:lpstr>Cont’d</vt:lpstr>
      <vt:lpstr>Example1:</vt:lpstr>
      <vt:lpstr>Example2:</vt:lpstr>
      <vt:lpstr>PowerPoint Presentation</vt:lpstr>
      <vt:lpstr>Example3:</vt:lpstr>
      <vt:lpstr>PowerPoint Presentation</vt:lpstr>
      <vt:lpstr>Example4:</vt:lpstr>
      <vt:lpstr>13. Friend Function</vt:lpstr>
      <vt:lpstr>Example2:</vt:lpstr>
      <vt:lpstr>A class with more than one friend functions</vt:lpstr>
      <vt:lpstr>PowerPoint Presentation</vt:lpstr>
      <vt:lpstr>Example:</vt:lpstr>
      <vt:lpstr>14. Friend class</vt:lpstr>
      <vt:lpstr>Example:</vt:lpstr>
      <vt:lpstr>Example:</vt:lpstr>
      <vt:lpstr>PowerPoint Presentation</vt:lpstr>
      <vt:lpstr>One Function Friend of many classes</vt:lpstr>
      <vt:lpstr>PowerPoint Presentation</vt:lpstr>
      <vt:lpstr>Example:</vt:lpstr>
      <vt:lpstr>Example: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IV Array and Pointer</dc:title>
  <dc:creator>Var Sovanndara</dc:creator>
  <cp:lastModifiedBy>Sovanndara</cp:lastModifiedBy>
  <cp:revision>142</cp:revision>
  <dcterms:created xsi:type="dcterms:W3CDTF">2013-09-06T13:26:11Z</dcterms:created>
  <dcterms:modified xsi:type="dcterms:W3CDTF">2014-01-06T08:51:46Z</dcterms:modified>
</cp:coreProperties>
</file>