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4" r:id="rId2"/>
    <p:sldId id="258" r:id="rId3"/>
    <p:sldId id="261" r:id="rId4"/>
    <p:sldId id="262" r:id="rId5"/>
    <p:sldId id="263" r:id="rId6"/>
    <p:sldId id="264" r:id="rId7"/>
    <p:sldId id="260" r:id="rId8"/>
    <p:sldId id="256" r:id="rId9"/>
    <p:sldId id="257" r:id="rId10"/>
    <p:sldId id="268" r:id="rId11"/>
    <p:sldId id="269" r:id="rId12"/>
    <p:sldId id="270" r:id="rId13"/>
    <p:sldId id="271" r:id="rId14"/>
    <p:sldId id="273" r:id="rId15"/>
    <p:sldId id="272" r:id="rId16"/>
    <p:sldId id="275" r:id="rId17"/>
    <p:sldId id="265" r:id="rId18"/>
    <p:sldId id="266" r:id="rId19"/>
    <p:sldId id="267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3"/>
  </p:normalViewPr>
  <p:slideViewPr>
    <p:cSldViewPr snapToGrid="0" snapToObjects="1">
      <p:cViewPr>
        <p:scale>
          <a:sx n="119" d="100"/>
          <a:sy n="119" d="100"/>
        </p:scale>
        <p:origin x="312" y="-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5A331-B9FC-4540-9843-29403D10B64F}" type="datetimeFigureOut">
              <a:rPr lang="en-US" smtClean="0"/>
              <a:t>10/18/16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E80A2-32D1-EE4F-A678-108ADE7E2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99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5A331-B9FC-4540-9843-29403D10B64F}" type="datetimeFigureOut">
              <a:rPr lang="en-US" smtClean="0"/>
              <a:t>10/18/16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E80A2-32D1-EE4F-A678-108ADE7E2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041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5A331-B9FC-4540-9843-29403D10B64F}" type="datetimeFigureOut">
              <a:rPr lang="en-US" smtClean="0"/>
              <a:t>10/18/16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E80A2-32D1-EE4F-A678-108ADE7E2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147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5A331-B9FC-4540-9843-29403D10B64F}" type="datetimeFigureOut">
              <a:rPr lang="en-US" smtClean="0"/>
              <a:t>10/18/16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E80A2-32D1-EE4F-A678-108ADE7E2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313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5A331-B9FC-4540-9843-29403D10B64F}" type="datetimeFigureOut">
              <a:rPr lang="en-US" smtClean="0"/>
              <a:t>10/18/16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E80A2-32D1-EE4F-A678-108ADE7E2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413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5A331-B9FC-4540-9843-29403D10B64F}" type="datetimeFigureOut">
              <a:rPr lang="en-US" smtClean="0"/>
              <a:t>10/18/16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E80A2-32D1-EE4F-A678-108ADE7E2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11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5A331-B9FC-4540-9843-29403D10B64F}" type="datetimeFigureOut">
              <a:rPr lang="en-US" smtClean="0"/>
              <a:t>10/18/16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E80A2-32D1-EE4F-A678-108ADE7E2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972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5A331-B9FC-4540-9843-29403D10B64F}" type="datetimeFigureOut">
              <a:rPr lang="en-US" smtClean="0"/>
              <a:t>10/18/16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E80A2-32D1-EE4F-A678-108ADE7E2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299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5A331-B9FC-4540-9843-29403D10B64F}" type="datetimeFigureOut">
              <a:rPr lang="en-US" smtClean="0"/>
              <a:t>10/18/16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E80A2-32D1-EE4F-A678-108ADE7E2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31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5A331-B9FC-4540-9843-29403D10B64F}" type="datetimeFigureOut">
              <a:rPr lang="en-US" smtClean="0"/>
              <a:t>10/18/16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E80A2-32D1-EE4F-A678-108ADE7E2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657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5A331-B9FC-4540-9843-29403D10B64F}" type="datetimeFigureOut">
              <a:rPr lang="en-US" smtClean="0"/>
              <a:t>10/18/16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E80A2-32D1-EE4F-A678-108ADE7E2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894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15A331-B9FC-4540-9843-29403D10B64F}" type="datetimeFigureOut">
              <a:rPr lang="en-US" smtClean="0"/>
              <a:t>10/18/16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4E80A2-32D1-EE4F-A678-108ADE7E2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823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chi-flink-flink.mybluemix.net/" TargetMode="External"/><Relationship Id="rId4" Type="http://schemas.openxmlformats.org/officeDocument/2006/relationships/hyperlink" Target="https://trevorgrant.org/2016/10/13/deep-magic-volume2-absurdly-large-ols-with-apache-mahout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chi-flink-zeppelin.mybluemix.net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chi-flink-zeppelin.mybluemix.net/#/notebook/2BXPJDUFK" TargetMode="External"/><Relationship Id="rId3" Type="http://schemas.openxmlformats.org/officeDocument/2006/relationships/hyperlink" Target="https://github.com/chi-apache-flink-meetup/beam_and_flink_meetup_2016_10_18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Trevo’s</a:t>
            </a:r>
            <a:r>
              <a:rPr lang="en-US" dirty="0" smtClean="0"/>
              <a:t> part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Use case, business </a:t>
            </a:r>
            <a:r>
              <a:rPr lang="en-US" dirty="0" err="1" smtClean="0"/>
              <a:t>usecase</a:t>
            </a:r>
            <a:r>
              <a:rPr lang="en-US" dirty="0" smtClean="0"/>
              <a:t>, demo, state of things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91671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As-is*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Small Change in .</a:t>
            </a:r>
            <a:r>
              <a:rPr lang="en-US" dirty="0" err="1" smtClean="0"/>
              <a:t>pom</a:t>
            </a:r>
            <a:r>
              <a:rPr lang="en-US" dirty="0" smtClean="0"/>
              <a:t> for specified runner. </a:t>
            </a:r>
          </a:p>
          <a:p>
            <a:r>
              <a:rPr lang="en-US" dirty="0" smtClean="0"/>
              <a:t>Shouldn’t be this way- regression as part of migration from 0.2-&gt; 0.3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500" y="2866136"/>
            <a:ext cx="8509000" cy="374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9613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 Execution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Spark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781" y="2505075"/>
            <a:ext cx="10643587" cy="1151701"/>
          </a:xfrm>
        </p:spPr>
      </p:pic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 smtClean="0"/>
              <a:t>Flink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92621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Spark DAG</a:t>
            </a:r>
            <a:endParaRPr lang="en-US" dirty="0"/>
          </a:p>
        </p:txBody>
      </p:sp>
      <p:pic>
        <p:nvPicPr>
          <p:cNvPr id="2050" name="Picture 2" descr="park-DAG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0798" y="1825625"/>
            <a:ext cx="8870403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4206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Flink</a:t>
            </a:r>
            <a:r>
              <a:rPr lang="en-US" dirty="0" smtClean="0"/>
              <a:t> DAG</a:t>
            </a:r>
            <a:endParaRPr lang="en-US" dirty="0"/>
          </a:p>
        </p:txBody>
      </p:sp>
      <p:pic>
        <p:nvPicPr>
          <p:cNvPr id="3074" name="Picture 2" descr="link-DAG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672" y="1825625"/>
            <a:ext cx="8838655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83725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Raw Output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7337" y="1825625"/>
            <a:ext cx="6157325" cy="4351338"/>
          </a:xfrm>
        </p:spPr>
      </p:pic>
    </p:spTree>
    <p:extLst>
      <p:ext uri="{BB962C8B-B14F-4D97-AF65-F5344CB8AC3E}">
        <p14:creationId xmlns:p14="http://schemas.microsoft.com/office/powerpoint/2010/main" val="15562273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554938"/>
            <a:ext cx="10515600" cy="2892712"/>
          </a:xfrm>
        </p:spPr>
      </p:pic>
      <p:sp>
        <p:nvSpPr>
          <p:cNvPr id="5" name="TextBox 4"/>
          <p:cNvSpPr txBox="1"/>
          <p:nvPr/>
        </p:nvSpPr>
        <p:spPr>
          <a:xfrm>
            <a:off x="838200" y="1871831"/>
            <a:ext cx="105155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FF0000"/>
                </a:solidFill>
              </a:rPr>
              <a:t>CONSISTENT!</a:t>
            </a:r>
            <a:endParaRPr 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0950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State of Things (Cold Water)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IMHO: Beam is interesting, but has a way to go</a:t>
            </a:r>
          </a:p>
          <a:p>
            <a:r>
              <a:rPr lang="en-US" dirty="0" smtClean="0"/>
              <a:t>Only can stream-write into Google Cloud atm.</a:t>
            </a:r>
          </a:p>
          <a:p>
            <a:pPr lvl="1"/>
            <a:r>
              <a:rPr lang="en-US" dirty="0" smtClean="0"/>
              <a:t>Regression prevented streaming to Text File / HDFS / etc.</a:t>
            </a:r>
          </a:p>
          <a:p>
            <a:r>
              <a:rPr lang="en-US" dirty="0" smtClean="0"/>
              <a:t>V0.2-incubator implies </a:t>
            </a:r>
            <a:r>
              <a:rPr lang="en-US" b="1" dirty="0" smtClean="0"/>
              <a:t>still a work in progress</a:t>
            </a:r>
          </a:p>
          <a:p>
            <a:r>
              <a:rPr lang="en-US" dirty="0" smtClean="0"/>
              <a:t>Verdict:</a:t>
            </a:r>
          </a:p>
          <a:p>
            <a:pPr lvl="1"/>
            <a:r>
              <a:rPr lang="en-US" dirty="0" smtClean="0"/>
              <a:t>Beam is driving the conversation of the concept of a </a:t>
            </a:r>
            <a:r>
              <a:rPr lang="en-US" b="1" dirty="0" smtClean="0"/>
              <a:t>unifying API</a:t>
            </a:r>
            <a:r>
              <a:rPr lang="en-US" dirty="0" smtClean="0"/>
              <a:t>. </a:t>
            </a:r>
          </a:p>
          <a:p>
            <a:pPr lvl="1"/>
            <a:r>
              <a:rPr lang="en-US" dirty="0" smtClean="0"/>
              <a:t>Beam has lots of great material on theoretical streaming, much of though behind </a:t>
            </a:r>
            <a:r>
              <a:rPr lang="en-US" dirty="0" err="1" smtClean="0"/>
              <a:t>Flink</a:t>
            </a:r>
            <a:r>
              <a:rPr lang="en-US" dirty="0" smtClean="0"/>
              <a:t> is based on Google’s </a:t>
            </a:r>
            <a:r>
              <a:rPr lang="en-US" dirty="0" err="1" smtClean="0"/>
              <a:t>DataFlow</a:t>
            </a:r>
            <a:r>
              <a:rPr lang="en-US" dirty="0" smtClean="0"/>
              <a:t> paper, which is a good read.</a:t>
            </a:r>
          </a:p>
          <a:p>
            <a:pPr lvl="1"/>
            <a:r>
              <a:rPr lang="en-US" dirty="0" smtClean="0"/>
              <a:t>Beam has a way to go before being production ready</a:t>
            </a:r>
          </a:p>
          <a:p>
            <a:pPr lvl="2"/>
            <a:r>
              <a:rPr lang="en-US" dirty="0" smtClean="0"/>
              <a:t>E.g. don’t go home and try to put Beam into production- you’ll be sorry.</a:t>
            </a:r>
          </a:p>
          <a:p>
            <a:pPr lvl="2"/>
            <a:r>
              <a:rPr lang="en-US" dirty="0" smtClean="0"/>
              <a:t>DO keep an eye on Beam and watch it’s development</a:t>
            </a:r>
          </a:p>
          <a:p>
            <a:pPr lvl="1"/>
            <a:r>
              <a:rPr lang="en-US" dirty="0" err="1" smtClean="0"/>
              <a:t>Flink</a:t>
            </a:r>
            <a:r>
              <a:rPr lang="en-US" dirty="0" smtClean="0"/>
              <a:t> hopes to be primary runner for Beam- runner of choice. </a:t>
            </a:r>
          </a:p>
          <a:p>
            <a:pPr lvl="2"/>
            <a:r>
              <a:rPr lang="en-US" dirty="0" smtClean="0"/>
              <a:t>Best Viable open source candidate at the moment. </a:t>
            </a:r>
          </a:p>
        </p:txBody>
      </p:sp>
    </p:spTree>
    <p:extLst>
      <p:ext uri="{BB962C8B-B14F-4D97-AF65-F5344CB8AC3E}">
        <p14:creationId xmlns:p14="http://schemas.microsoft.com/office/powerpoint/2010/main" val="16557002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Admin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“The ‘ayes’ have it”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572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Next Meetup Topic?</a:t>
            </a:r>
          </a:p>
          <a:p>
            <a:r>
              <a:rPr lang="en-US" dirty="0" smtClean="0"/>
              <a:t>Kim is thinking about starting a local chapter of “Women in Big Data”</a:t>
            </a:r>
          </a:p>
          <a:p>
            <a:pPr lvl="1"/>
            <a:r>
              <a:rPr lang="en-US" dirty="0" smtClean="0"/>
              <a:t>Anyone interested, happy to work with you to help generate content</a:t>
            </a:r>
          </a:p>
          <a:p>
            <a:r>
              <a:rPr lang="en-US" dirty="0" smtClean="0"/>
              <a:t>Larger theme: “People are getting </a:t>
            </a:r>
            <a:r>
              <a:rPr lang="en-US" dirty="0" err="1" smtClean="0"/>
              <a:t>Meetup’d</a:t>
            </a:r>
            <a:r>
              <a:rPr lang="en-US" dirty="0" smtClean="0"/>
              <a:t> out”</a:t>
            </a:r>
          </a:p>
          <a:p>
            <a:pPr lvl="1"/>
            <a:r>
              <a:rPr lang="en-US" dirty="0" smtClean="0"/>
              <a:t>Thoughts?</a:t>
            </a:r>
          </a:p>
          <a:p>
            <a:pPr lvl="1"/>
            <a:r>
              <a:rPr lang="en-US" dirty="0" smtClean="0"/>
              <a:t>Considering moving to policy aggressive pursuit of joint meetups</a:t>
            </a:r>
          </a:p>
          <a:p>
            <a:pPr lvl="2"/>
            <a:r>
              <a:rPr lang="en-US" dirty="0" smtClean="0"/>
              <a:t>When applicable, e.g. not diluting quality of this meetup</a:t>
            </a:r>
          </a:p>
          <a:p>
            <a:pPr lvl="1"/>
            <a:r>
              <a:rPr lang="en-US" dirty="0" smtClean="0"/>
              <a:t>I’m speaking at CHUG next month</a:t>
            </a:r>
          </a:p>
          <a:p>
            <a:pPr lvl="2"/>
            <a:r>
              <a:rPr lang="en-US" dirty="0" smtClean="0"/>
              <a:t>Creating hybrid distributed/native computation environment with Apache Mahout</a:t>
            </a:r>
          </a:p>
          <a:p>
            <a:pPr lvl="2"/>
            <a:r>
              <a:rPr lang="en-US" dirty="0" err="1" smtClean="0"/>
              <a:t>Flink</a:t>
            </a:r>
            <a:r>
              <a:rPr lang="en-US" dirty="0" smtClean="0"/>
              <a:t> handles shipping data around, dumped out of JVM to local CPUs/GPUs when reasonable</a:t>
            </a:r>
          </a:p>
          <a:p>
            <a:r>
              <a:rPr lang="en-US" dirty="0" smtClean="0"/>
              <a:t>Other Items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9049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note on our ‘environment’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can leave:</a:t>
            </a:r>
          </a:p>
          <a:p>
            <a:pPr lvl="1"/>
            <a:r>
              <a:rPr lang="en-US" dirty="0" smtClean="0">
                <a:hlinkClick r:id="rId2"/>
              </a:rPr>
              <a:t>http://chi-flink-zeppelin.mybluemix.net</a:t>
            </a:r>
            <a:endParaRPr lang="en-US" dirty="0" smtClean="0"/>
          </a:p>
          <a:p>
            <a:pPr lvl="1"/>
            <a:r>
              <a:rPr lang="en-US" dirty="0" smtClean="0">
                <a:hlinkClick r:id="rId3"/>
              </a:rPr>
              <a:t>http://chi-flink-flink.mybluemix.net</a:t>
            </a:r>
            <a:endParaRPr lang="en-US" dirty="0" smtClean="0"/>
          </a:p>
          <a:p>
            <a:pPr lvl="1"/>
            <a:r>
              <a:rPr lang="en-US" dirty="0" smtClean="0"/>
              <a:t>Up, They will expire every 14 days- hit me up if you’d like to play and the sites are down. </a:t>
            </a:r>
          </a:p>
          <a:p>
            <a:r>
              <a:rPr lang="en-US" dirty="0" smtClean="0"/>
              <a:t>Better solution:</a:t>
            </a:r>
          </a:p>
          <a:p>
            <a:pPr lvl="1"/>
            <a:r>
              <a:rPr lang="en-US" dirty="0" smtClean="0"/>
              <a:t>Sign up for </a:t>
            </a:r>
            <a:r>
              <a:rPr lang="en-US" dirty="0" err="1" smtClean="0"/>
              <a:t>BlueMix</a:t>
            </a:r>
            <a:r>
              <a:rPr lang="en-US" dirty="0" smtClean="0"/>
              <a:t> / Big Insights</a:t>
            </a:r>
          </a:p>
          <a:p>
            <a:pPr lvl="1"/>
            <a:r>
              <a:rPr lang="en-US" dirty="0" smtClean="0"/>
              <a:t>Latest blog post tells how: </a:t>
            </a:r>
            <a:r>
              <a:rPr lang="en-US" dirty="0" smtClean="0">
                <a:hlinkClick r:id="rId4"/>
              </a:rPr>
              <a:t>https://trevorgrant.org/2016/10/13/deep-magic-volume2-absurdly-large-ols-with-apache-mahout/</a:t>
            </a:r>
            <a:endParaRPr lang="en-US" dirty="0" smtClean="0"/>
          </a:p>
          <a:p>
            <a:pPr lvl="1"/>
            <a:r>
              <a:rPr lang="en-US" dirty="0" smtClean="0"/>
              <a:t>Also on blog: Twitter and </a:t>
            </a:r>
            <a:r>
              <a:rPr lang="en-US" dirty="0" err="1" smtClean="0"/>
              <a:t>Gelly</a:t>
            </a:r>
            <a:r>
              <a:rPr lang="en-US" dirty="0" smtClean="0"/>
              <a:t> (with d3js visualizations) walk </a:t>
            </a:r>
            <a:r>
              <a:rPr lang="en-US" dirty="0" err="1" smtClean="0"/>
              <a:t>throughs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266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“So What?”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898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Apache Beam?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want to write our pipeline </a:t>
            </a:r>
            <a:r>
              <a:rPr lang="en-US" u="sng" dirty="0" smtClean="0"/>
              <a:t>once</a:t>
            </a:r>
            <a:r>
              <a:rPr lang="en-US" dirty="0" smtClean="0"/>
              <a:t>. </a:t>
            </a:r>
          </a:p>
          <a:p>
            <a:pPr lvl="1"/>
            <a:r>
              <a:rPr lang="en-US" dirty="0" smtClean="0"/>
              <a:t>Example ETL operations</a:t>
            </a:r>
          </a:p>
          <a:p>
            <a:pPr lvl="1"/>
            <a:r>
              <a:rPr lang="en-US" dirty="0" smtClean="0"/>
              <a:t>Abstraction of a Pipeline:</a:t>
            </a:r>
          </a:p>
          <a:p>
            <a:pPr lvl="1"/>
            <a:r>
              <a:rPr lang="en-US" dirty="0" smtClean="0"/>
              <a:t>Beyond simple cases- Apache Beam</a:t>
            </a:r>
          </a:p>
        </p:txBody>
      </p:sp>
    </p:spTree>
    <p:extLst>
      <p:ext uri="{BB962C8B-B14F-4D97-AF65-F5344CB8AC3E}">
        <p14:creationId xmlns:p14="http://schemas.microsoft.com/office/powerpoint/2010/main" val="682160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Apache Beam?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want to write our pipeline </a:t>
            </a:r>
            <a:r>
              <a:rPr lang="en-US" u="sng" dirty="0" smtClean="0"/>
              <a:t>once</a:t>
            </a:r>
            <a:r>
              <a:rPr lang="en-US" dirty="0" smtClean="0"/>
              <a:t>. </a:t>
            </a:r>
          </a:p>
          <a:p>
            <a:pPr lvl="1"/>
            <a:r>
              <a:rPr lang="en-US" dirty="0" smtClean="0"/>
              <a:t>Example ETL operations</a:t>
            </a:r>
          </a:p>
          <a:p>
            <a:pPr lvl="2"/>
            <a:r>
              <a:rPr lang="en-US" dirty="0" smtClean="0"/>
              <a:t>Data sources change less frequently than engines</a:t>
            </a:r>
          </a:p>
          <a:p>
            <a:pPr lvl="2"/>
            <a:r>
              <a:rPr lang="en-US" dirty="0" smtClean="0"/>
              <a:t>Do same simple procedures independent of backend</a:t>
            </a:r>
          </a:p>
          <a:p>
            <a:pPr lvl="3"/>
            <a:r>
              <a:rPr lang="en-US" dirty="0" smtClean="0"/>
              <a:t>For this case consider different versions of same engine- API breaking changes, etc. </a:t>
            </a:r>
          </a:p>
          <a:p>
            <a:pPr lvl="2"/>
            <a:r>
              <a:rPr lang="en-US" dirty="0" smtClean="0"/>
              <a:t>Counter point: Apache </a:t>
            </a:r>
            <a:r>
              <a:rPr lang="en-US" dirty="0" err="1" smtClean="0"/>
              <a:t>NiFi</a:t>
            </a:r>
            <a:r>
              <a:rPr lang="en-US" dirty="0" smtClean="0"/>
              <a:t> and runners</a:t>
            </a:r>
          </a:p>
          <a:p>
            <a:pPr lvl="1"/>
            <a:r>
              <a:rPr lang="en-US" dirty="0" smtClean="0"/>
              <a:t>Abstraction of a Pipeline:</a:t>
            </a:r>
          </a:p>
          <a:p>
            <a:pPr lvl="1"/>
            <a:r>
              <a:rPr lang="en-US" dirty="0" smtClean="0"/>
              <a:t>Beyond simple cases- Apache Beam</a:t>
            </a:r>
          </a:p>
          <a:p>
            <a:pPr lvl="2"/>
            <a:endParaRPr lang="en-US" dirty="0" smtClean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24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Apache Beam?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want to write our pipeline </a:t>
            </a:r>
            <a:r>
              <a:rPr lang="en-US" u="sng" dirty="0" smtClean="0"/>
              <a:t>once</a:t>
            </a:r>
            <a:r>
              <a:rPr lang="en-US" dirty="0" smtClean="0"/>
              <a:t>. </a:t>
            </a:r>
          </a:p>
          <a:p>
            <a:pPr lvl="1"/>
            <a:r>
              <a:rPr lang="en-US" dirty="0" smtClean="0"/>
              <a:t>Example ETL operations</a:t>
            </a:r>
          </a:p>
          <a:p>
            <a:pPr lvl="1"/>
            <a:r>
              <a:rPr lang="en-US" dirty="0" smtClean="0"/>
              <a:t>Abstraction of a Pipeline:</a:t>
            </a:r>
          </a:p>
          <a:p>
            <a:pPr lvl="2"/>
            <a:r>
              <a:rPr lang="en-US" dirty="0" smtClean="0"/>
              <a:t>Recurring theme:</a:t>
            </a:r>
          </a:p>
          <a:p>
            <a:pPr lvl="3"/>
            <a:r>
              <a:rPr lang="en-US" dirty="0" smtClean="0"/>
              <a:t>Apache Mahout</a:t>
            </a:r>
          </a:p>
          <a:p>
            <a:pPr lvl="3"/>
            <a:r>
              <a:rPr lang="en-US" dirty="0" smtClean="0"/>
              <a:t>Apache </a:t>
            </a:r>
            <a:r>
              <a:rPr lang="en-US" dirty="0" err="1" smtClean="0"/>
              <a:t>NiFi</a:t>
            </a:r>
            <a:endParaRPr lang="en-US" dirty="0" smtClean="0"/>
          </a:p>
          <a:p>
            <a:pPr lvl="3"/>
            <a:r>
              <a:rPr lang="en-US" dirty="0" smtClean="0"/>
              <a:t>Etc.</a:t>
            </a:r>
          </a:p>
          <a:p>
            <a:pPr lvl="1"/>
            <a:r>
              <a:rPr lang="en-US" dirty="0" smtClean="0"/>
              <a:t>Beyond simple cases- Apache Beam</a:t>
            </a:r>
          </a:p>
          <a:p>
            <a:pPr lvl="2"/>
            <a:endParaRPr lang="en-US" dirty="0" smtClean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4866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Apache Beam?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want to write our pipeline </a:t>
            </a:r>
            <a:r>
              <a:rPr lang="en-US" u="sng" dirty="0" smtClean="0"/>
              <a:t>once</a:t>
            </a:r>
            <a:r>
              <a:rPr lang="en-US" dirty="0" smtClean="0"/>
              <a:t>. </a:t>
            </a:r>
          </a:p>
          <a:p>
            <a:pPr lvl="1"/>
            <a:r>
              <a:rPr lang="en-US" dirty="0" smtClean="0"/>
              <a:t>Example ETL operations</a:t>
            </a:r>
          </a:p>
          <a:p>
            <a:pPr lvl="1"/>
            <a:r>
              <a:rPr lang="en-US" dirty="0" smtClean="0"/>
              <a:t>Abstraction of a Pipeline:</a:t>
            </a:r>
          </a:p>
          <a:p>
            <a:pPr lvl="1"/>
            <a:r>
              <a:rPr lang="en-US" dirty="0" smtClean="0"/>
              <a:t>Beyond simple cases- Apache Beam</a:t>
            </a:r>
          </a:p>
          <a:p>
            <a:pPr lvl="2"/>
            <a:r>
              <a:rPr lang="en-US" dirty="0" smtClean="0"/>
              <a:t>Allows quicker ‘custom’ transformations. </a:t>
            </a:r>
          </a:p>
          <a:p>
            <a:pPr lvl="2"/>
            <a:r>
              <a:rPr lang="en-US" dirty="0" err="1" smtClean="0"/>
              <a:t>NiFi</a:t>
            </a:r>
            <a:r>
              <a:rPr lang="en-US" dirty="0" smtClean="0"/>
              <a:t> vs. Beam</a:t>
            </a:r>
            <a:r>
              <a:rPr lang="en-US" dirty="0" smtClean="0">
                <a:sym typeface="Wingdings"/>
              </a:rPr>
              <a:t> Ease of use vs. </a:t>
            </a:r>
            <a:r>
              <a:rPr lang="en-US" dirty="0" err="1" smtClean="0">
                <a:sym typeface="Wingdings"/>
              </a:rPr>
              <a:t>Flexability</a:t>
            </a:r>
            <a:endParaRPr lang="en-US" dirty="0" smtClean="0">
              <a:sym typeface="Wingdings"/>
            </a:endParaRPr>
          </a:p>
          <a:p>
            <a:pPr lvl="2"/>
            <a:r>
              <a:rPr lang="en-US" dirty="0" smtClean="0"/>
              <a:t>Machine Learning on Beam</a:t>
            </a:r>
          </a:p>
          <a:p>
            <a:pPr lvl="3"/>
            <a:r>
              <a:rPr lang="en-US" dirty="0" smtClean="0"/>
              <a:t>Not a thing yet- but a possible direction of the industry</a:t>
            </a:r>
          </a:p>
          <a:p>
            <a:pPr lvl="3"/>
            <a:r>
              <a:rPr lang="en-US" dirty="0" smtClean="0"/>
              <a:t>Lot’s of wasted code rewriting SGD/K-Means/ALS for every engine</a:t>
            </a:r>
          </a:p>
          <a:p>
            <a:pPr lvl="3"/>
            <a:r>
              <a:rPr lang="en-US" dirty="0" smtClean="0"/>
              <a:t>Apache Mahout similar (Multiple </a:t>
            </a:r>
            <a:r>
              <a:rPr lang="en-US" dirty="0" err="1" smtClean="0"/>
              <a:t>backends</a:t>
            </a:r>
            <a:r>
              <a:rPr lang="en-US" dirty="0" smtClean="0"/>
              <a:t>, common language for front end)</a:t>
            </a:r>
          </a:p>
          <a:p>
            <a:pPr lvl="4"/>
            <a:r>
              <a:rPr lang="en-US" dirty="0" smtClean="0"/>
              <a:t>Talk of adding Apache Beam as runner for Mahout once API settles down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9530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Theoretical Business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 have an ETL process:</a:t>
            </a:r>
          </a:p>
          <a:p>
            <a:pPr lvl="1"/>
            <a:r>
              <a:rPr lang="en-US" dirty="0" smtClean="0"/>
              <a:t>I load log files format consistent for last 10 years</a:t>
            </a:r>
          </a:p>
          <a:p>
            <a:pPr lvl="1"/>
            <a:r>
              <a:rPr lang="en-US" dirty="0" smtClean="0"/>
              <a:t>I want to:</a:t>
            </a:r>
          </a:p>
          <a:p>
            <a:pPr lvl="2"/>
            <a:r>
              <a:rPr lang="en-US" dirty="0" smtClean="0"/>
              <a:t>Load the log files</a:t>
            </a:r>
          </a:p>
          <a:p>
            <a:pPr lvl="2"/>
            <a:r>
              <a:rPr lang="en-US" dirty="0" smtClean="0"/>
              <a:t>Join each log with an existing table: [customers, product info, store info, </a:t>
            </a:r>
            <a:r>
              <a:rPr lang="is-IS" dirty="0" smtClean="0"/>
              <a:t>…</a:t>
            </a:r>
            <a:r>
              <a:rPr lang="en-US" dirty="0" smtClean="0"/>
              <a:t>]</a:t>
            </a:r>
          </a:p>
          <a:p>
            <a:pPr lvl="2"/>
            <a:r>
              <a:rPr lang="en-US" dirty="0" smtClean="0"/>
              <a:t>Some of these table are joined together, enrichment continues for 4 levels</a:t>
            </a:r>
          </a:p>
          <a:p>
            <a:pPr lvl="2"/>
            <a:r>
              <a:rPr lang="en-US" dirty="0" smtClean="0"/>
              <a:t>Results are aggregated end of day</a:t>
            </a:r>
          </a:p>
          <a:p>
            <a:pPr lvl="2"/>
            <a:r>
              <a:rPr lang="en-US" dirty="0" smtClean="0"/>
              <a:t>When real time data reception becomes cost effective I will want the same format but in real time</a:t>
            </a:r>
          </a:p>
          <a:p>
            <a:pPr lvl="1"/>
            <a:r>
              <a:rPr lang="en-US" dirty="0" smtClean="0"/>
              <a:t>Pain points:</a:t>
            </a:r>
          </a:p>
          <a:p>
            <a:pPr lvl="2"/>
            <a:r>
              <a:rPr lang="en-US" dirty="0" smtClean="0"/>
              <a:t>Already migrated back end twice in last 10 years (Mainframe, </a:t>
            </a:r>
            <a:r>
              <a:rPr lang="en-US" dirty="0" err="1" smtClean="0"/>
              <a:t>Netezza</a:t>
            </a:r>
            <a:r>
              <a:rPr lang="en-US" dirty="0" smtClean="0"/>
              <a:t>, Spark)</a:t>
            </a:r>
          </a:p>
          <a:p>
            <a:pPr lvl="3"/>
            <a:r>
              <a:rPr lang="en-US" dirty="0" smtClean="0"/>
              <a:t>Spark API breaking version changes, </a:t>
            </a:r>
            <a:r>
              <a:rPr lang="en-US" dirty="0" err="1" smtClean="0"/>
              <a:t>e.g</a:t>
            </a:r>
            <a:r>
              <a:rPr lang="en-US" dirty="0" smtClean="0"/>
              <a:t> 1.3-&gt; 1.4, 1.6-&gt; 2.0</a:t>
            </a:r>
          </a:p>
          <a:p>
            <a:pPr lvl="2"/>
            <a:r>
              <a:rPr lang="en-US" dirty="0" smtClean="0"/>
              <a:t>May move to another system when real-time streaming </a:t>
            </a:r>
          </a:p>
          <a:p>
            <a:pPr lvl="3"/>
            <a:r>
              <a:rPr lang="en-US" dirty="0" smtClean="0"/>
              <a:t>May not move entirely- e.g. some jobs will still be batch, hybrid Spark/</a:t>
            </a:r>
            <a:r>
              <a:rPr lang="en-US" dirty="0" err="1" smtClean="0"/>
              <a:t>Flink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err="1"/>
              <a:t>v</a:t>
            </a:r>
            <a:r>
              <a:rPr lang="en-US" dirty="0" smtClean="0"/>
              <a:t>	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3189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”Demo”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hlinkClick r:id="rId2"/>
              </a:rPr>
              <a:t>http://chi-flink-zeppelin.mybluemix.net/#/notebook/2BXPJDUFK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https://github.com/chi-apache-flink-meetup/beam_and_flink_meetup_2016_10_18</a:t>
            </a:r>
            <a:endParaRPr lang="en-US" dirty="0" smtClean="0"/>
          </a:p>
          <a:p>
            <a:r>
              <a:rPr lang="en-US" dirty="0" smtClean="0"/>
              <a:t>(</a:t>
            </a:r>
            <a:r>
              <a:rPr lang="en-US" dirty="0" err="1" smtClean="0"/>
              <a:t>git</a:t>
            </a:r>
            <a:r>
              <a:rPr lang="en-US" dirty="0" smtClean="0"/>
              <a:t> repo contains notebook)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0279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Consistent Pipeline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Word Count</a:t>
            </a:r>
          </a:p>
          <a:p>
            <a:pPr lvl="1"/>
            <a:r>
              <a:rPr lang="en-US" dirty="0" smtClean="0"/>
              <a:t>Runs on Spark or </a:t>
            </a:r>
            <a:r>
              <a:rPr lang="en-US" dirty="0" err="1" smtClean="0"/>
              <a:t>Flink</a:t>
            </a:r>
            <a:r>
              <a:rPr lang="en-US" dirty="0" smtClean="0"/>
              <a:t> AS-IS*</a:t>
            </a:r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922016"/>
            <a:ext cx="10058400" cy="2941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3225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760</Words>
  <Application>Microsoft Macintosh PowerPoint</Application>
  <PresentationFormat>Widescreen</PresentationFormat>
  <Paragraphs>107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Calibri</vt:lpstr>
      <vt:lpstr>Calibri Light</vt:lpstr>
      <vt:lpstr>Wingdings</vt:lpstr>
      <vt:lpstr>Arial</vt:lpstr>
      <vt:lpstr>Office Theme</vt:lpstr>
      <vt:lpstr>Trevo’s part</vt:lpstr>
      <vt:lpstr>Motivation</vt:lpstr>
      <vt:lpstr>Why Apache Beam?</vt:lpstr>
      <vt:lpstr>Why Apache Beam?</vt:lpstr>
      <vt:lpstr>Why Apache Beam?</vt:lpstr>
      <vt:lpstr>Why Apache Beam?</vt:lpstr>
      <vt:lpstr>Theoretical Business Case</vt:lpstr>
      <vt:lpstr>”Demo”</vt:lpstr>
      <vt:lpstr>Consistent Pipeline Code</vt:lpstr>
      <vt:lpstr>As-is*</vt:lpstr>
      <vt:lpstr>CLI Execution</vt:lpstr>
      <vt:lpstr>Spark DAG</vt:lpstr>
      <vt:lpstr>Flink DAG</vt:lpstr>
      <vt:lpstr>Raw Output</vt:lpstr>
      <vt:lpstr>Outputs</vt:lpstr>
      <vt:lpstr>Current State of Things (Cold Water)</vt:lpstr>
      <vt:lpstr>Admin</vt:lpstr>
      <vt:lpstr>Agenda</vt:lpstr>
      <vt:lpstr>A note on our ‘environment’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Motivation</dc:title>
  <dc:creator>TREVOR GRANT</dc:creator>
  <cp:lastModifiedBy>TREVOR GRANT</cp:lastModifiedBy>
  <cp:revision>8</cp:revision>
  <dcterms:created xsi:type="dcterms:W3CDTF">2016-10-18T19:06:07Z</dcterms:created>
  <dcterms:modified xsi:type="dcterms:W3CDTF">2016-10-18T20:16:51Z</dcterms:modified>
</cp:coreProperties>
</file>