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3"/>
  </p:notesMasterIdLst>
  <p:sldIdLst>
    <p:sldId id="256" r:id="rId2"/>
    <p:sldId id="257" r:id="rId3"/>
    <p:sldId id="259" r:id="rId4"/>
    <p:sldId id="276" r:id="rId5"/>
    <p:sldId id="277" r:id="rId6"/>
    <p:sldId id="274" r:id="rId7"/>
    <p:sldId id="260" r:id="rId8"/>
    <p:sldId id="261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29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" d="100"/>
          <a:sy n="10" d="100"/>
        </p:scale>
        <p:origin x="-920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74B2B-9A3A-4B34-B1E5-153E9CDAA1EA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0578B-2168-4F42-8C8B-094EE5C4F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0578B-2168-4F42-8C8B-094EE5C4F4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EF0959E-C664-4002-AC2B-2790F92A57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07870FB-B996-4E07-A7C0-7142ED61A4AE}" type="datetimeFigureOut">
              <a:rPr lang="en-US" smtClean="0"/>
              <a:t>2/21/17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lson7168/cta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953000"/>
            <a:ext cx="2438400" cy="1524000"/>
          </a:xfrm>
        </p:spPr>
        <p:txBody>
          <a:bodyPr/>
          <a:lstStyle/>
          <a:p>
            <a:r>
              <a:rPr lang="en-US" sz="2000" dirty="0" smtClean="0"/>
              <a:t>Joe Olson</a:t>
            </a:r>
            <a:br>
              <a:rPr lang="en-US" sz="2000" dirty="0" smtClean="0"/>
            </a:br>
            <a:r>
              <a:rPr lang="en-US" sz="2000" dirty="0" smtClean="0"/>
              <a:t>Data Architect</a:t>
            </a:r>
            <a:br>
              <a:rPr lang="en-US" sz="2000" dirty="0" smtClean="0"/>
            </a:br>
            <a:r>
              <a:rPr lang="en-US" sz="2000" dirty="0" smtClean="0"/>
              <a:t>21 Feb 2017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91000"/>
            <a:ext cx="6461760" cy="457200"/>
          </a:xfrm>
        </p:spPr>
        <p:txBody>
          <a:bodyPr/>
          <a:lstStyle/>
          <a:p>
            <a:r>
              <a:rPr lang="en-US" dirty="0" smtClean="0"/>
              <a:t>(With Distributed Virtual Machine!)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447800"/>
            <a:ext cx="7543800" cy="2593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 smtClean="0"/>
              <a:t>Flink</a:t>
            </a:r>
            <a:r>
              <a:rPr lang="en-US" sz="4800" b="1" dirty="0" smtClean="0"/>
              <a:t> Workshop</a:t>
            </a:r>
            <a:endParaRPr lang="en-US" sz="4800" b="1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9183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#2 Take </a:t>
            </a:r>
            <a:r>
              <a:rPr lang="en-US" dirty="0" err="1" smtClean="0"/>
              <a:t>Aways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a custom window</a:t>
            </a:r>
          </a:p>
          <a:p>
            <a:r>
              <a:rPr lang="en-US" sz="3200" dirty="0" smtClean="0"/>
              <a:t>Using a custom trigger</a:t>
            </a:r>
          </a:p>
          <a:p>
            <a:pPr lvl="1"/>
            <a:r>
              <a:rPr lang="en-US" sz="3000" dirty="0" smtClean="0"/>
              <a:t>Preserving state</a:t>
            </a:r>
          </a:p>
          <a:p>
            <a:r>
              <a:rPr lang="en-US" sz="3200" dirty="0" smtClean="0"/>
              <a:t>Using a custom aggregation </a:t>
            </a:r>
            <a:endParaRPr lang="en-US" sz="3200" dirty="0" smtClean="0"/>
          </a:p>
          <a:p>
            <a:r>
              <a:rPr lang="en-US" sz="3200" dirty="0" smtClean="0"/>
              <a:t>Sinking to a relational </a:t>
            </a:r>
            <a:r>
              <a:rPr lang="en-US" sz="3200" dirty="0" err="1" smtClean="0"/>
              <a:t>databse</a:t>
            </a:r>
            <a:endParaRPr lang="en-US" sz="3200" dirty="0" smtClean="0"/>
          </a:p>
          <a:p>
            <a:r>
              <a:rPr lang="en-US" sz="3200" dirty="0" smtClean="0"/>
              <a:t>Run from within </a:t>
            </a:r>
            <a:r>
              <a:rPr lang="en-US" sz="3200" dirty="0" err="1" smtClean="0"/>
              <a:t>IntelliJ</a:t>
            </a:r>
            <a:r>
              <a:rPr lang="en-US" sz="3200" dirty="0" smtClean="0"/>
              <a:t> – useful for rapid debugging</a:t>
            </a:r>
            <a:endParaRPr lang="en-US" sz="3200" dirty="0" smtClean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6347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Hopefully this will encourage others to tinker</a:t>
            </a:r>
            <a:endParaRPr lang="en-US" sz="3200" dirty="0"/>
          </a:p>
          <a:p>
            <a:r>
              <a:rPr lang="en-US" sz="3200" dirty="0" smtClean="0"/>
              <a:t>VM, code and data set can be built upon for future </a:t>
            </a:r>
            <a:r>
              <a:rPr lang="en-US" sz="3200" dirty="0" err="1" smtClean="0"/>
              <a:t>meetups</a:t>
            </a:r>
            <a:endParaRPr lang="en-US" sz="3200" dirty="0" smtClean="0"/>
          </a:p>
          <a:p>
            <a:r>
              <a:rPr lang="en-US" sz="3200" dirty="0" smtClean="0"/>
              <a:t>Other speakers can talk about their experiences so we can learn from one another</a:t>
            </a:r>
          </a:p>
          <a:p>
            <a:r>
              <a:rPr lang="en-US" sz="3200" dirty="0" smtClean="0"/>
              <a:t>Keep on the cutting edge of emerging technology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347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Are We Doing? (and Why?)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State of Technology</a:t>
            </a:r>
            <a:endParaRPr lang="en-US" sz="2400" dirty="0" smtClean="0"/>
          </a:p>
          <a:p>
            <a:pPr lvl="1"/>
            <a:r>
              <a:rPr lang="en-US" dirty="0" smtClean="0"/>
              <a:t>Streaming is hot right now</a:t>
            </a:r>
            <a:endParaRPr lang="en-US" dirty="0" smtClean="0"/>
          </a:p>
          <a:p>
            <a:pPr lvl="2"/>
            <a:r>
              <a:rPr lang="en-US" dirty="0" smtClean="0"/>
              <a:t>Big data</a:t>
            </a:r>
          </a:p>
          <a:p>
            <a:pPr lvl="2"/>
            <a:r>
              <a:rPr lang="en-US" dirty="0" err="1" smtClean="0"/>
              <a:t>IoT</a:t>
            </a:r>
            <a:endParaRPr lang="en-US" dirty="0" smtClean="0"/>
          </a:p>
          <a:p>
            <a:pPr lvl="2"/>
            <a:r>
              <a:rPr lang="en-US" dirty="0" smtClean="0"/>
              <a:t>Real time machine learning</a:t>
            </a:r>
          </a:p>
          <a:p>
            <a:pPr lvl="1"/>
            <a:r>
              <a:rPr lang="en-US" dirty="0" smtClean="0"/>
              <a:t>Several emerging frameworks and philosophies</a:t>
            </a:r>
          </a:p>
          <a:p>
            <a:pPr lvl="2"/>
            <a:r>
              <a:rPr lang="en-US" dirty="0" smtClean="0"/>
              <a:t>Will most likely converge at some point </a:t>
            </a:r>
            <a:endParaRPr lang="en-US" dirty="0"/>
          </a:p>
          <a:p>
            <a:r>
              <a:rPr lang="en-US" dirty="0" smtClean="0"/>
              <a:t>Build the community in Chicago </a:t>
            </a:r>
          </a:p>
          <a:p>
            <a:pPr lvl="1"/>
            <a:r>
              <a:rPr lang="en-US" dirty="0" smtClean="0"/>
              <a:t>Plenty of </a:t>
            </a:r>
            <a:r>
              <a:rPr lang="en-US" dirty="0" err="1" smtClean="0"/>
              <a:t>meetups</a:t>
            </a:r>
            <a:r>
              <a:rPr lang="en-US" dirty="0" smtClean="0"/>
              <a:t> / slides !</a:t>
            </a:r>
          </a:p>
          <a:p>
            <a:pPr lvl="1"/>
            <a:r>
              <a:rPr lang="en-US" dirty="0" smtClean="0"/>
              <a:t>Less operational and production horror stories that we can learn from</a:t>
            </a:r>
          </a:p>
          <a:p>
            <a:endParaRPr lang="en-US" dirty="0" smtClean="0"/>
          </a:p>
          <a:p>
            <a:r>
              <a:rPr lang="en-US" dirty="0" smtClean="0"/>
              <a:t>Jump start tech adoption via workshops / </a:t>
            </a:r>
            <a:r>
              <a:rPr lang="en-US" dirty="0" err="1" smtClean="0"/>
              <a:t>hackathons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20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About To Do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Set up a streaming dev</a:t>
            </a:r>
            <a:r>
              <a:rPr lang="en-US" sz="2800" dirty="0" smtClean="0"/>
              <a:t>elopment </a:t>
            </a:r>
            <a:r>
              <a:rPr lang="en-US" sz="2800" dirty="0" smtClean="0"/>
              <a:t>environment</a:t>
            </a:r>
          </a:p>
          <a:p>
            <a:pPr lvl="1"/>
            <a:r>
              <a:rPr lang="en-US" sz="2600" dirty="0" smtClean="0"/>
              <a:t>Data set: CTA Bus Tracker Data (Historical)</a:t>
            </a:r>
          </a:p>
          <a:p>
            <a:pPr lvl="1"/>
            <a:r>
              <a:rPr lang="en-US" sz="2600" dirty="0" smtClean="0"/>
              <a:t>Use the </a:t>
            </a:r>
            <a:r>
              <a:rPr lang="en-US" sz="2600" dirty="0" err="1" smtClean="0"/>
              <a:t>Flink</a:t>
            </a:r>
            <a:r>
              <a:rPr lang="en-US" sz="2600" dirty="0" smtClean="0"/>
              <a:t> streaming API to transform that into a Kafka topic</a:t>
            </a:r>
          </a:p>
          <a:p>
            <a:pPr lvl="2"/>
            <a:r>
              <a:rPr lang="en-US" sz="2400" dirty="0" smtClean="0"/>
              <a:t>Good overview of the basic streaming model</a:t>
            </a:r>
          </a:p>
          <a:p>
            <a:pPr lvl="1"/>
            <a:r>
              <a:rPr lang="en-US" sz="2600" dirty="0" smtClean="0"/>
              <a:t>View the data inside of Kafka</a:t>
            </a:r>
          </a:p>
          <a:p>
            <a:pPr lvl="1"/>
            <a:r>
              <a:rPr lang="en-US" sz="2600" dirty="0" smtClean="0"/>
              <a:t>Use a separate </a:t>
            </a:r>
            <a:r>
              <a:rPr lang="en-US" sz="2600" dirty="0" err="1" smtClean="0"/>
              <a:t>Flink</a:t>
            </a:r>
            <a:r>
              <a:rPr lang="en-US" sz="2600" dirty="0" smtClean="0"/>
              <a:t> job to process the data</a:t>
            </a:r>
          </a:p>
          <a:p>
            <a:pPr lvl="2"/>
            <a:r>
              <a:rPr lang="en-US" sz="2400" dirty="0" smtClean="0"/>
              <a:t>Load the data into keyed windows</a:t>
            </a:r>
          </a:p>
          <a:p>
            <a:pPr lvl="2"/>
            <a:r>
              <a:rPr lang="en-US" sz="2400" dirty="0" smtClean="0"/>
              <a:t>Fire the window on count or on timeout</a:t>
            </a:r>
          </a:p>
          <a:p>
            <a:pPr lvl="2"/>
            <a:r>
              <a:rPr lang="en-US" sz="2400" dirty="0" smtClean="0"/>
              <a:t>Aggregate the data when fired</a:t>
            </a:r>
          </a:p>
          <a:p>
            <a:pPr lvl="2"/>
            <a:r>
              <a:rPr lang="en-US" sz="2400" dirty="0" smtClean="0"/>
              <a:t>Sink the aggregated data</a:t>
            </a:r>
            <a:endParaRPr lang="en-US" sz="24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Ubuntu 16.04</a:t>
            </a:r>
          </a:p>
          <a:p>
            <a:pPr lvl="1"/>
            <a:r>
              <a:rPr lang="en-US" dirty="0" err="1" smtClean="0"/>
              <a:t>Flink</a:t>
            </a:r>
            <a:r>
              <a:rPr lang="en-US" dirty="0" smtClean="0"/>
              <a:t> 1.2 </a:t>
            </a:r>
          </a:p>
          <a:p>
            <a:pPr lvl="1"/>
            <a:r>
              <a:rPr lang="en-US" dirty="0" smtClean="0"/>
              <a:t>Kafka 0.9</a:t>
            </a:r>
          </a:p>
          <a:p>
            <a:pPr lvl="1"/>
            <a:r>
              <a:rPr lang="en-US" dirty="0" err="1" smtClean="0"/>
              <a:t>Kafkatool</a:t>
            </a:r>
            <a:endParaRPr lang="en-US" dirty="0" smtClean="0"/>
          </a:p>
          <a:p>
            <a:pPr lvl="1"/>
            <a:r>
              <a:rPr lang="en-US" dirty="0" err="1" smtClean="0"/>
              <a:t>IntelliJ</a:t>
            </a:r>
            <a:r>
              <a:rPr lang="en-US" dirty="0" smtClean="0"/>
              <a:t> 2016.3 Community Version</a:t>
            </a:r>
            <a:endParaRPr lang="en-US" dirty="0"/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2.11  / Java 8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3.2</a:t>
            </a:r>
            <a:endParaRPr lang="en-US" dirty="0" smtClean="0"/>
          </a:p>
          <a:p>
            <a:pPr lvl="1"/>
            <a:r>
              <a:rPr lang="en-US" dirty="0" smtClean="0"/>
              <a:t>One day’s worth of CTA data in JSON format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6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Test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Chicago Transit Authority (CTA) has a public API that returns minute fixes of all of its buses.</a:t>
            </a:r>
          </a:p>
          <a:p>
            <a:r>
              <a:rPr lang="en-US" dirty="0" smtClean="0"/>
              <a:t>A fix:</a:t>
            </a:r>
          </a:p>
          <a:p>
            <a:pPr lvl="1"/>
            <a:r>
              <a:rPr lang="pl-PL" dirty="0"/>
              <a:t>{"</a:t>
            </a:r>
            <a:r>
              <a:rPr lang="pl-PL" dirty="0" err="1"/>
              <a:t>vid</a:t>
            </a:r>
            <a:r>
              <a:rPr lang="pl-PL" dirty="0"/>
              <a:t>": 1958, "</a:t>
            </a:r>
            <a:r>
              <a:rPr lang="pl-PL" dirty="0" err="1"/>
              <a:t>tmstmp</a:t>
            </a:r>
            <a:r>
              <a:rPr lang="pl-PL" dirty="0"/>
              <a:t>": "20150211 23:59", "lat": 41.880638122558594, "lon": -87.738800048828125, "</a:t>
            </a:r>
            <a:r>
              <a:rPr lang="pl-PL" dirty="0" err="1"/>
              <a:t>hdg</a:t>
            </a:r>
            <a:r>
              <a:rPr lang="pl-PL" dirty="0"/>
              <a:t>": 267, "</a:t>
            </a:r>
            <a:r>
              <a:rPr lang="pl-PL" dirty="0" err="1"/>
              <a:t>pid</a:t>
            </a:r>
            <a:r>
              <a:rPr lang="pl-PL" dirty="0"/>
              <a:t>": 949, "</a:t>
            </a:r>
            <a:r>
              <a:rPr lang="pl-PL" dirty="0" err="1"/>
              <a:t>rt</a:t>
            </a:r>
            <a:r>
              <a:rPr lang="pl-PL" dirty="0"/>
              <a:t>": "20", "des": "Austin", "</a:t>
            </a:r>
            <a:r>
              <a:rPr lang="pl-PL" dirty="0" err="1"/>
              <a:t>pdist</a:t>
            </a:r>
            <a:r>
              <a:rPr lang="pl-PL" dirty="0"/>
              <a:t>": 3429, "</a:t>
            </a:r>
            <a:r>
              <a:rPr lang="pl-PL" dirty="0" err="1"/>
              <a:t>tablockid</a:t>
            </a:r>
            <a:r>
              <a:rPr lang="pl-PL" dirty="0"/>
              <a:t>": "N20 -893", "</a:t>
            </a:r>
            <a:r>
              <a:rPr lang="pl-PL" dirty="0" err="1"/>
              <a:t>tatripid</a:t>
            </a:r>
            <a:r>
              <a:rPr lang="pl-PL" dirty="0"/>
              <a:t>": 1040830, "</a:t>
            </a:r>
            <a:r>
              <a:rPr lang="pl-PL" dirty="0" err="1"/>
              <a:t>zone</a:t>
            </a:r>
            <a:r>
              <a:rPr lang="pl-PL" dirty="0"/>
              <a:t>": "</a:t>
            </a:r>
            <a:r>
              <a:rPr lang="pl-PL" dirty="0" err="1"/>
              <a:t>null</a:t>
            </a:r>
            <a:r>
              <a:rPr lang="pl-PL" dirty="0"/>
              <a:t>”}</a:t>
            </a:r>
            <a:r>
              <a:rPr lang="pl-PL" dirty="0" smtClean="0"/>
              <a:t>,</a:t>
            </a:r>
          </a:p>
          <a:p>
            <a:r>
              <a:rPr lang="pl-PL" dirty="0" smtClean="0"/>
              <a:t>Just </a:t>
            </a:r>
            <a:r>
              <a:rPr lang="pl-PL" dirty="0" err="1" smtClean="0"/>
              <a:t>under</a:t>
            </a:r>
            <a:r>
              <a:rPr lang="pl-PL" dirty="0" smtClean="0"/>
              <a:t> a </a:t>
            </a:r>
            <a:r>
              <a:rPr lang="pl-PL" dirty="0" err="1" smtClean="0"/>
              <a:t>million</a:t>
            </a:r>
            <a:r>
              <a:rPr lang="pl-PL" dirty="0" smtClean="0"/>
              <a:t> </a:t>
            </a:r>
            <a:r>
              <a:rPr lang="pl-PL" dirty="0" err="1" smtClean="0"/>
              <a:t>fixes</a:t>
            </a:r>
            <a:r>
              <a:rPr lang="pl-PL" dirty="0" smtClean="0"/>
              <a:t> a </a:t>
            </a:r>
            <a:r>
              <a:rPr lang="pl-PL" dirty="0" err="1" smtClean="0"/>
              <a:t>day</a:t>
            </a:r>
            <a:r>
              <a:rPr lang="pl-PL" dirty="0" smtClean="0"/>
              <a:t>. </a:t>
            </a:r>
          </a:p>
          <a:p>
            <a:r>
              <a:rPr lang="pl-PL" dirty="0" err="1" smtClean="0"/>
              <a:t>About</a:t>
            </a:r>
            <a:r>
              <a:rPr lang="pl-PL" dirty="0" smtClean="0"/>
              <a:t> 250MB</a:t>
            </a:r>
            <a:r>
              <a:rPr lang="pl-PL" dirty="0"/>
              <a:t> </a:t>
            </a:r>
            <a:r>
              <a:rPr lang="pl-PL" dirty="0" err="1" smtClean="0"/>
              <a:t>uncomporessed</a:t>
            </a:r>
            <a:endParaRPr lang="en-US" dirty="0" smtClean="0"/>
          </a:p>
          <a:p>
            <a:r>
              <a:rPr lang="en-US" dirty="0" smtClean="0"/>
              <a:t>Archived daily data (2 years):</a:t>
            </a:r>
          </a:p>
          <a:p>
            <a:pPr lvl="1"/>
            <a:r>
              <a:rPr lang="en-US" dirty="0">
                <a:hlinkClick r:id="rId2"/>
              </a:rPr>
              <a:t>https://github.com/jolson7168/</a:t>
            </a:r>
            <a:r>
              <a:rPr lang="en-US" dirty="0" smtClean="0">
                <a:hlinkClick r:id="rId2"/>
              </a:rPr>
              <a:t>ctaData</a:t>
            </a:r>
            <a:endParaRPr lang="en-US" dirty="0" smtClean="0"/>
          </a:p>
          <a:p>
            <a:r>
              <a:rPr lang="en-US" smtClean="0"/>
              <a:t>Perfect time series </a:t>
            </a:r>
            <a:r>
              <a:rPr lang="en-US" dirty="0" smtClean="0"/>
              <a:t>/ geospatial data for </a:t>
            </a:r>
            <a:r>
              <a:rPr lang="en-US" dirty="0" err="1" smtClean="0"/>
              <a:t>Flink</a:t>
            </a:r>
            <a:r>
              <a:rPr lang="en-US" dirty="0" smtClean="0"/>
              <a:t> and </a:t>
            </a:r>
            <a:r>
              <a:rPr lang="en-US" dirty="0" err="1" smtClean="0"/>
              <a:t>FlinkML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Both the batch and the streaming APIs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redictive modeling: scheduled </a:t>
            </a:r>
            <a:r>
              <a:rPr lang="en-US" dirty="0" err="1" smtClean="0"/>
              <a:t>vs</a:t>
            </a:r>
            <a:r>
              <a:rPr lang="en-US" dirty="0" smtClean="0"/>
              <a:t> actual</a:t>
            </a:r>
          </a:p>
          <a:p>
            <a:pPr lvl="1"/>
            <a:r>
              <a:rPr lang="en-US" dirty="0" smtClean="0"/>
              <a:t>Complex event modeling (traffic , weather,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5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smtClean="0"/>
              <a:t>of a </a:t>
            </a:r>
            <a:r>
              <a:rPr lang="en-US" dirty="0" err="1" smtClean="0"/>
              <a:t>Flink</a:t>
            </a:r>
            <a:r>
              <a:rPr lang="en-US" dirty="0" smtClean="0"/>
              <a:t> Job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good deal of </a:t>
            </a:r>
            <a:r>
              <a:rPr lang="en-US" sz="2800" dirty="0" err="1" smtClean="0"/>
              <a:t>Flink</a:t>
            </a:r>
            <a:r>
              <a:rPr lang="en-US" sz="2800" dirty="0" smtClean="0"/>
              <a:t> jobs fall into this pattern:</a:t>
            </a:r>
          </a:p>
          <a:p>
            <a:pPr lvl="1"/>
            <a:r>
              <a:rPr lang="en-US" sz="2600" dirty="0" smtClean="0"/>
              <a:t>Connect to a data source and set up a stream</a:t>
            </a:r>
          </a:p>
          <a:p>
            <a:pPr lvl="1"/>
            <a:r>
              <a:rPr lang="en-US" sz="2600" dirty="0" smtClean="0"/>
              <a:t>Do processing on each element </a:t>
            </a:r>
            <a:r>
              <a:rPr lang="en-US" sz="2600" dirty="0" smtClean="0"/>
              <a:t>in the </a:t>
            </a:r>
            <a:r>
              <a:rPr lang="en-US" sz="2600" dirty="0" smtClean="0"/>
              <a:t>stream</a:t>
            </a:r>
          </a:p>
          <a:p>
            <a:pPr lvl="2"/>
            <a:r>
              <a:rPr lang="en-US" sz="2400" dirty="0" smtClean="0"/>
              <a:t>Aggregating</a:t>
            </a:r>
          </a:p>
          <a:p>
            <a:pPr lvl="2"/>
            <a:r>
              <a:rPr lang="en-US" sz="2400" dirty="0" smtClean="0"/>
              <a:t>Filtering</a:t>
            </a:r>
          </a:p>
          <a:p>
            <a:pPr lvl="2"/>
            <a:r>
              <a:rPr lang="en-US" sz="2400" dirty="0" smtClean="0"/>
              <a:t>Buffering</a:t>
            </a:r>
          </a:p>
          <a:p>
            <a:pPr lvl="1"/>
            <a:r>
              <a:rPr lang="en-US" sz="2600" dirty="0" smtClean="0"/>
              <a:t>Sink results of processing (or start another stream!)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3831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#1 Take </a:t>
            </a:r>
            <a:r>
              <a:rPr lang="en-US" dirty="0" err="1"/>
              <a:t>A</a:t>
            </a:r>
            <a:r>
              <a:rPr lang="en-US" dirty="0" err="1" smtClean="0"/>
              <a:t>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Very simple </a:t>
            </a:r>
            <a:r>
              <a:rPr lang="en-US" sz="3200" dirty="0" err="1" smtClean="0"/>
              <a:t>Flink</a:t>
            </a:r>
            <a:r>
              <a:rPr lang="en-US" sz="3200" dirty="0" smtClean="0"/>
              <a:t> job:</a:t>
            </a:r>
          </a:p>
          <a:p>
            <a:pPr lvl="1"/>
            <a:r>
              <a:rPr lang="en-US" sz="3000" dirty="0" smtClean="0"/>
              <a:t>Connect to source (data file on OS)</a:t>
            </a:r>
          </a:p>
          <a:p>
            <a:pPr lvl="1"/>
            <a:r>
              <a:rPr lang="en-US" sz="3000" dirty="0" smtClean="0"/>
              <a:t>Filter (make sure valid </a:t>
            </a:r>
            <a:r>
              <a:rPr lang="en-US" sz="3000" dirty="0" err="1" smtClean="0"/>
              <a:t>json</a:t>
            </a:r>
            <a:r>
              <a:rPr lang="en-US" sz="3000" dirty="0" smtClean="0"/>
              <a:t>)</a:t>
            </a:r>
          </a:p>
          <a:p>
            <a:pPr lvl="1"/>
            <a:r>
              <a:rPr lang="en-US" sz="3000" dirty="0" smtClean="0"/>
              <a:t>Sink valid fixes to Kafka topic</a:t>
            </a:r>
          </a:p>
          <a:p>
            <a:r>
              <a:rPr lang="en-US" sz="3200" dirty="0" smtClean="0"/>
              <a:t>Compile into a jar</a:t>
            </a:r>
          </a:p>
          <a:p>
            <a:r>
              <a:rPr lang="en-US" sz="3200" dirty="0" smtClean="0"/>
              <a:t>Deploy jar on server</a:t>
            </a:r>
          </a:p>
          <a:p>
            <a:r>
              <a:rPr lang="en-US" sz="3200" dirty="0" smtClean="0"/>
              <a:t>Observe execution</a:t>
            </a:r>
          </a:p>
          <a:p>
            <a:r>
              <a:rPr lang="en-US" sz="3200" dirty="0" smtClean="0"/>
              <a:t>Check out the log files </a:t>
            </a:r>
            <a:endParaRPr lang="en-US" sz="3200" dirty="0" smtClean="0"/>
          </a:p>
          <a:p>
            <a:pPr lvl="1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2578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 / Stop Kafka and Zookeeper</a:t>
            </a:r>
            <a:endParaRPr lang="en-US" sz="2800" dirty="0" smtClean="0"/>
          </a:p>
          <a:p>
            <a:r>
              <a:rPr lang="en-US" sz="2800" dirty="0" smtClean="0"/>
              <a:t>Observe what is in a Kafka topic</a:t>
            </a:r>
          </a:p>
          <a:p>
            <a:r>
              <a:rPr lang="en-US" sz="2800" dirty="0" smtClean="0"/>
              <a:t>Use Kafka as both as source and sink for </a:t>
            </a:r>
            <a:r>
              <a:rPr lang="en-US" sz="2800" dirty="0" err="1" smtClean="0"/>
              <a:t>Flink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#2 Take </a:t>
            </a:r>
            <a:r>
              <a:rPr lang="en-US" dirty="0" err="1"/>
              <a:t>A</a:t>
            </a:r>
            <a:r>
              <a:rPr lang="en-US" dirty="0" err="1" smtClean="0"/>
              <a:t>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Another simple </a:t>
            </a:r>
            <a:r>
              <a:rPr lang="en-US" sz="3200" dirty="0" err="1" smtClean="0"/>
              <a:t>Flink</a:t>
            </a:r>
            <a:r>
              <a:rPr lang="en-US" sz="3200" dirty="0" smtClean="0"/>
              <a:t> job:</a:t>
            </a:r>
          </a:p>
          <a:p>
            <a:pPr lvl="1"/>
            <a:r>
              <a:rPr lang="en-US" sz="3000" dirty="0" smtClean="0"/>
              <a:t>Connect to source (</a:t>
            </a:r>
            <a:r>
              <a:rPr lang="en-US" sz="3000" dirty="0" err="1" smtClean="0"/>
              <a:t>json</a:t>
            </a:r>
            <a:r>
              <a:rPr lang="en-US" sz="3000" dirty="0" smtClean="0"/>
              <a:t> in Kafka)</a:t>
            </a:r>
          </a:p>
          <a:p>
            <a:pPr lvl="1"/>
            <a:r>
              <a:rPr lang="en-US" sz="3000" dirty="0" smtClean="0"/>
              <a:t>Create a Fix object from </a:t>
            </a:r>
            <a:r>
              <a:rPr lang="en-US" sz="3000" dirty="0" err="1" smtClean="0"/>
              <a:t>json</a:t>
            </a:r>
            <a:endParaRPr lang="en-US" sz="3000" dirty="0" smtClean="0"/>
          </a:p>
          <a:p>
            <a:pPr lvl="1"/>
            <a:r>
              <a:rPr lang="en-US" sz="3000" dirty="0" smtClean="0"/>
              <a:t>Identify the timestamp from the Fix</a:t>
            </a:r>
          </a:p>
          <a:p>
            <a:pPr lvl="1"/>
            <a:r>
              <a:rPr lang="en-US" sz="3000" dirty="0" smtClean="0"/>
              <a:t>Key the stream</a:t>
            </a:r>
          </a:p>
          <a:p>
            <a:pPr lvl="1"/>
            <a:r>
              <a:rPr lang="en-US" sz="3000" dirty="0" smtClean="0"/>
              <a:t>Send fixes into windows based on key</a:t>
            </a:r>
          </a:p>
          <a:p>
            <a:pPr lvl="1"/>
            <a:r>
              <a:rPr lang="en-US" sz="3000" dirty="0" smtClean="0"/>
              <a:t>Trigger the window by count or by timeout</a:t>
            </a:r>
          </a:p>
          <a:p>
            <a:pPr lvl="1"/>
            <a:r>
              <a:rPr lang="en-US" sz="3000" i="1" dirty="0" smtClean="0"/>
              <a:t>Aggregate items in window on triggering</a:t>
            </a:r>
          </a:p>
          <a:p>
            <a:pPr lvl="1"/>
            <a:r>
              <a:rPr lang="en-US" sz="3000" i="1" dirty="0" smtClean="0"/>
              <a:t>Sink aggregate results to </a:t>
            </a:r>
            <a:r>
              <a:rPr lang="en-US" sz="3000" i="1" dirty="0" err="1" smtClean="0"/>
              <a:t>Postgres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116347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586</TotalTime>
  <Words>629</Words>
  <Application>Microsoft Macintosh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Joe Olson Data Architect 21 Feb 2017 </vt:lpstr>
      <vt:lpstr>What Are We Doing? (and Why?)</vt:lpstr>
      <vt:lpstr>What We Are About To Do…</vt:lpstr>
      <vt:lpstr>About the VM</vt:lpstr>
      <vt:lpstr>About the Test Data Set</vt:lpstr>
      <vt:lpstr>Overview of a Flink Job</vt:lpstr>
      <vt:lpstr>Job #1 Take Aways</vt:lpstr>
      <vt:lpstr>Kafka Takeaways</vt:lpstr>
      <vt:lpstr>Job #2 Take Aways</vt:lpstr>
      <vt:lpstr>Job #2 Take Aways (cont’d)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Media,  Cloud Computing,  Open Source, and  Big Data Analytics</dc:title>
  <dc:creator>Joe Olson</dc:creator>
  <cp:lastModifiedBy>Joe O</cp:lastModifiedBy>
  <cp:revision>68</cp:revision>
  <dcterms:created xsi:type="dcterms:W3CDTF">2013-10-09T15:08:36Z</dcterms:created>
  <dcterms:modified xsi:type="dcterms:W3CDTF">2017-02-21T22:22:01Z</dcterms:modified>
</cp:coreProperties>
</file>