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/>
    <p:restoredTop sz="94625"/>
  </p:normalViewPr>
  <p:slideViewPr>
    <p:cSldViewPr snapToGrid="0">
      <p:cViewPr>
        <p:scale>
          <a:sx n="63" d="100"/>
          <a:sy n="63" d="100"/>
        </p:scale>
        <p:origin x="144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FD88-D5C1-7C46-918C-7CB679809659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C8B9-8C6D-5141-83E8-492B3498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DC8B9-8C6D-5141-83E8-492B349823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71A7-0540-5A40-A04F-99FB0F6B7833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E6FF-382C-3C45-B908-FA7BA4BEE3E5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9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30B4-5774-FB47-AAAF-4F31F9F9F19E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A54-3CF5-B846-9B1E-32277D88CF95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A0F8-9A36-9145-A70D-7E4C6DCFE41F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2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DE47-ED7E-CD42-AD34-B0E14FBAEC45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2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8CE8-A968-6545-9201-23094F1E09C5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2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22F-DEE6-D749-A20B-0BB533FDDA76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9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454-A027-4C45-8DC1-26271369D11F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8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5908-63FB-1A4D-BA04-4F6C64E0C6E9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1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4E1F-72A4-A04B-ACCD-095581B0185A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7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C16D95-97A7-434A-BBCC-FA1B2FA22B3C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3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371/journal.pone.026060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1C9D-E717-9D91-E95A-94365CC2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95" y="1162029"/>
            <a:ext cx="7315200" cy="4533941"/>
          </a:xfrm>
        </p:spPr>
        <p:txBody>
          <a:bodyPr>
            <a:normAutofit/>
          </a:bodyPr>
          <a:lstStyle/>
          <a:p>
            <a:pPr algn="ctr"/>
            <a:r>
              <a:rPr lang="en-US" sz="7300" dirty="0">
                <a:latin typeface="Garamond" panose="02020404030301010803" pitchFamily="18" charset="0"/>
              </a:rPr>
              <a:t>Body image in </a:t>
            </a:r>
            <a:br>
              <a:rPr lang="en-US" sz="7300" dirty="0">
                <a:latin typeface="Garamond" panose="02020404030301010803" pitchFamily="18" charset="0"/>
              </a:rPr>
            </a:br>
            <a:r>
              <a:rPr lang="en-US" sz="7300" dirty="0">
                <a:latin typeface="Garamond" panose="02020404030301010803" pitchFamily="18" charset="0"/>
              </a:rPr>
              <a:t>Patients with Cancers</a:t>
            </a:r>
            <a:br>
              <a:rPr lang="en-US" dirty="0"/>
            </a:br>
            <a:r>
              <a:rPr lang="en-US" sz="3600" u="sng" dirty="0"/>
              <a:t>Model applied</a:t>
            </a:r>
            <a:r>
              <a:rPr lang="en-US" sz="3100" dirty="0"/>
              <a:t>: One-way ANOVA, Turkey Test, Kruskal-Wallis H-test, Wilcoxon test</a:t>
            </a:r>
            <a:br>
              <a:rPr lang="en-US" dirty="0"/>
            </a:br>
            <a:r>
              <a:rPr lang="en-US" sz="3100" dirty="0"/>
              <a:t>Chi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3B92D-7EC4-7B2C-73E2-F817DC66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>
                <a:latin typeface="Garamond" panose="02020404030301010803" pitchFamily="18" charset="0"/>
              </a:rPr>
              <a:t>1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8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9F54-1940-E932-B417-C0D81D7C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35124" cy="460118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Background 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ABFE-F9BC-9D47-6D0F-F4CDDED8C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459" y="864108"/>
            <a:ext cx="7601009" cy="5120640"/>
          </a:xfrm>
        </p:spPr>
        <p:txBody>
          <a:bodyPr/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With approximately 19.3 millions new cancer diagnoses and an estimated 9.9 millions of deaths from cancer in 2020, cancer is currently a leading to the global health concern.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Cancer can cause physical changes and affect the satisfaction with patient’s physical appearance, which would strongly impact the quality of life in general.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Study compares </a:t>
            </a:r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</a:rPr>
              <a:t>satisfaction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with </a:t>
            </a:r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</a:rPr>
              <a:t>body image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of patients with different types of cancer with the general population and across sexes and identifies risk factors for diminished body image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FBD96-C750-37E9-EF3D-7CAFCD18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latin typeface="Garamond" panose="02020404030301010803" pitchFamily="18" charset="0"/>
              </a:rPr>
              <a:pPr/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0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A64E-68AB-AB5B-6E2A-E9C9129C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br>
              <a:rPr lang="en-US" dirty="0"/>
            </a:br>
            <a:br>
              <a:rPr lang="en-US" sz="2000" dirty="0">
                <a:latin typeface="Garamond" panose="02020404030301010803" pitchFamily="18" charset="0"/>
              </a:rPr>
            </a:br>
            <a:r>
              <a:rPr lang="en-US" sz="2000" dirty="0">
                <a:latin typeface="Garamond" panose="02020404030301010803" pitchFamily="18" charset="0"/>
              </a:rPr>
              <a:t>- </a:t>
            </a:r>
            <a:r>
              <a:rPr lang="en-US" sz="1800" dirty="0">
                <a:latin typeface="Garamond" panose="02020404030301010803" pitchFamily="18" charset="0"/>
              </a:rPr>
              <a:t>acquired from PLOS ONE, published in 2021.</a:t>
            </a:r>
            <a:br>
              <a:rPr lang="en-US" sz="1800" dirty="0">
                <a:latin typeface="Garamond" panose="02020404030301010803" pitchFamily="18" charset="0"/>
              </a:rPr>
            </a:br>
            <a:r>
              <a:rPr lang="en-US" sz="1800" dirty="0">
                <a:latin typeface="Garamond" panose="02020404030301010803" pitchFamily="18" charset="0"/>
              </a:rPr>
              <a:t>- dataset: n= 531, using German Image Scale, with patients voluntarily recruited from 2002 to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092C-0F04-CE5E-FFAD-75BA64008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886" y="593124"/>
            <a:ext cx="7933038" cy="345540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Garamond" panose="02020404030301010803" pitchFamily="18" charset="0"/>
              </a:rPr>
              <a:t>Data adjustment: </a:t>
            </a:r>
            <a:br>
              <a:rPr lang="en-US" sz="1800" b="1" dirty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  <a:ea typeface="Quicksand"/>
                <a:cs typeface="Quicksand"/>
                <a:sym typeface="Quicksand"/>
              </a:rPr>
              <a:t>Compute the </a:t>
            </a:r>
            <a:r>
              <a:rPr lang="en-US" sz="1800" b="1" dirty="0">
                <a:solidFill>
                  <a:schemeClr val="tx1"/>
                </a:solidFill>
                <a:latin typeface="Garamond" panose="02020404030301010803" pitchFamily="18" charset="0"/>
                <a:ea typeface="Quicksand"/>
                <a:cs typeface="Quicksand"/>
                <a:sym typeface="Quicksand"/>
              </a:rPr>
              <a:t>means</a:t>
            </a: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  <a:ea typeface="Quicksand"/>
                <a:cs typeface="Quicksand"/>
                <a:sym typeface="Quicksand"/>
              </a:rPr>
              <a:t> for the indicator variables.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  <a:ea typeface="Quicksand"/>
                <a:cs typeface="Quicksand"/>
                <a:sym typeface="Quicksand"/>
              </a:rPr>
              <a:t>Convert Age, Cancer duration, Relationship duration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  <a:ea typeface="Quicksand"/>
                <a:cs typeface="Quicksand"/>
                <a:sym typeface="Quicksand"/>
              </a:rPr>
              <a:t>Delete value of Cancer and Cancer Type Variables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Garamond" panose="02020404030301010803" pitchFamily="18" charset="0"/>
                <a:ea typeface="Quicksand"/>
                <a:cs typeface="Quicksand"/>
                <a:sym typeface="Quicksand"/>
              </a:rPr>
              <a:t>Variables: 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  <a:ea typeface="Quicksand"/>
                <a:cs typeface="Quicksand"/>
                <a:sym typeface="Quicksand"/>
              </a:rPr>
              <a:t>Age group. Sex, Family Status. Relationship duration group. Cancer duration group. Work Status, Education Year</a:t>
            </a:r>
            <a:b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  <a:ea typeface="Quicksand"/>
                <a:cs typeface="Quicksand"/>
                <a:sym typeface="Quicksand"/>
              </a:rPr>
            </a:b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  <a:ea typeface="Quicksand"/>
                <a:cs typeface="Quicksand"/>
                <a:sym typeface="Quicksand"/>
              </a:rPr>
              <a:t>&amp; German Scale (means) to for measurement, including SIS (self image scale for body image satisfaction), GAD (General Anxiety Disorder), PHQ (Depression Scale), etc. 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This project focus on compare different groups of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Work Status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with th</a:t>
            </a: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e </a:t>
            </a:r>
            <a:r>
              <a:rPr lang="en-US" sz="1800" b="1" dirty="0">
                <a:solidFill>
                  <a:schemeClr val="tx1"/>
                </a:solidFill>
                <a:latin typeface="Garamond" panose="02020404030301010803" pitchFamily="18" charset="0"/>
              </a:rPr>
              <a:t>SIS Mean </a:t>
            </a: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  <a:ea typeface="Quicksand"/>
                <a:cs typeface="Quicksand"/>
                <a:sym typeface="Quicksand"/>
              </a:rPr>
              <a:t>the self image scale for body image satisfaction) of patients with cancers.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7C91DD-682F-78A6-27AC-6C8A626E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86" y="4048525"/>
            <a:ext cx="7001249" cy="20092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D3C0B-8EA4-A700-8B1E-5391FE94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Garamond" panose="020204040303010108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471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0A49-BCA3-D104-6599-CE6DEC56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One-Way ANOVA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Turkey Test</a:t>
            </a:r>
          </a:p>
        </p:txBody>
      </p:sp>
      <p:pic>
        <p:nvPicPr>
          <p:cNvPr id="5" name="Content Placeholder 4" descr="A chart with a number of boxes&#10;&#10;Description automatically generated with medium confidence">
            <a:extLst>
              <a:ext uri="{FF2B5EF4-FFF2-40B4-BE49-F238E27FC236}">
                <a16:creationId xmlns:a16="http://schemas.microsoft.com/office/drawing/2014/main" id="{2C4F3D3A-D4B6-D2B8-FBE8-09D817AB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036" y="800495"/>
            <a:ext cx="3231964" cy="2409011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6DF351A-65E7-FA6E-D86C-AEF082DB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509" y="3028107"/>
            <a:ext cx="3200400" cy="5897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DDD49-314F-EF0E-D481-D0AA0A89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Garamond" panose="02020404030301010803" pitchFamily="18" charset="0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50053-AAE3-ED42-169E-3EF31ABF7AAB}"/>
              </a:ext>
            </a:extLst>
          </p:cNvPr>
          <p:cNvSpPr txBox="1"/>
          <p:nvPr/>
        </p:nvSpPr>
        <p:spPr>
          <a:xfrm>
            <a:off x="7267082" y="800495"/>
            <a:ext cx="3837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One-way ANOVA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Conclusion :</a:t>
            </a:r>
          </a:p>
          <a:p>
            <a:r>
              <a:rPr lang="en-US" dirty="0">
                <a:latin typeface="Garamond" panose="02020404030301010803" pitchFamily="18" charset="0"/>
              </a:rPr>
              <a:t>At 5% significant level, p-value &lt; alpha, t</a:t>
            </a:r>
            <a:r>
              <a:rPr lang="en-US" b="0" i="0" dirty="0"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here are significant differences between the Work Status groups being compared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with the mean of SIS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008674-8757-ED7E-C3F0-0DB0A5AF4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635" y="2596967"/>
            <a:ext cx="3395274" cy="3128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594284-26BE-60F2-3FC9-8544567A0BE3}"/>
              </a:ext>
            </a:extLst>
          </p:cNvPr>
          <p:cNvSpPr txBox="1"/>
          <p:nvPr/>
        </p:nvSpPr>
        <p:spPr>
          <a:xfrm>
            <a:off x="3804036" y="3926419"/>
            <a:ext cx="3610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indent="0" algn="ctr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b="1" u="sng" dirty="0">
                <a:latin typeface="Garamond" panose="02020404030301010803" pitchFamily="18" charset="0"/>
              </a:rPr>
              <a:t>Turkey Test:</a:t>
            </a:r>
          </a:p>
          <a:p>
            <a:pPr marL="1143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There is a statistically </a:t>
            </a:r>
            <a:r>
              <a:rPr lang="en-US" b="1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significant difference </a:t>
            </a:r>
            <a:r>
              <a:rPr lang="en-US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between the </a:t>
            </a:r>
            <a:r>
              <a:rPr lang="en-US" b="1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“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Employed”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“Retired”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group </a:t>
            </a:r>
            <a:r>
              <a:rPr lang="en-US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(the confidence interval (0.01671 to 0.36091) does not include zero)</a:t>
            </a:r>
            <a:br>
              <a:rPr lang="en-US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</a:br>
            <a:endParaRPr lang="en-US" b="0" i="0" dirty="0"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4AD4FD-4F15-E847-07FE-D06804B92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330" y="5469064"/>
            <a:ext cx="3375116" cy="10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6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2C8C-3018-E06C-D83D-8E4744AC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 Wallis</a:t>
            </a:r>
            <a:br>
              <a:rPr lang="en-US" dirty="0"/>
            </a:br>
            <a:r>
              <a:rPr lang="en-US" dirty="0"/>
              <a:t>H-test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Wilcoxon Rank Sum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A2268-FDB4-DABA-9BF3-A16B52F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latin typeface="Garamond" panose="02020404030301010803" pitchFamily="18" charset="0"/>
              </a:rPr>
              <a:pPr/>
              <a:t>5</a:t>
            </a:fld>
            <a:endParaRPr lang="en-US" sz="2000" dirty="0">
              <a:latin typeface="Garamond" panose="020204040303010108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E80D3-6BB7-CDE4-B1A8-286B6EDF3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669" y="833036"/>
            <a:ext cx="3118187" cy="2927278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0149EBF-2A58-A3DD-191F-2406BD108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669" y="3760314"/>
            <a:ext cx="3547054" cy="653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A0F4C-CB35-E34A-A183-260FC23FFDFC}"/>
              </a:ext>
            </a:extLst>
          </p:cNvPr>
          <p:cNvSpPr txBox="1"/>
          <p:nvPr/>
        </p:nvSpPr>
        <p:spPr>
          <a:xfrm>
            <a:off x="3997669" y="4413797"/>
            <a:ext cx="354705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Kruskal-Wallis H-test</a:t>
            </a:r>
            <a:r>
              <a:rPr lang="en-US" sz="2000" b="1" u="sng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 </a:t>
            </a:r>
            <a:endParaRPr lang="en-US" sz="2000" u="sng" dirty="0">
              <a:solidFill>
                <a:schemeClr val="tx1"/>
              </a:solidFill>
              <a:effectLst/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P-value = 0.0299 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&lt;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alpha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At 5% significant level, reject H0, and can conclude that all for groups of WORK STATUS (Employed, Unemployed, Retired and Other) have a 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different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SIS mean.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99FC9-A5EA-A154-F2C9-73AA8828A6D6}"/>
              </a:ext>
            </a:extLst>
          </p:cNvPr>
          <p:cNvSpPr txBox="1"/>
          <p:nvPr/>
        </p:nvSpPr>
        <p:spPr>
          <a:xfrm>
            <a:off x="7852545" y="4430506"/>
            <a:ext cx="40865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Wilcoxon Rank Sum Test</a:t>
            </a:r>
            <a:endParaRPr lang="en-US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At 5% significant level, “Employed” &amp; “Retired” have a 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different mean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SIS, whereas the rest of compared pairs have the 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same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mean SIS.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3D45BE-D91A-A4A3-0447-8BD5C5295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544" y="919389"/>
            <a:ext cx="3547054" cy="31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9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AEB8-2844-4239-F2E1-4EA3C757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B8069-9EA3-E428-372D-6903F8CD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1435" y="6356350"/>
            <a:ext cx="1530927" cy="365125"/>
          </a:xfrm>
        </p:spPr>
        <p:txBody>
          <a:bodyPr/>
          <a:lstStyle/>
          <a:p>
            <a:fld id="{D57F1E4F-1CFF-5643-939E-217C01CDF565}" type="slidenum">
              <a:rPr lang="en-US" sz="2000" smtClean="0">
                <a:latin typeface="Garamond" panose="02020404030301010803" pitchFamily="18" charset="0"/>
                <a:ea typeface="ADLaM Display" panose="02010000000000000000" pitchFamily="2" charset="77"/>
                <a:cs typeface="ADLaM Display" panose="02010000000000000000" pitchFamily="2" charset="77"/>
              </a:rPr>
              <a:pPr/>
              <a:t>6</a:t>
            </a:fld>
            <a:endParaRPr lang="en-US" sz="1100" dirty="0">
              <a:latin typeface="Garamond" panose="02020404030301010803" pitchFamily="18" charset="0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F977A-8E22-2A9F-16BD-DE3209CA7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566" y="898156"/>
            <a:ext cx="7603503" cy="3597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FF6576-15CE-178C-D759-8D241757A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00" y="4617853"/>
            <a:ext cx="2102100" cy="799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9641F-52C4-E1C6-7777-08990E48D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397" y="4477443"/>
            <a:ext cx="2877233" cy="10285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3972C9-C044-81DC-FDCF-240730B28F70}"/>
              </a:ext>
            </a:extLst>
          </p:cNvPr>
          <p:cNvSpPr txBox="1"/>
          <p:nvPr/>
        </p:nvSpPr>
        <p:spPr>
          <a:xfrm>
            <a:off x="4197424" y="5417243"/>
            <a:ext cx="2220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ANOVA &amp; Turkey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E8A23-CA71-F670-4B68-FD5F374E1D3D}"/>
              </a:ext>
            </a:extLst>
          </p:cNvPr>
          <p:cNvSpPr txBox="1"/>
          <p:nvPr/>
        </p:nvSpPr>
        <p:spPr>
          <a:xfrm>
            <a:off x="8165874" y="5401854"/>
            <a:ext cx="209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Kruskal-Wallis H-test</a:t>
            </a:r>
            <a:br>
              <a:rPr lang="en-US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&amp; Wilcoxon test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3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6EA2-00B5-54C7-A79A-2FAEBE6A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08F66-33B8-4B72-7F18-8185B564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latin typeface="Garamond" panose="02020404030301010803" pitchFamily="18" charset="0"/>
              </a:rPr>
              <a:pPr/>
              <a:t>7</a:t>
            </a:fld>
            <a:endParaRPr lang="en-US" sz="20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71255-8CF4-879F-BE48-6E16D151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51" y="3810252"/>
            <a:ext cx="7405417" cy="1268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DF96C-7D67-D05C-940F-91F12B9BE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5013"/>
          <a:stretch/>
        </p:blipFill>
        <p:spPr>
          <a:xfrm>
            <a:off x="3779050" y="799005"/>
            <a:ext cx="8792623" cy="28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3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64AC-1AC3-203E-F190-2862C22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0A60-A88D-02E0-D19B-14333718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Brederecke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J.,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Heise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A., &amp; Zimmermann, T. (2021). Body image in patients with different types of cancer. 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PLOS ONE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16(11), e0260602.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Söhne"/>
                <a:hlinkClick r:id="rId2"/>
              </a:rPr>
              <a:t>https://doi.org/10.1371/journal.pone.0260602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D379C-AEE3-A08A-177C-A82699A9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2270" y="6356350"/>
            <a:ext cx="1265229" cy="365125"/>
          </a:xfrm>
        </p:spPr>
        <p:txBody>
          <a:bodyPr/>
          <a:lstStyle/>
          <a:p>
            <a:fld id="{D57F1E4F-1CFF-5643-939E-217C01CDF565}" type="slidenum">
              <a:rPr lang="en-US" sz="2000" smtClean="0">
                <a:latin typeface="Garamond" panose="02020404030301010803" pitchFamily="18" charset="0"/>
              </a:rPr>
              <a:pPr/>
              <a:t>8</a:t>
            </a:fld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3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EDBA180-F7F5-43E0-B455-5FC16E25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FCA42AC7-0102-4C6B-A360-D98DDCD5D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8874233" cy="5334001"/>
          </a:xfrm>
          <a:custGeom>
            <a:avLst/>
            <a:gdLst>
              <a:gd name="connsiteX0" fmla="*/ 0 w 8874233"/>
              <a:gd name="connsiteY0" fmla="*/ 0 h 5334001"/>
              <a:gd name="connsiteX1" fmla="*/ 1126566 w 8874233"/>
              <a:gd name="connsiteY1" fmla="*/ 0 h 5334001"/>
              <a:gd name="connsiteX2" fmla="*/ 7534656 w 8874233"/>
              <a:gd name="connsiteY2" fmla="*/ 0 h 5334001"/>
              <a:gd name="connsiteX3" fmla="*/ 8874233 w 8874233"/>
              <a:gd name="connsiteY3" fmla="*/ 0 h 5334001"/>
              <a:gd name="connsiteX4" fmla="*/ 7858591 w 8874233"/>
              <a:gd name="connsiteY4" fmla="*/ 5334001 h 5334001"/>
              <a:gd name="connsiteX5" fmla="*/ 7534656 w 8874233"/>
              <a:gd name="connsiteY5" fmla="*/ 5334001 h 5334001"/>
              <a:gd name="connsiteX6" fmla="*/ 590 w 8874233"/>
              <a:gd name="connsiteY6" fmla="*/ 5334001 h 5334001"/>
              <a:gd name="connsiteX7" fmla="*/ 0 w 8874233"/>
              <a:gd name="connsiteY7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4233" h="5334001">
                <a:moveTo>
                  <a:pt x="0" y="0"/>
                </a:moveTo>
                <a:lnTo>
                  <a:pt x="1126566" y="0"/>
                </a:lnTo>
                <a:lnTo>
                  <a:pt x="7534656" y="0"/>
                </a:lnTo>
                <a:lnTo>
                  <a:pt x="8874233" y="0"/>
                </a:lnTo>
                <a:lnTo>
                  <a:pt x="7858591" y="5334001"/>
                </a:lnTo>
                <a:lnTo>
                  <a:pt x="7534656" y="5334001"/>
                </a:lnTo>
                <a:lnTo>
                  <a:pt x="590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5B97-3A2F-6F6D-1655-CDB8A4F69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4108"/>
            <a:ext cx="7180552" cy="512064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Garamond" panose="02020404030301010803" pitchFamily="18" charset="0"/>
              </a:rPr>
              <a:t>THANK YOU</a:t>
            </a:r>
          </a:p>
          <a:p>
            <a:r>
              <a:rPr lang="en-US" sz="4000" dirty="0">
                <a:solidFill>
                  <a:srgbClr val="FFFFFF"/>
                </a:solidFill>
                <a:latin typeface="Garamond" panose="02020404030301010803" pitchFamily="18" charset="0"/>
              </a:rPr>
              <a:t>DR.OLGA &amp; STAT495 CLASSMATES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EAD543-1503-4630-AAE6-E315D68A5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EFB1-9650-0526-BA06-A9C3AFCD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000" smtClean="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235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105</TotalTime>
  <Words>497</Words>
  <Application>Microsoft Macintosh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Corbel</vt:lpstr>
      <vt:lpstr>Garamond</vt:lpstr>
      <vt:lpstr>Söhne</vt:lpstr>
      <vt:lpstr>Wingdings 2</vt:lpstr>
      <vt:lpstr>Frame</vt:lpstr>
      <vt:lpstr>Body image in  Patients with Cancers Model applied: One-way ANOVA, Turkey Test, Kruskal-Wallis H-test, Wilcoxon test Chi Nguyen</vt:lpstr>
      <vt:lpstr>Background  </vt:lpstr>
      <vt:lpstr>Dataset  - acquired from PLOS ONE, published in 2021. - dataset: n= 531, using German Image Scale, with patients voluntarily recruited from 2002 to 2016</vt:lpstr>
      <vt:lpstr>One-Way ANOVA  &amp;  Turkey Test</vt:lpstr>
      <vt:lpstr>Kruskal Wallis H-test &amp;  Wilcoxon Rank Sum Test</vt:lpstr>
      <vt:lpstr>SAS code</vt:lpstr>
      <vt:lpstr>R code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image in  Patients with Cancers Model applied: One-way ANOVA, Turkey Test, Kruskal-Wallis H-test, Wilcoxon test Chi Nguyen</dc:title>
  <dc:creator>Chi Nguyen</dc:creator>
  <cp:lastModifiedBy>Chi Nguyen</cp:lastModifiedBy>
  <cp:revision>1</cp:revision>
  <dcterms:created xsi:type="dcterms:W3CDTF">2024-05-06T18:52:39Z</dcterms:created>
  <dcterms:modified xsi:type="dcterms:W3CDTF">2024-05-06T20:37:50Z</dcterms:modified>
</cp:coreProperties>
</file>