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oboto Condensed"/>
      <p:regular r:id="rId13"/>
      <p:bold r:id="rId14"/>
      <p:italic r:id="rId15"/>
      <p:boldItalic r:id="rId16"/>
    </p:embeddedFont>
    <p:embeddedFont>
      <p:font typeface="Roboto Condensed Light"/>
      <p:regular r:id="rId17"/>
      <p:bold r:id="rId18"/>
      <p:italic r:id="rId19"/>
      <p:boldItalic r:id="rId20"/>
    </p:embeddedFont>
    <p:embeddedFont>
      <p:font typeface="Nunito Sans SemiBold"/>
      <p:regular r:id="rId21"/>
      <p:bold r:id="rId22"/>
      <p:italic r:id="rId23"/>
      <p:boldItalic r:id="rId24"/>
    </p:embeddedFont>
    <p:embeddedFont>
      <p:font typeface="Nunito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CondensedLight-boldItalic.fntdata"/><Relationship Id="rId22" Type="http://schemas.openxmlformats.org/officeDocument/2006/relationships/font" Target="fonts/NunitoSansSemiBold-bold.fntdata"/><Relationship Id="rId21" Type="http://schemas.openxmlformats.org/officeDocument/2006/relationships/font" Target="fonts/NunitoSansSemiBold-regular.fntdata"/><Relationship Id="rId24" Type="http://schemas.openxmlformats.org/officeDocument/2006/relationships/font" Target="fonts/NunitoSansSemiBold-boldItalic.fntdata"/><Relationship Id="rId23" Type="http://schemas.openxmlformats.org/officeDocument/2006/relationships/font" Target="fonts/NunitoSansSemiBold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NunitoSans-bold.fntdata"/><Relationship Id="rId25" Type="http://schemas.openxmlformats.org/officeDocument/2006/relationships/font" Target="fonts/NunitoSans-regular.fntdata"/><Relationship Id="rId28" Type="http://schemas.openxmlformats.org/officeDocument/2006/relationships/font" Target="fonts/NunitoSans-boldItalic.fntdata"/><Relationship Id="rId27" Type="http://schemas.openxmlformats.org/officeDocument/2006/relationships/font" Target="fonts/Nunito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obotoCondensed-regular.fntdata"/><Relationship Id="rId12" Type="http://schemas.openxmlformats.org/officeDocument/2006/relationships/slide" Target="slides/slide8.xml"/><Relationship Id="rId15" Type="http://schemas.openxmlformats.org/officeDocument/2006/relationships/font" Target="fonts/RobotoCondensed-italic.fntdata"/><Relationship Id="rId14" Type="http://schemas.openxmlformats.org/officeDocument/2006/relationships/font" Target="fonts/RobotoCondensed-bold.fntdata"/><Relationship Id="rId17" Type="http://schemas.openxmlformats.org/officeDocument/2006/relationships/font" Target="fonts/RobotoCondensedLight-regular.fntdata"/><Relationship Id="rId16" Type="http://schemas.openxmlformats.org/officeDocument/2006/relationships/font" Target="fonts/RobotoCondensed-boldItalic.fntdata"/><Relationship Id="rId19" Type="http://schemas.openxmlformats.org/officeDocument/2006/relationships/font" Target="fonts/RobotoCondensedLight-italic.fntdata"/><Relationship Id="rId18" Type="http://schemas.openxmlformats.org/officeDocument/2006/relationships/font" Target="fonts/RobotoCondensedLigh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c8d0b7f6e_0_18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c8d0b7f6e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17db28128d_0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17db28128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17db28128d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17db28128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17db28128d_0_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17db28128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7db28128d_0_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17db28128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17db28128d_1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17db28128d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b="1" sz="3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b="1" sz="3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b="1" sz="3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b="1" sz="3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b="1" sz="3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b="1" sz="3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b="1" sz="3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b="1" sz="3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b="1" sz="3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1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1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" type="body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/>
        </p:txBody>
      </p:sp>
      <p:sp>
        <p:nvSpPr>
          <p:cNvPr id="70" name="Google Shape;70;p11"/>
          <p:cNvSpPr txBox="1"/>
          <p:nvPr>
            <p:ph idx="2" type="body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2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2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>
            <a:off x="3069325" y="575500"/>
            <a:ext cx="17898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600"/>
              </a:spcBef>
              <a:spcAft>
                <a:spcPts val="0"/>
              </a:spcAft>
              <a:buSzPts val="900"/>
              <a:buChar char="▪"/>
              <a:defRPr sz="900"/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9pPr>
          </a:lstStyle>
          <a:p/>
        </p:txBody>
      </p:sp>
      <p:sp>
        <p:nvSpPr>
          <p:cNvPr id="77" name="Google Shape;77;p12"/>
          <p:cNvSpPr txBox="1"/>
          <p:nvPr>
            <p:ph idx="2" type="body"/>
          </p:nvPr>
        </p:nvSpPr>
        <p:spPr>
          <a:xfrm>
            <a:off x="4951006" y="575500"/>
            <a:ext cx="17898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600"/>
              </a:spcBef>
              <a:spcAft>
                <a:spcPts val="0"/>
              </a:spcAft>
              <a:buSzPts val="900"/>
              <a:buChar char="▪"/>
              <a:defRPr sz="900"/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9pPr>
          </a:lstStyle>
          <a:p/>
        </p:txBody>
      </p:sp>
      <p:sp>
        <p:nvSpPr>
          <p:cNvPr id="78" name="Google Shape;78;p12"/>
          <p:cNvSpPr txBox="1"/>
          <p:nvPr>
            <p:ph idx="3" type="body"/>
          </p:nvPr>
        </p:nvSpPr>
        <p:spPr>
          <a:xfrm>
            <a:off x="6832686" y="575500"/>
            <a:ext cx="17898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 rtl="0">
              <a:spcBef>
                <a:spcPts val="600"/>
              </a:spcBef>
              <a:spcAft>
                <a:spcPts val="0"/>
              </a:spcAft>
              <a:buSzPts val="900"/>
              <a:buChar char="▪"/>
              <a:defRPr sz="900"/>
            </a:lvl1pPr>
            <a:lvl2pPr indent="-285750" lvl="1" marL="9144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2pPr>
            <a:lvl3pPr indent="-285750" lvl="2" marL="13716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3pPr>
            <a:lvl4pPr indent="-285750" lvl="3" marL="18288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4pPr>
            <a:lvl5pPr indent="-285750" lvl="4" marL="22860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5pPr>
            <a:lvl6pPr indent="-285750" lvl="5" marL="27432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6pPr>
            <a:lvl7pPr indent="-285750" lvl="6" marL="32004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7pPr>
            <a:lvl8pPr indent="-285750" lvl="7" marL="36576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8pPr>
            <a:lvl9pPr indent="-285750" lvl="8" marL="4114800" rtl="0">
              <a:spcBef>
                <a:spcPts val="0"/>
              </a:spcBef>
              <a:spcAft>
                <a:spcPts val="0"/>
              </a:spcAft>
              <a:buSzPts val="900"/>
              <a:buChar char="-"/>
              <a:defRPr sz="900"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3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 flipH="1">
            <a:off x="-7125" y="0"/>
            <a:ext cx="2592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2585478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3"/>
          <p:cNvSpPr txBox="1"/>
          <p:nvPr>
            <p:ph type="ctrTitle"/>
          </p:nvPr>
        </p:nvSpPr>
        <p:spPr>
          <a:xfrm>
            <a:off x="277100" y="284200"/>
            <a:ext cx="2024100" cy="367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277100" y="3983050"/>
            <a:ext cx="20241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Georgia"/>
              <a:buNone/>
              <a:defRPr i="1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000"/>
              <a:buFont typeface="Georgia"/>
              <a:buNone/>
              <a:defRPr i="1" sz="30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1_2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 flipH="1">
            <a:off x="4568412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idx="1" type="subTitle"/>
          </p:nvPr>
        </p:nvSpPr>
        <p:spPr>
          <a:xfrm>
            <a:off x="646550" y="1989500"/>
            <a:ext cx="3246900" cy="21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eorgia"/>
              <a:buNone/>
              <a:defRPr i="1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eorgia"/>
              <a:buNone/>
              <a:defRPr i="1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4"/>
          <p:cNvSpPr/>
          <p:nvPr/>
        </p:nvSpPr>
        <p:spPr>
          <a:xfrm flipH="1">
            <a:off x="4455300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4"/>
          <p:cNvSpPr txBox="1"/>
          <p:nvPr>
            <p:ph idx="2" type="body"/>
          </p:nvPr>
        </p:nvSpPr>
        <p:spPr>
          <a:xfrm>
            <a:off x="5130225" y="1016000"/>
            <a:ext cx="34707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800"/>
              <a:buAutoNum type="arabicPeriod"/>
              <a:defRPr sz="1800"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  <a:defRPr>
                <a:solidFill>
                  <a:srgbClr val="999999"/>
                </a:solidFill>
              </a:defRPr>
            </a:lvl2pPr>
            <a:lvl3pPr indent="-317500" lvl="2" marL="1371600" rtl="0">
              <a:spcBef>
                <a:spcPts val="1000"/>
              </a:spcBef>
              <a:spcAft>
                <a:spcPts val="0"/>
              </a:spcAft>
              <a:buSzPts val="1400"/>
              <a:buAutoNum type="romanLcPeriod"/>
              <a:defRPr>
                <a:solidFill>
                  <a:srgbClr val="999999"/>
                </a:solidFill>
              </a:defRPr>
            </a:lvl3pPr>
            <a:lvl4pPr indent="-317500" lvl="3" marL="1828800" rtl="0">
              <a:spcBef>
                <a:spcPts val="1000"/>
              </a:spcBef>
              <a:spcAft>
                <a:spcPts val="0"/>
              </a:spcAft>
              <a:buSzPts val="1400"/>
              <a:buAutoNum type="arabicPeriod"/>
              <a:defRPr>
                <a:solidFill>
                  <a:srgbClr val="999999"/>
                </a:solidFill>
              </a:defRPr>
            </a:lvl4pPr>
            <a:lvl5pPr indent="-317500" lvl="4" marL="22860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5pPr>
            <a:lvl6pPr indent="-317500" lvl="5" marL="27432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6pPr>
            <a:lvl7pPr indent="-317500" lvl="6" marL="32004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rabicPeriod"/>
              <a:defRPr>
                <a:solidFill>
                  <a:srgbClr val="999999"/>
                </a:solidFill>
              </a:defRPr>
            </a:lvl7pPr>
            <a:lvl8pPr indent="-317500" lvl="7" marL="3657600" rtl="0">
              <a:spcBef>
                <a:spcPts val="1000"/>
              </a:spcBef>
              <a:spcAft>
                <a:spcPts val="0"/>
              </a:spcAft>
              <a:buClr>
                <a:srgbClr val="999999"/>
              </a:buClr>
              <a:buSzPts val="1400"/>
              <a:buAutoNum type="alphaLcPeriod"/>
              <a:defRPr>
                <a:solidFill>
                  <a:srgbClr val="999999"/>
                </a:solidFill>
              </a:defRPr>
            </a:lvl8pPr>
            <a:lvl9pPr indent="-317500" lvl="8" marL="4114800" rtl="0">
              <a:spcBef>
                <a:spcPts val="1000"/>
              </a:spcBef>
              <a:spcAft>
                <a:spcPts val="1000"/>
              </a:spcAft>
              <a:buClr>
                <a:srgbClr val="999999"/>
              </a:buClr>
              <a:buSzPts val="1400"/>
              <a:buAutoNum type="romanLcPeriod"/>
              <a:defRPr>
                <a:solidFill>
                  <a:srgbClr val="999999"/>
                </a:solidFill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type="title"/>
          </p:nvPr>
        </p:nvSpPr>
        <p:spPr>
          <a:xfrm>
            <a:off x="646573" y="1016000"/>
            <a:ext cx="3246900" cy="9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 flipH="1" rot="5400000">
            <a:off x="4518950" y="-3360875"/>
            <a:ext cx="113100" cy="91512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5"/>
          <p:cNvSpPr/>
          <p:nvPr/>
        </p:nvSpPr>
        <p:spPr>
          <a:xfrm>
            <a:off x="-7125" y="1271275"/>
            <a:ext cx="9151200" cy="387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1847275" y="1704600"/>
            <a:ext cx="5449500" cy="27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Font typeface="Georgia"/>
              <a:buChar char="▪"/>
              <a:defRPr i="1" sz="2400">
                <a:latin typeface="Georgia"/>
                <a:ea typeface="Georgia"/>
                <a:cs typeface="Georgia"/>
                <a:sym typeface="Georgia"/>
              </a:defRPr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i="1" sz="2400"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30" name="Google Shape;30;p5"/>
          <p:cNvSpPr txBox="1"/>
          <p:nvPr/>
        </p:nvSpPr>
        <p:spPr>
          <a:xfrm>
            <a:off x="3593400" y="22772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“</a:t>
            </a:r>
            <a:endParaRPr sz="72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6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with intro text">
  <p:cSld name="TITLE_AND_BODY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 with intro text">
  <p:cSld name="TITLE_AND_BODY_1_2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8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8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" type="body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i="1" sz="1600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3090625" y="2004325"/>
            <a:ext cx="2727000" cy="25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/>
        </p:txBody>
      </p:sp>
      <p:sp>
        <p:nvSpPr>
          <p:cNvPr id="52" name="Google Shape;52;p8"/>
          <p:cNvSpPr txBox="1"/>
          <p:nvPr>
            <p:ph idx="3" type="body"/>
          </p:nvPr>
        </p:nvSpPr>
        <p:spPr>
          <a:xfrm>
            <a:off x="5959744" y="2004325"/>
            <a:ext cx="2727000" cy="25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left">
  <p:cSld name="TITLE_AND_BODY_1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/>
          <p:nvPr/>
        </p:nvSpPr>
        <p:spPr>
          <a:xfrm flipH="1">
            <a:off x="-7125" y="0"/>
            <a:ext cx="2592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9"/>
          <p:cNvSpPr/>
          <p:nvPr/>
        </p:nvSpPr>
        <p:spPr>
          <a:xfrm>
            <a:off x="2585478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9"/>
          <p:cNvSpPr txBox="1"/>
          <p:nvPr>
            <p:ph type="title"/>
          </p:nvPr>
        </p:nvSpPr>
        <p:spPr>
          <a:xfrm>
            <a:off x="234450" y="575500"/>
            <a:ext cx="2046300" cy="136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234450" y="2004325"/>
            <a:ext cx="2046300" cy="25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▪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half">
  <p:cSld name="TITLE_AND_BODY_1_1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0"/>
          <p:cNvSpPr/>
          <p:nvPr/>
        </p:nvSpPr>
        <p:spPr>
          <a:xfrm>
            <a:off x="4574903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0"/>
          <p:cNvSpPr txBox="1"/>
          <p:nvPr>
            <p:ph type="title"/>
          </p:nvPr>
        </p:nvSpPr>
        <p:spPr>
          <a:xfrm>
            <a:off x="511425" y="575500"/>
            <a:ext cx="3517200" cy="97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2400"/>
              <a:buNone/>
              <a:defRPr>
                <a:solidFill>
                  <a:srgbClr val="F67031"/>
                </a:solidFill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511425" y="1598600"/>
            <a:ext cx="3517200" cy="29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▪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ctrTitle"/>
          </p:nvPr>
        </p:nvSpPr>
        <p:spPr>
          <a:xfrm>
            <a:off x="468925" y="798475"/>
            <a:ext cx="3636600" cy="30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ANIMAL MOVEMENT</a:t>
            </a:r>
            <a:r>
              <a:rPr lang="en" sz="4200"/>
              <a:t> in </a:t>
            </a:r>
            <a:r>
              <a:rPr lang="en" sz="4200"/>
              <a:t>Foraging</a:t>
            </a:r>
            <a:r>
              <a:rPr lang="en" sz="3400"/>
              <a:t> </a:t>
            </a:r>
            <a:endParaRPr sz="3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/>
              <a:t>Model applied</a:t>
            </a:r>
            <a:endParaRPr sz="24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Random Walk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  <p:grpSp>
        <p:nvGrpSpPr>
          <p:cNvPr id="92" name="Google Shape;92;p15"/>
          <p:cNvGrpSpPr/>
          <p:nvPr/>
        </p:nvGrpSpPr>
        <p:grpSpPr>
          <a:xfrm>
            <a:off x="309802" y="205814"/>
            <a:ext cx="549262" cy="487982"/>
            <a:chOff x="5292575" y="3681900"/>
            <a:chExt cx="420150" cy="373275"/>
          </a:xfrm>
        </p:grpSpPr>
        <p:sp>
          <p:nvSpPr>
            <p:cNvPr id="93" name="Google Shape;93;p15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0" name="Google Shape;10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0225" y="0"/>
            <a:ext cx="45637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/>
        </p:nvSpPr>
        <p:spPr>
          <a:xfrm>
            <a:off x="422700" y="4739800"/>
            <a:ext cx="42519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Mexican Ground Squirrel Foraging For Berries</a:t>
            </a:r>
            <a:endParaRPr i="1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4233100" y="4879600"/>
            <a:ext cx="241800" cy="13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706075" y="4007950"/>
            <a:ext cx="31623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2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rPr>
              <a:t>Stat 482 - Chi Nguyen</a:t>
            </a:r>
            <a:endParaRPr sz="2300">
              <a:solidFill>
                <a:schemeClr val="dk2"/>
              </a:solidFill>
              <a:latin typeface="Nunito Sans SemiBold"/>
              <a:ea typeface="Nunito Sans SemiBold"/>
              <a:cs typeface="Nunito Sans SemiBold"/>
              <a:sym typeface="Nunito Sans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234450" y="575500"/>
            <a:ext cx="2046300" cy="5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Background</a:t>
            </a:r>
            <a:endParaRPr b="1"/>
          </a:p>
        </p:txBody>
      </p:sp>
      <p:sp>
        <p:nvSpPr>
          <p:cNvPr id="109" name="Google Shape;109;p16"/>
          <p:cNvSpPr txBox="1"/>
          <p:nvPr>
            <p:ph idx="2" type="body"/>
          </p:nvPr>
        </p:nvSpPr>
        <p:spPr>
          <a:xfrm>
            <a:off x="3044125" y="806550"/>
            <a:ext cx="5814600" cy="3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Animal foraging movement</a:t>
            </a:r>
            <a:r>
              <a:rPr lang="en" sz="1400"/>
              <a:t> is how animals search for food, balancing exploration and efficiency, often influenced by environmental factors and memory.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Animal foraging movement is often studied </a:t>
            </a:r>
            <a:r>
              <a:rPr b="1" lang="en" sz="1400"/>
              <a:t>using random walk models</a:t>
            </a:r>
            <a:r>
              <a:rPr lang="en" sz="1400"/>
              <a:t>, which simulate step lengths and turning angles to represent exploratory behavior. </a:t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However, animals may </a:t>
            </a:r>
            <a:r>
              <a:rPr b="1" lang="en" sz="1400"/>
              <a:t>not always</a:t>
            </a:r>
            <a:r>
              <a:rPr lang="en" sz="1400"/>
              <a:t> move random</a:t>
            </a:r>
            <a:r>
              <a:rPr lang="en" sz="1400"/>
              <a:t>ly - </a:t>
            </a:r>
            <a:r>
              <a:rPr lang="en" sz="1400"/>
              <a:t>memory can influence their paths, leading to more efficient foraging by revisiting resource-rich areas or avoiding previously explored regions.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This </a:t>
            </a:r>
            <a:r>
              <a:rPr b="1" lang="en" sz="1400"/>
              <a:t>analysis</a:t>
            </a:r>
            <a:r>
              <a:rPr lang="en" sz="1400"/>
              <a:t> checks if the movement follows a random walk or is influenced by memory, using step lengths, turning angles, and displacement over time.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10" name="Google Shape;110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800">
                <a:solidFill>
                  <a:schemeClr val="accent2"/>
                </a:solidFill>
              </a:rPr>
              <a:t>‹#›</a:t>
            </a:fld>
            <a:endParaRPr b="1" sz="1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234450" y="575500"/>
            <a:ext cx="20463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 dataset</a:t>
            </a:r>
            <a:endParaRPr b="1"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2780675" y="241450"/>
            <a:ext cx="6070500" cy="35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" u="sng">
                <a:latin typeface="Nunito Sans"/>
                <a:ea typeface="Nunito Sans"/>
                <a:cs typeface="Nunito Sans"/>
                <a:sym typeface="Nunito Sans"/>
              </a:rPr>
              <a:t>The dataset</a:t>
            </a:r>
            <a:endParaRPr b="1" i="0" u="sng"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n" sz="1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The dataset, acquired from PLOS ONE </a:t>
            </a:r>
            <a:r>
              <a:rPr i="0" lang="en" sz="13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(from the article </a:t>
            </a:r>
            <a:r>
              <a:rPr lang="en" sz="13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Memory Effects on Movement Behavior in Animal Foraging</a:t>
            </a:r>
            <a:r>
              <a:rPr i="0" lang="en" sz="13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 by Bracis, Gurarie, Van Moorter, and Goodwin (2015))</a:t>
            </a:r>
            <a:r>
              <a:rPr i="0" lang="en" sz="1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, tracks animal movement during foraging, focusing on step lengths, turning angles, and displacement over time</a:t>
            </a:r>
            <a:endParaRPr i="0" sz="1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u="sng"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rPr>
              <a:t>The key metrics for analysis are:</a:t>
            </a:r>
            <a:endParaRPr b="1" i="0" u="sng">
              <a:solidFill>
                <a:schemeClr val="accen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Turning Angles</a:t>
            </a:r>
            <a:r>
              <a:rPr i="0" lang="en" sz="1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: Mean Cosine/Sine Turning Angle: Determines directional consistency (goal-oriented vs. random movement).</a:t>
            </a:r>
            <a:endParaRPr i="0" sz="1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Distance Traveled:</a:t>
            </a:r>
            <a:r>
              <a:rPr i="0" lang="en" sz="1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 Stepwise and average distances by resource regeneration rate to assess how resource availability impacts movement.</a:t>
            </a:r>
            <a:endParaRPr i="0" sz="1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Resource Regeneration Rate: </a:t>
            </a:r>
            <a:r>
              <a:rPr i="0" lang="en" sz="1400">
                <a:solidFill>
                  <a:schemeClr val="dk2"/>
                </a:solidFill>
                <a:latin typeface="Nunito Sans"/>
                <a:ea typeface="Nunito Sans"/>
                <a:cs typeface="Nunito Sans"/>
                <a:sym typeface="Nunito Sans"/>
              </a:rPr>
              <a:t>Analyzes the effect of resource availability on foraging behavior.</a:t>
            </a:r>
            <a:endParaRPr i="0" sz="1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0" sz="1400">
              <a:solidFill>
                <a:schemeClr val="dk2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7" name="Google Shape;117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800">
                <a:solidFill>
                  <a:schemeClr val="accent2"/>
                </a:solidFill>
              </a:rPr>
              <a:t>‹#›</a:t>
            </a:fld>
            <a:endParaRPr b="1" sz="1800">
              <a:solidFill>
                <a:schemeClr val="accent2"/>
              </a:solidFill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8449075" y="3821400"/>
            <a:ext cx="7641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Dataset</a:t>
            </a:r>
            <a:endParaRPr i="1" sz="110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20" name="Google Shape;120;p17"/>
          <p:cNvPicPr preferRelativeResize="0"/>
          <p:nvPr/>
        </p:nvPicPr>
        <p:blipFill rotWithShape="1">
          <a:blip r:embed="rId3">
            <a:alphaModFix/>
          </a:blip>
          <a:srcRect b="0" l="1390" r="0" t="6156"/>
          <a:stretch/>
        </p:blipFill>
        <p:spPr>
          <a:xfrm>
            <a:off x="2780675" y="3821400"/>
            <a:ext cx="5704026" cy="10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 Code</a:t>
            </a:r>
            <a:endParaRPr b="1"/>
          </a:p>
        </p:txBody>
      </p:sp>
      <p:sp>
        <p:nvSpPr>
          <p:cNvPr id="126" name="Google Shape;126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800">
                <a:solidFill>
                  <a:schemeClr val="accent2"/>
                </a:solidFill>
              </a:rPr>
              <a:t>‹#›</a:t>
            </a:fld>
            <a:endParaRPr/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1450" y="139375"/>
            <a:ext cx="4171775" cy="3887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2500" y="3043525"/>
            <a:ext cx="3418911" cy="170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234450" y="575500"/>
            <a:ext cx="22623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Average Distance Traveled by Resource Regeneration Rate</a:t>
            </a:r>
            <a:endParaRPr b="1"/>
          </a:p>
        </p:txBody>
      </p:sp>
      <p:sp>
        <p:nvSpPr>
          <p:cNvPr id="134" name="Google Shape;134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800">
                <a:solidFill>
                  <a:schemeClr val="accent2"/>
                </a:solidFill>
              </a:rPr>
              <a:t>‹#›</a:t>
            </a:fld>
            <a:endParaRPr b="1" sz="1800">
              <a:solidFill>
                <a:schemeClr val="accent2"/>
              </a:solidFill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6840425" y="360450"/>
            <a:ext cx="2121600" cy="4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This chart shows that at </a:t>
            </a:r>
            <a:r>
              <a:rPr b="1" lang="en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low </a:t>
            </a:r>
            <a:r>
              <a:rPr lang="en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resource regeneration rates (0.005), animals travel the </a:t>
            </a:r>
            <a:r>
              <a:rPr b="1" lang="en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longest</a:t>
            </a:r>
            <a:r>
              <a:rPr lang="en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, while </a:t>
            </a:r>
            <a:r>
              <a:rPr b="1" lang="en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higher rates</a:t>
            </a:r>
            <a:r>
              <a:rPr lang="en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 (0.01 and 0.05) result in </a:t>
            </a:r>
            <a:r>
              <a:rPr b="1" lang="en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shorter distances</a:t>
            </a:r>
            <a:r>
              <a:rPr lang="en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. </a:t>
            </a:r>
            <a:endParaRPr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Inefficient resources</a:t>
            </a:r>
            <a:r>
              <a:rPr lang="en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 require animals to </a:t>
            </a:r>
            <a:r>
              <a:rPr b="1" lang="en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explore </a:t>
            </a:r>
            <a:r>
              <a:rPr b="1" lang="en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further</a:t>
            </a:r>
            <a:r>
              <a:rPr lang="en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, while faster regeneration allows them to forage more efficiently in localized areas</a:t>
            </a:r>
            <a:endParaRPr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This reflects how </a:t>
            </a:r>
            <a:r>
              <a:rPr b="1" lang="en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resource availability </a:t>
            </a:r>
            <a:r>
              <a:rPr lang="en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impacts </a:t>
            </a:r>
            <a:r>
              <a:rPr b="1" lang="en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movement patterns.</a:t>
            </a:r>
            <a:endParaRPr b="1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37" name="Google Shape;13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1625" y="962162"/>
            <a:ext cx="4218800" cy="3219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234450" y="575500"/>
            <a:ext cx="2253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Random Walk of Animal Movement</a:t>
            </a:r>
            <a:endParaRPr b="1"/>
          </a:p>
        </p:txBody>
      </p:sp>
      <p:sp>
        <p:nvSpPr>
          <p:cNvPr id="143" name="Google Shape;143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800">
                <a:solidFill>
                  <a:schemeClr val="accent2"/>
                </a:solidFill>
              </a:rPr>
              <a:t>‹#›</a:t>
            </a:fld>
            <a:endParaRPr b="1" sz="1800">
              <a:solidFill>
                <a:schemeClr val="accent2"/>
              </a:solidFill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6985875" y="668850"/>
            <a:ext cx="1944000" cy="38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This graph shows a </a:t>
            </a:r>
            <a:r>
              <a:rPr b="1" lang="en"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rPr>
              <a:t>2D random walk of animal movement, </a:t>
            </a:r>
            <a:r>
              <a:rPr lang="en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with a </a:t>
            </a:r>
            <a:r>
              <a:rPr b="1" lang="en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s</a:t>
            </a:r>
            <a:r>
              <a:rPr b="1" lang="en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mooth upward trend</a:t>
            </a:r>
            <a:r>
              <a:rPr lang="en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 indicating directional consistency</a:t>
            </a:r>
            <a:br>
              <a:rPr lang="en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</a:br>
            <a:r>
              <a:rPr lang="en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The </a:t>
            </a:r>
            <a:r>
              <a:rPr b="1" lang="en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lack of sharp turns</a:t>
            </a:r>
            <a:r>
              <a:rPr lang="en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 or looping suggests </a:t>
            </a:r>
            <a:r>
              <a:rPr b="1" lang="en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memory-influenced foraging</a:t>
            </a:r>
            <a:r>
              <a:rPr lang="en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, where the animal avoids redundant paths and balances exploration with</a:t>
            </a:r>
            <a:r>
              <a:rPr b="1" lang="en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 goal-oriented movement.</a:t>
            </a:r>
            <a:endParaRPr b="1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46" name="Google Shape;14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4375" y="894325"/>
            <a:ext cx="4396575" cy="3354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234450" y="575500"/>
            <a:ext cx="2253000" cy="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lt1"/>
                </a:solidFill>
              </a:rPr>
              <a:t>Random Walk of Animal Movement</a:t>
            </a:r>
            <a:endParaRPr b="1"/>
          </a:p>
        </p:txBody>
      </p:sp>
      <p:sp>
        <p:nvSpPr>
          <p:cNvPr id="152" name="Google Shape;152;p21"/>
          <p:cNvSpPr txBox="1"/>
          <p:nvPr>
            <p:ph idx="12" type="sldNum"/>
          </p:nvPr>
        </p:nvSpPr>
        <p:spPr>
          <a:xfrm>
            <a:off x="8500984" y="467402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800">
                <a:solidFill>
                  <a:schemeClr val="accent2"/>
                </a:solidFill>
              </a:rPr>
              <a:t>‹#›</a:t>
            </a:fld>
            <a:endParaRPr b="1" sz="1800">
              <a:solidFill>
                <a:schemeClr val="accent2"/>
              </a:solidFill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2698175" y="1466125"/>
            <a:ext cx="6234900" cy="11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The turning angle analysis shows </a:t>
            </a:r>
            <a:endParaRPr b="1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unito Sans"/>
              <a:buChar char="●"/>
            </a:pPr>
            <a:r>
              <a:rPr lang="en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a near-zero mean sine value (2.95e-05), indicating no significant left or right bias</a:t>
            </a:r>
            <a:endParaRPr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Nunito Sans"/>
              <a:buChar char="●"/>
            </a:pPr>
            <a:r>
              <a:rPr lang="en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a high mean cosine (0.9879), reflecting strong directional persistence.</a:t>
            </a:r>
            <a:endParaRPr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The 2D movement graph supports this, showing an upward trajectory with consistent forward motion and a lack of sharp turns. </a:t>
            </a:r>
            <a:endParaRPr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Combined with the bar chart, the results suggest </a:t>
            </a:r>
            <a:r>
              <a:rPr b="1" lang="en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memory-driven foraging:</a:t>
            </a:r>
            <a:r>
              <a:rPr lang="en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 traveling farther when resources regenerate slowly and staying closer to the source when regeneration is faster.</a:t>
            </a:r>
            <a:endParaRPr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 u="sng">
                <a:solidFill>
                  <a:schemeClr val="accent1"/>
                </a:solidFill>
                <a:latin typeface="Nunito Sans"/>
                <a:ea typeface="Nunito Sans"/>
                <a:cs typeface="Nunito Sans"/>
                <a:sym typeface="Nunito Sans"/>
              </a:rPr>
              <a:t>Conclusion:</a:t>
            </a:r>
            <a:endParaRPr sz="150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This shows that movement is </a:t>
            </a:r>
            <a:r>
              <a:rPr b="1" lang="en" sz="150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shaped by memory and resource availability</a:t>
            </a:r>
            <a:r>
              <a:rPr lang="en" sz="1500"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rPr>
              <a:t> instead of being completely random.</a:t>
            </a:r>
            <a:endParaRPr sz="1500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666666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54" name="Google Shape;15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8175" y="436000"/>
            <a:ext cx="4287699" cy="90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800">
                <a:solidFill>
                  <a:srgbClr val="FFFFFF"/>
                </a:solidFill>
              </a:rPr>
              <a:t>‹#›</a:t>
            </a:fld>
            <a:endParaRPr b="1" sz="1800">
              <a:solidFill>
                <a:srgbClr val="FFFFFF"/>
              </a:solidFill>
            </a:endParaRPr>
          </a:p>
        </p:txBody>
      </p:sp>
      <p:sp>
        <p:nvSpPr>
          <p:cNvPr id="160" name="Google Shape;160;p22"/>
          <p:cNvSpPr txBox="1"/>
          <p:nvPr>
            <p:ph idx="1" type="body"/>
          </p:nvPr>
        </p:nvSpPr>
        <p:spPr>
          <a:xfrm>
            <a:off x="0" y="1280850"/>
            <a:ext cx="2673600" cy="25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rgbClr val="FF98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THANKS!</a:t>
            </a:r>
            <a:endParaRPr b="1" sz="4400">
              <a:solidFill>
                <a:srgbClr val="FF98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rgbClr val="434343"/>
                </a:solidFill>
                <a:highlight>
                  <a:schemeClr val="lt1"/>
                </a:highlight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DR.OLGA </a:t>
            </a:r>
            <a:br>
              <a:rPr lang="en" sz="2800">
                <a:solidFill>
                  <a:srgbClr val="434343"/>
                </a:solidFill>
                <a:highlight>
                  <a:schemeClr val="lt1"/>
                </a:highlight>
                <a:latin typeface="Roboto Condensed Light"/>
                <a:ea typeface="Roboto Condensed Light"/>
                <a:cs typeface="Roboto Condensed Light"/>
                <a:sym typeface="Roboto Condensed Light"/>
              </a:rPr>
            </a:br>
            <a:r>
              <a:rPr lang="en" sz="2800">
                <a:solidFill>
                  <a:srgbClr val="434343"/>
                </a:solidFill>
                <a:highlight>
                  <a:schemeClr val="lt1"/>
                </a:highlight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&amp; STAT 482 CLASSMATES</a:t>
            </a:r>
            <a:endParaRPr b="1" sz="4000">
              <a:solidFill>
                <a:srgbClr val="FF98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61" name="Google Shape;16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6800" y="349225"/>
            <a:ext cx="5926733" cy="444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lysses template">
  <a:themeElements>
    <a:clrScheme name="Custom 347">
      <a:dk1>
        <a:srgbClr val="000000"/>
      </a:dk1>
      <a:lt1>
        <a:srgbClr val="FFFFFF"/>
      </a:lt1>
      <a:dk2>
        <a:srgbClr val="575E5F"/>
      </a:dk2>
      <a:lt2>
        <a:srgbClr val="E7E4DD"/>
      </a:lt2>
      <a:accent1>
        <a:srgbClr val="F67031"/>
      </a:accent1>
      <a:accent2>
        <a:srgbClr val="FFA400"/>
      </a:accent2>
      <a:accent3>
        <a:srgbClr val="7A7AAA"/>
      </a:accent3>
      <a:accent4>
        <a:srgbClr val="00BCD4"/>
      </a:accent4>
      <a:accent5>
        <a:srgbClr val="F2496F"/>
      </a:accent5>
      <a:accent6>
        <a:srgbClr val="A2324B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