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rvo"/>
      <p:regular r:id="rId17"/>
      <p:bold r:id="rId18"/>
      <p:italic r:id="rId19"/>
      <p:boldItalic r:id="rId20"/>
    </p:embeddedFont>
    <p:embeddedFont>
      <p:font typeface="Roboto Condensed"/>
      <p:regular r:id="rId21"/>
      <p:bold r:id="rId22"/>
      <p:italic r:id="rId23"/>
      <p:boldItalic r:id="rId24"/>
    </p:embeddedFont>
    <p:embeddedFont>
      <p:font typeface="Roboto Condensed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vo-boldItalic.fntdata"/><Relationship Id="rId22" Type="http://schemas.openxmlformats.org/officeDocument/2006/relationships/font" Target="fonts/RobotoCondensed-bold.fntdata"/><Relationship Id="rId21" Type="http://schemas.openxmlformats.org/officeDocument/2006/relationships/font" Target="fonts/RobotoCondensed-regular.fntdata"/><Relationship Id="rId24" Type="http://schemas.openxmlformats.org/officeDocument/2006/relationships/font" Target="fonts/RobotoCondensed-boldItalic.fntdata"/><Relationship Id="rId23" Type="http://schemas.openxmlformats.org/officeDocument/2006/relationships/font" Target="fonts/RobotoCondensed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CondensedLight-bold.fntdata"/><Relationship Id="rId25" Type="http://schemas.openxmlformats.org/officeDocument/2006/relationships/font" Target="fonts/RobotoCondensedLight-regular.fntdata"/><Relationship Id="rId28" Type="http://schemas.openxmlformats.org/officeDocument/2006/relationships/font" Target="fonts/RobotoCondensedLight-boldItalic.fntdata"/><Relationship Id="rId27" Type="http://schemas.openxmlformats.org/officeDocument/2006/relationships/font" Target="fonts/RobotoCondensed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rvo-regular.fntdata"/><Relationship Id="rId16" Type="http://schemas.openxmlformats.org/officeDocument/2006/relationships/slide" Target="slides/slide12.xml"/><Relationship Id="rId19" Type="http://schemas.openxmlformats.org/officeDocument/2006/relationships/font" Target="fonts/Arvo-italic.fntdata"/><Relationship Id="rId18" Type="http://schemas.openxmlformats.org/officeDocument/2006/relationships/font" Target="fonts/Arv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135d294565_0_1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135d29456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135d294565_0_1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135d294565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135d294565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135d29456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135d294565_0_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135d29456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135d294565_0_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135d29456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135d294565_0_1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135d294565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135d294565_0_1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135d29456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flipH="1" rot="10800000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" name="Google Shape;39;p3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" name="Google Shape;40;p3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accent5"/>
                </a:solidFill>
              </a:rPr>
              <a:t>“</a:t>
            </a:r>
            <a:endParaRPr b="1" sz="7200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8" name="Google Shape;98;p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9" name="Google Shape;99;p6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0" name="Google Shape;100;p6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1" name="Google Shape;101;p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" name="Google Shape;119;p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1" name="Google Shape;121;p7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2" name="Google Shape;122;p7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3" name="Google Shape;123;p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1" name="Google Shape;141;p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2" name="Google Shape;142;p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/>
        </p:txBody>
      </p:sp>
      <p:sp>
        <p:nvSpPr>
          <p:cNvPr id="153" name="Google Shape;153;p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9" name="Google Shape;179;p1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ctrTitle"/>
          </p:nvPr>
        </p:nvSpPr>
        <p:spPr>
          <a:xfrm>
            <a:off x="0" y="1229725"/>
            <a:ext cx="6273600" cy="22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Assessing </a:t>
            </a:r>
            <a:br>
              <a:rPr lang="en" sz="3800"/>
            </a:br>
            <a:r>
              <a:rPr lang="en" sz="3800"/>
              <a:t>Small and Medium-sized Enterprises (SMEs)</a:t>
            </a:r>
            <a:br>
              <a:rPr lang="en" sz="3800"/>
            </a:br>
            <a:r>
              <a:rPr lang="en" sz="3800"/>
              <a:t>Financial Risk</a:t>
            </a:r>
            <a:br>
              <a:rPr lang="en" sz="2200" u="sng"/>
            </a:br>
            <a:endParaRPr sz="2200"/>
          </a:p>
        </p:txBody>
      </p:sp>
      <p:sp>
        <p:nvSpPr>
          <p:cNvPr id="185" name="Google Shape;185;p11"/>
          <p:cNvSpPr txBox="1"/>
          <p:nvPr/>
        </p:nvSpPr>
        <p:spPr>
          <a:xfrm>
            <a:off x="0" y="3333225"/>
            <a:ext cx="62736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Model applied: </a:t>
            </a:r>
            <a:r>
              <a:rPr b="1" lang="en" sz="19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Binary logistic, probit </a:t>
            </a:r>
            <a:br>
              <a:rPr b="1" lang="en" sz="19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b="1" lang="en" sz="19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complementary log-log model</a:t>
            </a:r>
            <a:endParaRPr b="1" sz="19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86" name="Google Shape;186;p11"/>
          <p:cNvSpPr txBox="1"/>
          <p:nvPr/>
        </p:nvSpPr>
        <p:spPr>
          <a:xfrm>
            <a:off x="4706450" y="4174900"/>
            <a:ext cx="26715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Stat 410</a:t>
            </a:r>
            <a:r>
              <a:rPr lang="en" sz="2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- Chi Nguyen</a:t>
            </a:r>
            <a:br>
              <a:rPr lang="e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SAS code _ Prediction</a:t>
            </a:r>
            <a:endParaRPr sz="2400"/>
          </a:p>
        </p:txBody>
      </p:sp>
      <p:sp>
        <p:nvSpPr>
          <p:cNvPr id="294" name="Google Shape;294;p2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9</a:t>
            </a:r>
            <a:endParaRPr sz="1800"/>
          </a:p>
        </p:txBody>
      </p:sp>
      <p:sp>
        <p:nvSpPr>
          <p:cNvPr id="295" name="Google Shape;295;p20"/>
          <p:cNvSpPr txBox="1"/>
          <p:nvPr>
            <p:ph idx="1" type="body"/>
          </p:nvPr>
        </p:nvSpPr>
        <p:spPr>
          <a:xfrm>
            <a:off x="6849550" y="1809350"/>
            <a:ext cx="13782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rgbClr val="1F1F1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SAS output</a:t>
            </a:r>
            <a:endParaRPr sz="1400">
              <a:solidFill>
                <a:srgbClr val="1F1F1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96" name="Google Shape;2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450" y="532975"/>
            <a:ext cx="288200" cy="4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 code _ Prediction</a:t>
            </a:r>
            <a:endParaRPr sz="2400"/>
          </a:p>
        </p:txBody>
      </p:sp>
      <p:sp>
        <p:nvSpPr>
          <p:cNvPr id="302" name="Google Shape;302;p2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10</a:t>
            </a:r>
            <a:endParaRPr sz="1800"/>
          </a:p>
        </p:txBody>
      </p:sp>
      <p:sp>
        <p:nvSpPr>
          <p:cNvPr id="303" name="Google Shape;303;p21"/>
          <p:cNvSpPr txBox="1"/>
          <p:nvPr/>
        </p:nvSpPr>
        <p:spPr>
          <a:xfrm>
            <a:off x="1887413" y="3737588"/>
            <a:ext cx="9813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</a:t>
            </a:r>
            <a:r>
              <a:rPr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output</a:t>
            </a:r>
            <a:endParaRPr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04" name="Google Shape;3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64" y="585175"/>
            <a:ext cx="5143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959" y="1468425"/>
            <a:ext cx="4235517" cy="195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29200" y="3476575"/>
            <a:ext cx="1888275" cy="6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21"/>
          <p:cNvSpPr txBox="1"/>
          <p:nvPr/>
        </p:nvSpPr>
        <p:spPr>
          <a:xfrm>
            <a:off x="4775575" y="1353538"/>
            <a:ext cx="3990300" cy="30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Conclusion: </a:t>
            </a:r>
            <a:endParaRPr b="1" sz="1600" u="sng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Similar</a:t>
            </a:r>
            <a:r>
              <a:rPr lang="en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results when computed by hand, R and SAS.</a:t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For an SME with:</a:t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Char char="●"/>
            </a:pPr>
            <a:r>
              <a:rPr lang="en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Total assets: $2,200,441 </a:t>
            </a:r>
            <a:r>
              <a:rPr lang="en"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(scaled back by x10,000)</a:t>
            </a:r>
            <a:endParaRPr sz="1200"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</a:pPr>
            <a:r>
              <a:rPr lang="en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Unemployment rate: 4.1%</a:t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 Light"/>
              <a:buChar char="●"/>
            </a:pPr>
            <a:r>
              <a:rPr lang="en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Inflation rate: 2.4%</a:t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The probability of having</a:t>
            </a:r>
            <a:r>
              <a:rPr lang="en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b="1"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low/no risk</a:t>
            </a:r>
            <a:r>
              <a:rPr lang="en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(NPL &lt; 15%) is </a:t>
            </a:r>
            <a:r>
              <a:rPr b="1"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33.72%.</a:t>
            </a:r>
            <a:r>
              <a:rPr lang="en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This means there’s </a:t>
            </a:r>
            <a:r>
              <a:rPr lang="en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 33.72% chance the SME will have no or low risk, and consequently </a:t>
            </a:r>
            <a:r>
              <a:rPr lang="en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a </a:t>
            </a:r>
            <a:r>
              <a:rPr b="1"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66.28</a:t>
            </a:r>
            <a:r>
              <a:rPr b="1"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% </a:t>
            </a:r>
            <a:r>
              <a:rPr lang="en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chance of being classified as </a:t>
            </a:r>
            <a:r>
              <a:rPr b="1"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high risk</a:t>
            </a:r>
            <a:r>
              <a:rPr b="1"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r>
              <a:rPr lang="en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</a:t>
            </a:r>
            <a:endParaRPr>
              <a:solidFill>
                <a:schemeClr val="dk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12</a:t>
            </a:r>
            <a:endParaRPr sz="1800"/>
          </a:p>
        </p:txBody>
      </p:sp>
      <p:sp>
        <p:nvSpPr>
          <p:cNvPr id="313" name="Google Shape;313;p22"/>
          <p:cNvSpPr txBox="1"/>
          <p:nvPr>
            <p:ph idx="4294967295" type="ctrTitle"/>
          </p:nvPr>
        </p:nvSpPr>
        <p:spPr>
          <a:xfrm>
            <a:off x="1591050" y="3027575"/>
            <a:ext cx="59619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</a:rPr>
              <a:t>THANKS!</a:t>
            </a:r>
            <a:br>
              <a:rPr lang="en" sz="6000">
                <a:solidFill>
                  <a:schemeClr val="accent5"/>
                </a:solidFill>
              </a:rPr>
            </a:br>
            <a:r>
              <a:rPr b="0" lang="en" sz="3000">
                <a:solidFill>
                  <a:schemeClr val="dk2"/>
                </a:solidFill>
                <a:highlight>
                  <a:schemeClr val="lt1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DR.OLGA </a:t>
            </a:r>
            <a:br>
              <a:rPr b="0" lang="en" sz="3000">
                <a:solidFill>
                  <a:schemeClr val="dk2"/>
                </a:solidFill>
                <a:highlight>
                  <a:schemeClr val="lt1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r>
              <a:rPr b="0" lang="en" sz="3000">
                <a:solidFill>
                  <a:schemeClr val="dk2"/>
                </a:solidFill>
                <a:highlight>
                  <a:schemeClr val="lt1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&amp; STAT 410 CLASSMATES</a:t>
            </a:r>
            <a:endParaRPr b="0" sz="3000">
              <a:solidFill>
                <a:schemeClr val="dk2"/>
              </a:solidFill>
              <a:highlight>
                <a:schemeClr val="lt1"/>
              </a:highlight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accent5"/>
              </a:solidFill>
            </a:endParaRPr>
          </a:p>
        </p:txBody>
      </p:sp>
      <p:grpSp>
        <p:nvGrpSpPr>
          <p:cNvPr id="314" name="Google Shape;314;p22"/>
          <p:cNvGrpSpPr/>
          <p:nvPr/>
        </p:nvGrpSpPr>
        <p:grpSpPr>
          <a:xfrm>
            <a:off x="3973172" y="872892"/>
            <a:ext cx="1197664" cy="1126777"/>
            <a:chOff x="5972700" y="2330200"/>
            <a:chExt cx="411625" cy="387275"/>
          </a:xfrm>
        </p:grpSpPr>
        <p:sp>
          <p:nvSpPr>
            <p:cNvPr id="315" name="Google Shape;315;p22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  <a:highlight>
                  <a:schemeClr val="accent5"/>
                </a:highlight>
              </a:endParaRPr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Why I chose this topic</a:t>
            </a:r>
            <a:endParaRPr sz="2400"/>
          </a:p>
        </p:txBody>
      </p:sp>
      <p:sp>
        <p:nvSpPr>
          <p:cNvPr id="192" name="Google Shape;192;p12"/>
          <p:cNvSpPr txBox="1"/>
          <p:nvPr>
            <p:ph idx="1" type="body"/>
          </p:nvPr>
        </p:nvSpPr>
        <p:spPr>
          <a:xfrm>
            <a:off x="814275" y="1897725"/>
            <a:ext cx="4485600" cy="211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I used to work at a startup, and this topic got me curious about what affects a small business’s financial health. I wanted to see if there’s a way to predict the risks that SMEs face.</a:t>
            </a:r>
            <a:endParaRPr sz="1400"/>
          </a:p>
        </p:txBody>
      </p:sp>
      <p:sp>
        <p:nvSpPr>
          <p:cNvPr id="193" name="Google Shape;193;p1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46531" y="589225"/>
            <a:ext cx="431420" cy="372911"/>
            <a:chOff x="1247825" y="322750"/>
            <a:chExt cx="443300" cy="369000"/>
          </a:xfrm>
        </p:grpSpPr>
        <p:sp>
          <p:nvSpPr>
            <p:cNvPr id="195" name="Google Shape;195;p12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0" name="Google Shape;20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6425" y="1840338"/>
            <a:ext cx="1551575" cy="223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Background</a:t>
            </a:r>
            <a:endParaRPr sz="2400"/>
          </a:p>
        </p:txBody>
      </p:sp>
      <p:sp>
        <p:nvSpPr>
          <p:cNvPr id="206" name="Google Shape;206;p1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207" name="Google Shape;207;p13"/>
          <p:cNvSpPr txBox="1"/>
          <p:nvPr>
            <p:ph idx="1" type="body"/>
          </p:nvPr>
        </p:nvSpPr>
        <p:spPr>
          <a:xfrm>
            <a:off x="168000" y="1577875"/>
            <a:ext cx="8808000" cy="23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F1F1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SMEs</a:t>
            </a:r>
            <a:r>
              <a:rPr lang="en" sz="1400">
                <a:solidFill>
                  <a:srgbClr val="1F1F1F"/>
                </a:solidFill>
              </a:rPr>
              <a:t> (Small and Medium-sized Enterprises) represent </a:t>
            </a:r>
            <a:r>
              <a:rPr b="1" lang="en" sz="1400">
                <a:solidFill>
                  <a:srgbClr val="1F1F1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99% </a:t>
            </a:r>
            <a:r>
              <a:rPr lang="en" sz="1400">
                <a:solidFill>
                  <a:srgbClr val="1F1F1F"/>
                </a:solidFill>
              </a:rPr>
              <a:t>of businesses in the EU and</a:t>
            </a:r>
            <a:r>
              <a:rPr b="1" lang="en" sz="1400">
                <a:solidFill>
                  <a:srgbClr val="1F1F1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99.9% </a:t>
            </a:r>
            <a:r>
              <a:rPr lang="en" sz="1400">
                <a:solidFill>
                  <a:srgbClr val="1F1F1F"/>
                </a:solidFill>
              </a:rPr>
              <a:t>in the US, which is crucial for the economy.</a:t>
            </a:r>
            <a:endParaRPr sz="1400"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F1F1F"/>
                </a:solidFill>
              </a:rPr>
              <a:t>In 2024, SMEs contribute nearly </a:t>
            </a:r>
            <a:r>
              <a:rPr b="1" lang="en" sz="1400">
                <a:solidFill>
                  <a:srgbClr val="1F1F1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44% U.S </a:t>
            </a:r>
            <a:r>
              <a:rPr b="1" lang="en" sz="1400">
                <a:solidFill>
                  <a:srgbClr val="1F1F1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GDP</a:t>
            </a:r>
            <a:r>
              <a:rPr lang="en" sz="1400">
                <a:solidFill>
                  <a:srgbClr val="1F1F1F"/>
                </a:solidFill>
              </a:rPr>
              <a:t> and nearly two-third, roughly </a:t>
            </a:r>
            <a:r>
              <a:rPr b="1" lang="en" sz="1400">
                <a:solidFill>
                  <a:srgbClr val="1F1F1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63% of new jobs</a:t>
            </a:r>
            <a:r>
              <a:rPr lang="en" sz="1400">
                <a:solidFill>
                  <a:srgbClr val="1F1F1F"/>
                </a:solidFill>
              </a:rPr>
              <a:t> growth in the U.S</a:t>
            </a:r>
            <a:endParaRPr sz="1400"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F1F1F"/>
                </a:solidFill>
              </a:rPr>
              <a:t>Despite their importance, SMEs face </a:t>
            </a:r>
            <a:r>
              <a:rPr b="1" lang="en" sz="1400">
                <a:solidFill>
                  <a:srgbClr val="1F1F1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barriers</a:t>
            </a:r>
            <a:r>
              <a:rPr lang="en" sz="1400">
                <a:solidFill>
                  <a:srgbClr val="1F1F1F"/>
                </a:solidFill>
              </a:rPr>
              <a:t> to accessing finance, primarily due to: such as h</a:t>
            </a:r>
            <a:r>
              <a:rPr lang="en" sz="1400">
                <a:solidFill>
                  <a:srgbClr val="1F1F1F"/>
                </a:solidFill>
              </a:rPr>
              <a:t>igh non-performing loans (NPLs), Limited capital reserves, Regulatory capital requirements, etc…</a:t>
            </a:r>
            <a:endParaRPr sz="140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F1F1F"/>
                </a:solidFill>
              </a:rPr>
              <a:t>Economic factors like inflation and unemployment also impact SMEs’ financial health and access to funding, affecting their growth and stability.</a:t>
            </a:r>
            <a:endParaRPr sz="1400"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F1F1F"/>
                </a:solidFill>
              </a:rPr>
              <a:t>This analysis uses a logistic model to assess </a:t>
            </a:r>
            <a:r>
              <a:rPr b="1" lang="en" sz="1400">
                <a:solidFill>
                  <a:srgbClr val="1F1F1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key financial indicators</a:t>
            </a:r>
            <a:r>
              <a:rPr lang="en" sz="1400">
                <a:solidFill>
                  <a:srgbClr val="1F1F1F"/>
                </a:solidFill>
              </a:rPr>
              <a:t> - NPLs, total assets, inflation, and unemployment - for  primary predictors of financial risk in SMEs.</a:t>
            </a:r>
            <a:endParaRPr sz="1400">
              <a:solidFill>
                <a:srgbClr val="1F1F1F"/>
              </a:solidFill>
            </a:endParaRPr>
          </a:p>
        </p:txBody>
      </p:sp>
      <p:grpSp>
        <p:nvGrpSpPr>
          <p:cNvPr id="208" name="Google Shape;208;p13"/>
          <p:cNvGrpSpPr/>
          <p:nvPr/>
        </p:nvGrpSpPr>
        <p:grpSpPr>
          <a:xfrm>
            <a:off x="293679" y="542534"/>
            <a:ext cx="352654" cy="466292"/>
            <a:chOff x="590250" y="244200"/>
            <a:chExt cx="407975" cy="532175"/>
          </a:xfrm>
        </p:grpSpPr>
        <p:sp>
          <p:nvSpPr>
            <p:cNvPr id="209" name="Google Shape;209;p13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"/>
          <p:cNvSpPr txBox="1"/>
          <p:nvPr>
            <p:ph type="title"/>
          </p:nvPr>
        </p:nvSpPr>
        <p:spPr>
          <a:xfrm>
            <a:off x="803750" y="350500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Dataset</a:t>
            </a:r>
            <a:endParaRPr sz="2400"/>
          </a:p>
        </p:txBody>
      </p:sp>
      <p:sp>
        <p:nvSpPr>
          <p:cNvPr id="228" name="Google Shape;228;p1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29" name="Google Shape;229;p14"/>
          <p:cNvSpPr txBox="1"/>
          <p:nvPr>
            <p:ph idx="1" type="body"/>
          </p:nvPr>
        </p:nvSpPr>
        <p:spPr>
          <a:xfrm>
            <a:off x="93425" y="1291650"/>
            <a:ext cx="27570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dataset</a:t>
            </a:r>
            <a:endParaRPr b="1" sz="1600" u="sng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▰"/>
            </a:pPr>
            <a:r>
              <a:rPr lang="en" sz="1400">
                <a:solidFill>
                  <a:schemeClr val="dk2"/>
                </a:solidFill>
              </a:rPr>
              <a:t>acquired from PLOS ONE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▰"/>
            </a:pPr>
            <a:r>
              <a:rPr lang="en" sz="1400">
                <a:solidFill>
                  <a:schemeClr val="dk2"/>
                </a:solidFill>
              </a:rPr>
              <a:t>with SMEs from 2014–2018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 I examine the risk associated with SMEs, using </a:t>
            </a:r>
            <a:r>
              <a:rPr b="1" lang="en" sz="14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Non-Performing Loans</a:t>
            </a:r>
            <a:r>
              <a:rPr lang="en" sz="1400">
                <a:solidFill>
                  <a:schemeClr val="dk2"/>
                </a:solidFill>
              </a:rPr>
              <a:t> (NPL) as a key indicator of financial health.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▰"/>
            </a:pPr>
            <a:r>
              <a:rPr lang="en" sz="1400">
                <a:solidFill>
                  <a:schemeClr val="dk2"/>
                </a:solidFill>
              </a:rPr>
              <a:t>&gt;=15% as “High risk” 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▰"/>
            </a:pPr>
            <a:r>
              <a:rPr lang="en" sz="1400">
                <a:solidFill>
                  <a:schemeClr val="dk2"/>
                </a:solidFill>
              </a:rPr>
              <a:t>&lt;15% as “No/Low risk. 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230" name="Google Shape;230;p14"/>
          <p:cNvSpPr txBox="1"/>
          <p:nvPr/>
        </p:nvSpPr>
        <p:spPr>
          <a:xfrm>
            <a:off x="2933950" y="1291650"/>
            <a:ext cx="6126300" cy="3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variables:</a:t>
            </a:r>
            <a:endParaRPr b="1" sz="1600" u="sng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Char char="●"/>
            </a:pPr>
            <a:r>
              <a:rPr b="1" lang="en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Non-Performing Loans (NPL):</a:t>
            </a:r>
            <a:r>
              <a:rPr lang="en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Indicates the percentage of overdue loans, a primary risk measure. </a:t>
            </a:r>
            <a:endParaRPr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 set risk_indicator </a:t>
            </a:r>
            <a:r>
              <a:rPr lang="en" sz="1100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(to receive positive results for the output)</a:t>
            </a:r>
            <a:endParaRPr sz="1100"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Char char="▰"/>
            </a:pPr>
            <a:r>
              <a:rPr lang="en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0 = High Risk (NPL &gt;= 15%)</a:t>
            </a:r>
            <a:endParaRPr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Char char="▰"/>
            </a:pPr>
            <a:r>
              <a:rPr lang="en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1 = No/Low Risk (NPL &lt; 15%)</a:t>
            </a:r>
            <a:endParaRPr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Char char="●"/>
            </a:pPr>
            <a:r>
              <a:rPr b="1" lang="en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Unemployment Rate:</a:t>
            </a:r>
            <a:r>
              <a:rPr lang="en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Reflects economic conditions; higher rates can reduce SME revenue and increase default risk.</a:t>
            </a:r>
            <a:endParaRPr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Char char="●"/>
            </a:pPr>
            <a:r>
              <a:rPr b="1" lang="en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Inflation Rate:</a:t>
            </a:r>
            <a:r>
              <a:rPr lang="en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High inflation can raise costs, affecting SMEs' ability to service debt.</a:t>
            </a:r>
            <a:endParaRPr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Char char="●"/>
            </a:pPr>
            <a:r>
              <a:rPr b="1" lang="en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Total Assets</a:t>
            </a:r>
            <a:r>
              <a:rPr lang="en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(totass_wonorm): SME financial size, with larger asset bases suggesting more stability.</a:t>
            </a:r>
            <a:br>
              <a:rPr lang="en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r>
              <a:rPr lang="en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(I scaled by dividing by 10,000 for analysis)</a:t>
            </a:r>
            <a:endParaRPr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pic>
        <p:nvPicPr>
          <p:cNvPr id="231" name="Google Shape;23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600" y="556600"/>
            <a:ext cx="51435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Choosing the model</a:t>
            </a:r>
            <a:endParaRPr sz="2400"/>
          </a:p>
        </p:txBody>
      </p:sp>
      <p:sp>
        <p:nvSpPr>
          <p:cNvPr id="237" name="Google Shape;237;p1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238" name="Google Shape;238;p15"/>
          <p:cNvSpPr txBox="1"/>
          <p:nvPr>
            <p:ph idx="1" type="body"/>
          </p:nvPr>
        </p:nvSpPr>
        <p:spPr>
          <a:xfrm>
            <a:off x="814263" y="3543238"/>
            <a:ext cx="77277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rgbClr val="202020"/>
                </a:solidFill>
              </a:rPr>
              <a:t>From the R </a:t>
            </a:r>
            <a:r>
              <a:rPr lang="en" sz="1400">
                <a:solidFill>
                  <a:srgbClr val="202020"/>
                </a:solidFill>
              </a:rPr>
              <a:t>output</a:t>
            </a:r>
            <a:r>
              <a:rPr lang="en" sz="1400">
                <a:solidFill>
                  <a:srgbClr val="202020"/>
                </a:solidFill>
              </a:rPr>
              <a:t>, after comparing the AIC, AICC, and BIC values, the </a:t>
            </a:r>
            <a:r>
              <a:rPr b="1" lang="en" sz="1400">
                <a:solidFill>
                  <a:srgbClr val="20202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binary</a:t>
            </a:r>
            <a:r>
              <a:rPr b="1" lang="en" sz="1400">
                <a:solidFill>
                  <a:srgbClr val="20202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logit model</a:t>
            </a:r>
            <a:r>
              <a:rPr lang="en" sz="1400">
                <a:solidFill>
                  <a:srgbClr val="202020"/>
                </a:solidFill>
              </a:rPr>
              <a:t> has smallest values in all three criteria, and thus has a better fit</a:t>
            </a:r>
            <a:endParaRPr sz="1400">
              <a:solidFill>
                <a:srgbClr val="202020"/>
              </a:solidFill>
            </a:endParaRPr>
          </a:p>
        </p:txBody>
      </p:sp>
      <p:pic>
        <p:nvPicPr>
          <p:cNvPr id="239" name="Google Shape;23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475" y="539223"/>
            <a:ext cx="472900" cy="47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5"/>
          <p:cNvPicPr preferRelativeResize="0"/>
          <p:nvPr/>
        </p:nvPicPr>
        <p:blipFill rotWithShape="1">
          <a:blip r:embed="rId4">
            <a:alphaModFix/>
          </a:blip>
          <a:srcRect b="0" l="0" r="0" t="6340"/>
          <a:stretch/>
        </p:blipFill>
        <p:spPr>
          <a:xfrm>
            <a:off x="1650300" y="1937201"/>
            <a:ext cx="4557650" cy="126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1" name="Google Shape;241;p15"/>
          <p:cNvCxnSpPr/>
          <p:nvPr/>
        </p:nvCxnSpPr>
        <p:spPr>
          <a:xfrm>
            <a:off x="2717550" y="2509738"/>
            <a:ext cx="9363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15"/>
          <p:cNvCxnSpPr/>
          <p:nvPr/>
        </p:nvCxnSpPr>
        <p:spPr>
          <a:xfrm>
            <a:off x="3953863" y="2507038"/>
            <a:ext cx="976500" cy="54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15"/>
          <p:cNvCxnSpPr/>
          <p:nvPr/>
        </p:nvCxnSpPr>
        <p:spPr>
          <a:xfrm flipH="1" rot="10800000">
            <a:off x="5120175" y="2507350"/>
            <a:ext cx="952500" cy="48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SAS code</a:t>
            </a:r>
            <a:endParaRPr sz="2400"/>
          </a:p>
        </p:txBody>
      </p:sp>
      <p:sp>
        <p:nvSpPr>
          <p:cNvPr id="249" name="Google Shape;249;p1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250" name="Google Shape;250;p16"/>
          <p:cNvSpPr txBox="1"/>
          <p:nvPr>
            <p:ph idx="1" type="body"/>
          </p:nvPr>
        </p:nvSpPr>
        <p:spPr>
          <a:xfrm>
            <a:off x="5983475" y="1452500"/>
            <a:ext cx="13782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rgbClr val="1F1F1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SAS output</a:t>
            </a:r>
            <a:endParaRPr sz="1400">
              <a:solidFill>
                <a:srgbClr val="1F1F1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51" name="Google Shape;2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825" y="580899"/>
            <a:ext cx="389550" cy="38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</a:t>
            </a:r>
            <a:r>
              <a:rPr lang="en" sz="2400"/>
              <a:t> code</a:t>
            </a:r>
            <a:endParaRPr sz="2400"/>
          </a:p>
        </p:txBody>
      </p:sp>
      <p:sp>
        <p:nvSpPr>
          <p:cNvPr id="257" name="Google Shape;257;p1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sp>
        <p:nvSpPr>
          <p:cNvPr id="258" name="Google Shape;258;p17"/>
          <p:cNvSpPr txBox="1"/>
          <p:nvPr/>
        </p:nvSpPr>
        <p:spPr>
          <a:xfrm>
            <a:off x="1265471" y="4140950"/>
            <a:ext cx="7755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 output</a:t>
            </a:r>
            <a:endParaRPr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59" name="Google Shape;2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75" y="585175"/>
            <a:ext cx="5143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7"/>
          <p:cNvPicPr preferRelativeResize="0"/>
          <p:nvPr/>
        </p:nvPicPr>
        <p:blipFill rotWithShape="1">
          <a:blip r:embed="rId4">
            <a:alphaModFix/>
          </a:blip>
          <a:srcRect b="6550" l="0" r="0" t="0"/>
          <a:stretch/>
        </p:blipFill>
        <p:spPr>
          <a:xfrm>
            <a:off x="2238675" y="3590525"/>
            <a:ext cx="3564675" cy="100575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7"/>
          <p:cNvSpPr txBox="1"/>
          <p:nvPr/>
        </p:nvSpPr>
        <p:spPr>
          <a:xfrm>
            <a:off x="5938225" y="1757700"/>
            <a:ext cx="2967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 set risk_indicator</a:t>
            </a:r>
            <a:endParaRPr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Char char="▰"/>
            </a:pPr>
            <a:r>
              <a:rPr lang="en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0 = High Risk (NPL &gt;= 15%)</a:t>
            </a:r>
            <a:endParaRPr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Condensed Light"/>
              <a:buChar char="▰"/>
            </a:pPr>
            <a:r>
              <a:rPr lang="en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1 = No/Low Risk (NPL &lt; 15%)</a:t>
            </a:r>
            <a:endParaRPr sz="1200"/>
          </a:p>
        </p:txBody>
      </p:sp>
      <p:pic>
        <p:nvPicPr>
          <p:cNvPr id="262" name="Google Shape;26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300" y="1496426"/>
            <a:ext cx="5545055" cy="2050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Interpretation</a:t>
            </a:r>
            <a:endParaRPr sz="2400"/>
          </a:p>
        </p:txBody>
      </p:sp>
      <p:sp>
        <p:nvSpPr>
          <p:cNvPr id="268" name="Google Shape;268;p1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269" name="Google Shape;269;p18"/>
          <p:cNvSpPr txBox="1"/>
          <p:nvPr>
            <p:ph idx="1" type="body"/>
          </p:nvPr>
        </p:nvSpPr>
        <p:spPr>
          <a:xfrm>
            <a:off x="162150" y="1445400"/>
            <a:ext cx="83559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600">
                <a:latin typeface="Roboto Condensed"/>
                <a:ea typeface="Roboto Condensed"/>
                <a:cs typeface="Roboto Condensed"/>
                <a:sym typeface="Roboto Condensed"/>
              </a:rPr>
              <a:t>The fitted model: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0" name="Google Shape;270;p18"/>
          <p:cNvSpPr txBox="1"/>
          <p:nvPr>
            <p:ph idx="1" type="body"/>
          </p:nvPr>
        </p:nvSpPr>
        <p:spPr>
          <a:xfrm>
            <a:off x="98000" y="2167625"/>
            <a:ext cx="8979900" cy="11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At a 5% significance level,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▰"/>
            </a:pPr>
            <a:r>
              <a:rPr lang="en" sz="1400"/>
              <a:t>Unemployment and total assets are th</a:t>
            </a:r>
            <a:r>
              <a:rPr lang="en" sz="1400"/>
              <a:t>e significant predictors.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400"/>
              <a:t>Inflation is not the significant predictor </a:t>
            </a:r>
            <a:r>
              <a:rPr lang="en" sz="1200"/>
              <a:t>(which make sense, since it may have fixed debt rate, gov support, etc...)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71" name="Google Shape;271;p18"/>
          <p:cNvSpPr txBox="1"/>
          <p:nvPr/>
        </p:nvSpPr>
        <p:spPr>
          <a:xfrm>
            <a:off x="70400" y="3188950"/>
            <a:ext cx="9035100" cy="15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Interpretation of the estimated significant regression coefficients</a:t>
            </a:r>
            <a:endParaRPr b="1" sz="1600">
              <a:solidFill>
                <a:schemeClr val="dk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Unemployment</a:t>
            </a:r>
            <a:r>
              <a:rPr lang="en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: F</a:t>
            </a:r>
            <a:r>
              <a:rPr lang="en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or each 1% increase in unemployment, t</a:t>
            </a:r>
            <a:r>
              <a:rPr lang="en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he estimated odds of</a:t>
            </a:r>
            <a:r>
              <a:rPr lang="en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an SME for “no/low risk" are exp⁡(0.069596).100% = 107.2075% of those for “high risk"</a:t>
            </a:r>
            <a:endParaRPr>
              <a:solidFill>
                <a:schemeClr val="dk2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Total Assets: </a:t>
            </a:r>
            <a:r>
              <a:rPr lang="en">
                <a:solidFill>
                  <a:schemeClr val="dk2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For each additional $10,000 in total asset, the estimated odds of an SME for “no/low risk" are  exp⁡(0.086820).100% = 109.07% of those for “high risk"</a:t>
            </a:r>
            <a:endParaRPr/>
          </a:p>
        </p:txBody>
      </p:sp>
      <p:pic>
        <p:nvPicPr>
          <p:cNvPr id="272" name="Google Shape;2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475" y="557875"/>
            <a:ext cx="435600" cy="4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5975" y="1376175"/>
            <a:ext cx="6079289" cy="7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Prediction</a:t>
            </a:r>
            <a:endParaRPr sz="2400"/>
          </a:p>
        </p:txBody>
      </p:sp>
      <p:sp>
        <p:nvSpPr>
          <p:cNvPr id="279" name="Google Shape;279;p19"/>
          <p:cNvSpPr txBox="1"/>
          <p:nvPr>
            <p:ph idx="1" type="body"/>
          </p:nvPr>
        </p:nvSpPr>
        <p:spPr>
          <a:xfrm>
            <a:off x="494175" y="1371825"/>
            <a:ext cx="6132600" cy="16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 Condensed"/>
                <a:ea typeface="Roboto Condensed"/>
                <a:cs typeface="Roboto Condensed"/>
                <a:sym typeface="Roboto Condensed"/>
              </a:rPr>
              <a:t>The current value in the U.S:</a:t>
            </a:r>
            <a:endParaRPr b="1" sz="1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▰"/>
            </a:pPr>
            <a:r>
              <a:rPr lang="en" sz="1400"/>
              <a:t>U</a:t>
            </a:r>
            <a:r>
              <a:rPr lang="en" sz="1400"/>
              <a:t>nemployment = 4.1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▰"/>
            </a:pPr>
            <a:r>
              <a:rPr lang="en" sz="1400"/>
              <a:t>Inflation = 2.4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▰"/>
            </a:pPr>
            <a:r>
              <a:rPr lang="en" sz="1400"/>
              <a:t>Mean Total Asset (computed by R) = 22.00441</a:t>
            </a:r>
            <a:endParaRPr sz="1400"/>
          </a:p>
        </p:txBody>
      </p:sp>
      <p:sp>
        <p:nvSpPr>
          <p:cNvPr id="280" name="Google Shape;280;p1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8</a:t>
            </a:r>
            <a:endParaRPr sz="1800"/>
          </a:p>
        </p:txBody>
      </p:sp>
      <p:grpSp>
        <p:nvGrpSpPr>
          <p:cNvPr id="281" name="Google Shape;281;p19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82" name="Google Shape;282;p1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6" name="Google Shape;286;p19"/>
          <p:cNvSpPr txBox="1"/>
          <p:nvPr>
            <p:ph idx="1" type="body"/>
          </p:nvPr>
        </p:nvSpPr>
        <p:spPr>
          <a:xfrm>
            <a:off x="494175" y="3031513"/>
            <a:ext cx="61326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600">
                <a:latin typeface="Roboto Condensed"/>
                <a:ea typeface="Roboto Condensed"/>
                <a:cs typeface="Roboto Condensed"/>
                <a:sym typeface="Roboto Condensed"/>
              </a:rPr>
              <a:t>Compute by hand:</a:t>
            </a:r>
            <a:endParaRPr sz="1600"/>
          </a:p>
        </p:txBody>
      </p:sp>
      <p:pic>
        <p:nvPicPr>
          <p:cNvPr id="287" name="Google Shape;2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175" y="3428425"/>
            <a:ext cx="5741674" cy="88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0775" y="2126100"/>
            <a:ext cx="3710127" cy="4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