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99" r:id="rId2"/>
  </p:sldMasterIdLst>
  <p:sldIdLst>
    <p:sldId id="258" r:id="rId3"/>
    <p:sldId id="294" r:id="rId4"/>
    <p:sldId id="265" r:id="rId5"/>
    <p:sldId id="264" r:id="rId6"/>
    <p:sldId id="295" r:id="rId7"/>
    <p:sldId id="296" r:id="rId8"/>
    <p:sldId id="297" r:id="rId9"/>
    <p:sldId id="299" r:id="rId10"/>
    <p:sldId id="300" r:id="rId11"/>
    <p:sldId id="301" r:id="rId12"/>
    <p:sldId id="302" r:id="rId13"/>
    <p:sldId id="303" r:id="rId14"/>
    <p:sldId id="304" r:id="rId15"/>
    <p:sldId id="262" r:id="rId16"/>
    <p:sldId id="270" r:id="rId17"/>
    <p:sldId id="288" r:id="rId18"/>
    <p:sldId id="290" r:id="rId19"/>
    <p:sldId id="291" r:id="rId20"/>
    <p:sldId id="292" r:id="rId21"/>
    <p:sldId id="293" r:id="rId22"/>
    <p:sldId id="287" r:id="rId23"/>
    <p:sldId id="286" r:id="rId24"/>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7C521"/>
    <a:srgbClr val="18453B"/>
    <a:srgbClr val="0C533A"/>
    <a:srgbClr val="064339"/>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355471-7632-4605-B5DC-3FFE4E5A8386}" v="22" dt="2025-09-12T14:18:24.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49"/>
    <p:restoredTop sz="94663"/>
  </p:normalViewPr>
  <p:slideViewPr>
    <p:cSldViewPr snapToGrid="0" snapToObjects="1" showGuides="1">
      <p:cViewPr varScale="1">
        <p:scale>
          <a:sx n="128" d="100"/>
          <a:sy n="128" d="100"/>
        </p:scale>
        <p:origin x="132" y="330"/>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ber, Jonathan" userId="e14fb078-e2b4-4ebd-b966-6833c2a3715d" providerId="ADAL" clId="{815D79FA-69D4-4980-BF4C-B72C68E7C007}"/>
    <pc:docChg chg="undo custSel addSld delSld modSld sldOrd">
      <pc:chgData name="Barber, Jonathan" userId="e14fb078-e2b4-4ebd-b966-6833c2a3715d" providerId="ADAL" clId="{815D79FA-69D4-4980-BF4C-B72C68E7C007}" dt="2025-09-12T14:24:14.933" v="908" actId="20577"/>
      <pc:docMkLst>
        <pc:docMk/>
      </pc:docMkLst>
      <pc:sldChg chg="modSp mod">
        <pc:chgData name="Barber, Jonathan" userId="e14fb078-e2b4-4ebd-b966-6833c2a3715d" providerId="ADAL" clId="{815D79FA-69D4-4980-BF4C-B72C68E7C007}" dt="2025-09-11T16:41:05.114" v="514" actId="6549"/>
        <pc:sldMkLst>
          <pc:docMk/>
          <pc:sldMk cId="3041760557" sldId="258"/>
        </pc:sldMkLst>
        <pc:spChg chg="mod">
          <ac:chgData name="Barber, Jonathan" userId="e14fb078-e2b4-4ebd-b966-6833c2a3715d" providerId="ADAL" clId="{815D79FA-69D4-4980-BF4C-B72C68E7C007}" dt="2025-09-11T16:40:07.062" v="448" actId="20577"/>
          <ac:spMkLst>
            <pc:docMk/>
            <pc:sldMk cId="3041760557" sldId="258"/>
            <ac:spMk id="2" creationId="{D4FDD242-3286-414A-8E6B-C9A85568EAE4}"/>
          </ac:spMkLst>
        </pc:spChg>
        <pc:spChg chg="mod">
          <ac:chgData name="Barber, Jonathan" userId="e14fb078-e2b4-4ebd-b966-6833c2a3715d" providerId="ADAL" clId="{815D79FA-69D4-4980-BF4C-B72C68E7C007}" dt="2025-09-11T16:41:05.114" v="514" actId="6549"/>
          <ac:spMkLst>
            <pc:docMk/>
            <pc:sldMk cId="3041760557" sldId="258"/>
            <ac:spMk id="3" creationId="{1CA76271-14D8-D348-ADF0-E934324DF6EB}"/>
          </ac:spMkLst>
        </pc:spChg>
      </pc:sldChg>
      <pc:sldChg chg="modSp mod ord">
        <pc:chgData name="Barber, Jonathan" userId="e14fb078-e2b4-4ebd-b966-6833c2a3715d" providerId="ADAL" clId="{815D79FA-69D4-4980-BF4C-B72C68E7C007}" dt="2025-09-12T14:14:39.207" v="759" actId="1076"/>
        <pc:sldMkLst>
          <pc:docMk/>
          <pc:sldMk cId="1552393561" sldId="262"/>
        </pc:sldMkLst>
        <pc:spChg chg="mod">
          <ac:chgData name="Barber, Jonathan" userId="e14fb078-e2b4-4ebd-b966-6833c2a3715d" providerId="ADAL" clId="{815D79FA-69D4-4980-BF4C-B72C68E7C007}" dt="2025-09-12T14:14:39.207" v="759" actId="1076"/>
          <ac:spMkLst>
            <pc:docMk/>
            <pc:sldMk cId="1552393561" sldId="262"/>
            <ac:spMk id="2" creationId="{2000E289-CC64-8F44-9258-E4EE215FB23F}"/>
          </ac:spMkLst>
        </pc:spChg>
        <pc:spChg chg="mod">
          <ac:chgData name="Barber, Jonathan" userId="e14fb078-e2b4-4ebd-b966-6833c2a3715d" providerId="ADAL" clId="{815D79FA-69D4-4980-BF4C-B72C68E7C007}" dt="2025-09-11T18:07:09.040" v="557" actId="20577"/>
          <ac:spMkLst>
            <pc:docMk/>
            <pc:sldMk cId="1552393561" sldId="262"/>
            <ac:spMk id="3" creationId="{AA00B64C-E5F5-4741-AB5B-8BD505F9E07F}"/>
          </ac:spMkLst>
        </pc:spChg>
      </pc:sldChg>
      <pc:sldChg chg="modSp mod ord">
        <pc:chgData name="Barber, Jonathan" userId="e14fb078-e2b4-4ebd-b966-6833c2a3715d" providerId="ADAL" clId="{815D79FA-69D4-4980-BF4C-B72C68E7C007}" dt="2025-09-12T14:03:57.349" v="753" actId="27636"/>
        <pc:sldMkLst>
          <pc:docMk/>
          <pc:sldMk cId="727843725" sldId="264"/>
        </pc:sldMkLst>
        <pc:spChg chg="mod">
          <ac:chgData name="Barber, Jonathan" userId="e14fb078-e2b4-4ebd-b966-6833c2a3715d" providerId="ADAL" clId="{815D79FA-69D4-4980-BF4C-B72C68E7C007}" dt="2025-09-12T14:03:57.349" v="753" actId="27636"/>
          <ac:spMkLst>
            <pc:docMk/>
            <pc:sldMk cId="727843725" sldId="264"/>
            <ac:spMk id="2" creationId="{C9F09AF2-5E34-F447-85F4-271D7D0B3C90}"/>
          </ac:spMkLst>
        </pc:spChg>
        <pc:spChg chg="mod">
          <ac:chgData name="Barber, Jonathan" userId="e14fb078-e2b4-4ebd-b966-6833c2a3715d" providerId="ADAL" clId="{815D79FA-69D4-4980-BF4C-B72C68E7C007}" dt="2025-09-11T18:11:40.050" v="621" actId="20577"/>
          <ac:spMkLst>
            <pc:docMk/>
            <pc:sldMk cId="727843725" sldId="264"/>
            <ac:spMk id="3" creationId="{ACB477F1-0AFF-9B43-AEBC-5E5B93739731}"/>
          </ac:spMkLst>
        </pc:spChg>
      </pc:sldChg>
      <pc:sldChg chg="addSp delSp modSp mod ord">
        <pc:chgData name="Barber, Jonathan" userId="e14fb078-e2b4-4ebd-b966-6833c2a3715d" providerId="ADAL" clId="{815D79FA-69D4-4980-BF4C-B72C68E7C007}" dt="2025-09-12T14:03:13.332" v="744"/>
        <pc:sldMkLst>
          <pc:docMk/>
          <pc:sldMk cId="730904779" sldId="265"/>
        </pc:sldMkLst>
        <pc:spChg chg="add mod">
          <ac:chgData name="Barber, Jonathan" userId="e14fb078-e2b4-4ebd-b966-6833c2a3715d" providerId="ADAL" clId="{815D79FA-69D4-4980-BF4C-B72C68E7C007}" dt="2025-09-12T14:03:13.332" v="744"/>
          <ac:spMkLst>
            <pc:docMk/>
            <pc:sldMk cId="730904779" sldId="265"/>
            <ac:spMk id="2" creationId="{AC09C99B-7CF1-C0BD-0D48-A2726EA52F0A}"/>
          </ac:spMkLst>
        </pc:spChg>
        <pc:spChg chg="del mod">
          <ac:chgData name="Barber, Jonathan" userId="e14fb078-e2b4-4ebd-b966-6833c2a3715d" providerId="ADAL" clId="{815D79FA-69D4-4980-BF4C-B72C68E7C007}" dt="2025-09-11T18:57:41.421" v="741" actId="478"/>
          <ac:spMkLst>
            <pc:docMk/>
            <pc:sldMk cId="730904779" sldId="265"/>
            <ac:spMk id="2" creationId="{D1A50117-B6B6-D2C2-FD06-97BE065B26D8}"/>
          </ac:spMkLst>
        </pc:spChg>
        <pc:spChg chg="mod">
          <ac:chgData name="Barber, Jonathan" userId="e14fb078-e2b4-4ebd-b966-6833c2a3715d" providerId="ADAL" clId="{815D79FA-69D4-4980-BF4C-B72C68E7C007}" dt="2025-09-05T12:43:16.786" v="430" actId="6549"/>
          <ac:spMkLst>
            <pc:docMk/>
            <pc:sldMk cId="730904779" sldId="265"/>
            <ac:spMk id="3" creationId="{D6F7AFCE-0788-7375-1276-E03EF089918A}"/>
          </ac:spMkLst>
        </pc:spChg>
      </pc:sldChg>
      <pc:sldChg chg="del">
        <pc:chgData name="Barber, Jonathan" userId="e14fb078-e2b4-4ebd-b966-6833c2a3715d" providerId="ADAL" clId="{815D79FA-69D4-4980-BF4C-B72C68E7C007}" dt="2025-09-11T18:11:50.887" v="622" actId="2696"/>
        <pc:sldMkLst>
          <pc:docMk/>
          <pc:sldMk cId="4155795615" sldId="269"/>
        </pc:sldMkLst>
      </pc:sldChg>
      <pc:sldChg chg="modSp mod">
        <pc:chgData name="Barber, Jonathan" userId="e14fb078-e2b4-4ebd-b966-6833c2a3715d" providerId="ADAL" clId="{815D79FA-69D4-4980-BF4C-B72C68E7C007}" dt="2025-09-12T14:14:51.045" v="760" actId="1076"/>
        <pc:sldMkLst>
          <pc:docMk/>
          <pc:sldMk cId="3608319219" sldId="270"/>
        </pc:sldMkLst>
        <pc:spChg chg="mod">
          <ac:chgData name="Barber, Jonathan" userId="e14fb078-e2b4-4ebd-b966-6833c2a3715d" providerId="ADAL" clId="{815D79FA-69D4-4980-BF4C-B72C68E7C007}" dt="2025-09-12T14:14:51.045" v="760" actId="1076"/>
          <ac:spMkLst>
            <pc:docMk/>
            <pc:sldMk cId="3608319219" sldId="270"/>
            <ac:spMk id="2" creationId="{D1A50117-B6B6-D2C2-FD06-97BE065B26D8}"/>
          </ac:spMkLst>
        </pc:spChg>
      </pc:sldChg>
      <pc:sldChg chg="modSp mod">
        <pc:chgData name="Barber, Jonathan" userId="e14fb078-e2b4-4ebd-b966-6833c2a3715d" providerId="ADAL" clId="{815D79FA-69D4-4980-BF4C-B72C68E7C007}" dt="2025-09-11T18:15:59.921" v="641" actId="20577"/>
        <pc:sldMkLst>
          <pc:docMk/>
          <pc:sldMk cId="2973298322" sldId="287"/>
        </pc:sldMkLst>
        <pc:spChg chg="mod">
          <ac:chgData name="Barber, Jonathan" userId="e14fb078-e2b4-4ebd-b966-6833c2a3715d" providerId="ADAL" clId="{815D79FA-69D4-4980-BF4C-B72C68E7C007}" dt="2025-09-11T18:15:59.921" v="641" actId="20577"/>
          <ac:spMkLst>
            <pc:docMk/>
            <pc:sldMk cId="2973298322" sldId="287"/>
            <ac:spMk id="3" creationId="{D6F7AFCE-0788-7375-1276-E03EF089918A}"/>
          </ac:spMkLst>
        </pc:spChg>
      </pc:sldChg>
      <pc:sldChg chg="modSp mod">
        <pc:chgData name="Barber, Jonathan" userId="e14fb078-e2b4-4ebd-b966-6833c2a3715d" providerId="ADAL" clId="{815D79FA-69D4-4980-BF4C-B72C68E7C007}" dt="2025-09-12T14:15:24.747" v="764" actId="1076"/>
        <pc:sldMkLst>
          <pc:docMk/>
          <pc:sldMk cId="2631532822" sldId="288"/>
        </pc:sldMkLst>
        <pc:spChg chg="mod">
          <ac:chgData name="Barber, Jonathan" userId="e14fb078-e2b4-4ebd-b966-6833c2a3715d" providerId="ADAL" clId="{815D79FA-69D4-4980-BF4C-B72C68E7C007}" dt="2025-09-12T14:15:24.747" v="764" actId="1076"/>
          <ac:spMkLst>
            <pc:docMk/>
            <pc:sldMk cId="2631532822" sldId="288"/>
            <ac:spMk id="2" creationId="{D1A50117-B6B6-D2C2-FD06-97BE065B26D8}"/>
          </ac:spMkLst>
        </pc:spChg>
        <pc:spChg chg="mod">
          <ac:chgData name="Barber, Jonathan" userId="e14fb078-e2b4-4ebd-b966-6833c2a3715d" providerId="ADAL" clId="{815D79FA-69D4-4980-BF4C-B72C68E7C007}" dt="2025-09-11T18:28:13.631" v="724" actId="2711"/>
          <ac:spMkLst>
            <pc:docMk/>
            <pc:sldMk cId="2631532822" sldId="288"/>
            <ac:spMk id="3" creationId="{D6F7AFCE-0788-7375-1276-E03EF089918A}"/>
          </ac:spMkLst>
        </pc:spChg>
      </pc:sldChg>
      <pc:sldChg chg="del">
        <pc:chgData name="Barber, Jonathan" userId="e14fb078-e2b4-4ebd-b966-6833c2a3715d" providerId="ADAL" clId="{815D79FA-69D4-4980-BF4C-B72C68E7C007}" dt="2025-09-11T19:02:03.462" v="743" actId="2696"/>
        <pc:sldMkLst>
          <pc:docMk/>
          <pc:sldMk cId="250862725" sldId="289"/>
        </pc:sldMkLst>
      </pc:sldChg>
      <pc:sldChg chg="modSp mod">
        <pc:chgData name="Barber, Jonathan" userId="e14fb078-e2b4-4ebd-b966-6833c2a3715d" providerId="ADAL" clId="{815D79FA-69D4-4980-BF4C-B72C68E7C007}" dt="2025-09-12T14:13:18.952" v="755" actId="255"/>
        <pc:sldMkLst>
          <pc:docMk/>
          <pc:sldMk cId="3792043879" sldId="290"/>
        </pc:sldMkLst>
        <pc:spChg chg="mod">
          <ac:chgData name="Barber, Jonathan" userId="e14fb078-e2b4-4ebd-b966-6833c2a3715d" providerId="ADAL" clId="{815D79FA-69D4-4980-BF4C-B72C68E7C007}" dt="2025-09-12T14:13:18.952" v="755" actId="255"/>
          <ac:spMkLst>
            <pc:docMk/>
            <pc:sldMk cId="3792043879" sldId="290"/>
            <ac:spMk id="2" creationId="{D1A50117-B6B6-D2C2-FD06-97BE065B26D8}"/>
          </ac:spMkLst>
        </pc:spChg>
      </pc:sldChg>
      <pc:sldChg chg="modSp mod">
        <pc:chgData name="Barber, Jonathan" userId="e14fb078-e2b4-4ebd-b966-6833c2a3715d" providerId="ADAL" clId="{815D79FA-69D4-4980-BF4C-B72C68E7C007}" dt="2025-09-12T14:13:25.957" v="756" actId="255"/>
        <pc:sldMkLst>
          <pc:docMk/>
          <pc:sldMk cId="759070270" sldId="291"/>
        </pc:sldMkLst>
        <pc:spChg chg="mod">
          <ac:chgData name="Barber, Jonathan" userId="e14fb078-e2b4-4ebd-b966-6833c2a3715d" providerId="ADAL" clId="{815D79FA-69D4-4980-BF4C-B72C68E7C007}" dt="2025-09-12T14:13:25.957" v="756" actId="255"/>
          <ac:spMkLst>
            <pc:docMk/>
            <pc:sldMk cId="759070270" sldId="291"/>
            <ac:spMk id="2" creationId="{D1A50117-B6B6-D2C2-FD06-97BE065B26D8}"/>
          </ac:spMkLst>
        </pc:spChg>
      </pc:sldChg>
      <pc:sldChg chg="modSp mod">
        <pc:chgData name="Barber, Jonathan" userId="e14fb078-e2b4-4ebd-b966-6833c2a3715d" providerId="ADAL" clId="{815D79FA-69D4-4980-BF4C-B72C68E7C007}" dt="2025-09-12T14:13:35.203" v="757" actId="255"/>
        <pc:sldMkLst>
          <pc:docMk/>
          <pc:sldMk cId="2835761637" sldId="292"/>
        </pc:sldMkLst>
        <pc:spChg chg="mod">
          <ac:chgData name="Barber, Jonathan" userId="e14fb078-e2b4-4ebd-b966-6833c2a3715d" providerId="ADAL" clId="{815D79FA-69D4-4980-BF4C-B72C68E7C007}" dt="2025-09-12T14:13:35.203" v="757" actId="255"/>
          <ac:spMkLst>
            <pc:docMk/>
            <pc:sldMk cId="2835761637" sldId="292"/>
            <ac:spMk id="2" creationId="{D1A50117-B6B6-D2C2-FD06-97BE065B26D8}"/>
          </ac:spMkLst>
        </pc:spChg>
      </pc:sldChg>
      <pc:sldChg chg="modSp mod">
        <pc:chgData name="Barber, Jonathan" userId="e14fb078-e2b4-4ebd-b966-6833c2a3715d" providerId="ADAL" clId="{815D79FA-69D4-4980-BF4C-B72C68E7C007}" dt="2025-09-12T14:13:43.631" v="758" actId="255"/>
        <pc:sldMkLst>
          <pc:docMk/>
          <pc:sldMk cId="425415021" sldId="293"/>
        </pc:sldMkLst>
        <pc:spChg chg="mod">
          <ac:chgData name="Barber, Jonathan" userId="e14fb078-e2b4-4ebd-b966-6833c2a3715d" providerId="ADAL" clId="{815D79FA-69D4-4980-BF4C-B72C68E7C007}" dt="2025-09-12T14:13:43.631" v="758" actId="255"/>
          <ac:spMkLst>
            <pc:docMk/>
            <pc:sldMk cId="425415021" sldId="293"/>
            <ac:spMk id="2" creationId="{D1A50117-B6B6-D2C2-FD06-97BE065B26D8}"/>
          </ac:spMkLst>
        </pc:spChg>
      </pc:sldChg>
      <pc:sldChg chg="modSp add mod">
        <pc:chgData name="Barber, Jonathan" userId="e14fb078-e2b4-4ebd-b966-6833c2a3715d" providerId="ADAL" clId="{815D79FA-69D4-4980-BF4C-B72C68E7C007}" dt="2025-09-11T18:58:04.235" v="742" actId="6549"/>
        <pc:sldMkLst>
          <pc:docMk/>
          <pc:sldMk cId="3002695062" sldId="294"/>
        </pc:sldMkLst>
        <pc:spChg chg="mod">
          <ac:chgData name="Barber, Jonathan" userId="e14fb078-e2b4-4ebd-b966-6833c2a3715d" providerId="ADAL" clId="{815D79FA-69D4-4980-BF4C-B72C68E7C007}" dt="2025-09-11T18:35:50.939" v="736" actId="1076"/>
          <ac:spMkLst>
            <pc:docMk/>
            <pc:sldMk cId="3002695062" sldId="294"/>
            <ac:spMk id="2" creationId="{D14E4D83-70E8-32A5-CAAF-9B05EAFC940D}"/>
          </ac:spMkLst>
        </pc:spChg>
        <pc:spChg chg="mod">
          <ac:chgData name="Barber, Jonathan" userId="e14fb078-e2b4-4ebd-b966-6833c2a3715d" providerId="ADAL" clId="{815D79FA-69D4-4980-BF4C-B72C68E7C007}" dt="2025-09-11T18:58:04.235" v="742" actId="6549"/>
          <ac:spMkLst>
            <pc:docMk/>
            <pc:sldMk cId="3002695062" sldId="294"/>
            <ac:spMk id="3" creationId="{AA00B64C-E5F5-4741-AB5B-8BD505F9E07F}"/>
          </ac:spMkLst>
        </pc:spChg>
      </pc:sldChg>
      <pc:sldChg chg="new del">
        <pc:chgData name="Barber, Jonathan" userId="e14fb078-e2b4-4ebd-b966-6833c2a3715d" providerId="ADAL" clId="{815D79FA-69D4-4980-BF4C-B72C68E7C007}" dt="2025-09-11T16:43:18.512" v="516" actId="47"/>
        <pc:sldMkLst>
          <pc:docMk/>
          <pc:sldMk cId="3765239186" sldId="294"/>
        </pc:sldMkLst>
      </pc:sldChg>
      <pc:sldChg chg="modSp add mod">
        <pc:chgData name="Barber, Jonathan" userId="e14fb078-e2b4-4ebd-b966-6833c2a3715d" providerId="ADAL" clId="{815D79FA-69D4-4980-BF4C-B72C68E7C007}" dt="2025-09-12T14:24:14.933" v="908" actId="20577"/>
        <pc:sldMkLst>
          <pc:docMk/>
          <pc:sldMk cId="764032408" sldId="295"/>
        </pc:sldMkLst>
        <pc:spChg chg="mod">
          <ac:chgData name="Barber, Jonathan" userId="e14fb078-e2b4-4ebd-b966-6833c2a3715d" providerId="ADAL" clId="{815D79FA-69D4-4980-BF4C-B72C68E7C007}" dt="2025-09-11T18:36:05.432" v="737" actId="1076"/>
          <ac:spMkLst>
            <pc:docMk/>
            <pc:sldMk cId="764032408" sldId="295"/>
            <ac:spMk id="2" creationId="{2000E289-CC64-8F44-9258-E4EE215FB23F}"/>
          </ac:spMkLst>
        </pc:spChg>
        <pc:spChg chg="mod">
          <ac:chgData name="Barber, Jonathan" userId="e14fb078-e2b4-4ebd-b966-6833c2a3715d" providerId="ADAL" clId="{815D79FA-69D4-4980-BF4C-B72C68E7C007}" dt="2025-09-12T14:24:14.933" v="908" actId="20577"/>
          <ac:spMkLst>
            <pc:docMk/>
            <pc:sldMk cId="764032408" sldId="295"/>
            <ac:spMk id="3" creationId="{AA00B64C-E5F5-4741-AB5B-8BD505F9E07F}"/>
          </ac:spMkLst>
        </pc:spChg>
      </pc:sldChg>
      <pc:sldChg chg="addSp modSp add mod">
        <pc:chgData name="Barber, Jonathan" userId="e14fb078-e2b4-4ebd-b966-6833c2a3715d" providerId="ADAL" clId="{815D79FA-69D4-4980-BF4C-B72C68E7C007}" dt="2025-09-12T14:16:04.172" v="767"/>
        <pc:sldMkLst>
          <pc:docMk/>
          <pc:sldMk cId="1845017655" sldId="296"/>
        </pc:sldMkLst>
        <pc:spChg chg="add mod">
          <ac:chgData name="Barber, Jonathan" userId="e14fb078-e2b4-4ebd-b966-6833c2a3715d" providerId="ADAL" clId="{815D79FA-69D4-4980-BF4C-B72C68E7C007}" dt="2025-09-12T14:16:04.172" v="767"/>
          <ac:spMkLst>
            <pc:docMk/>
            <pc:sldMk cId="1845017655" sldId="296"/>
            <ac:spMk id="2" creationId="{4CA43435-6B14-B109-0637-48A94A82DB88}"/>
          </ac:spMkLst>
        </pc:spChg>
        <pc:spChg chg="mod">
          <ac:chgData name="Barber, Jonathan" userId="e14fb078-e2b4-4ebd-b966-6833c2a3715d" providerId="ADAL" clId="{815D79FA-69D4-4980-BF4C-B72C68E7C007}" dt="2025-09-12T14:16:00.369" v="766" actId="21"/>
          <ac:spMkLst>
            <pc:docMk/>
            <pc:sldMk cId="1845017655" sldId="296"/>
            <ac:spMk id="3" creationId="{AA00B64C-E5F5-4741-AB5B-8BD505F9E07F}"/>
          </ac:spMkLst>
        </pc:spChg>
      </pc:sldChg>
      <pc:sldChg chg="addSp modSp add mod">
        <pc:chgData name="Barber, Jonathan" userId="e14fb078-e2b4-4ebd-b966-6833c2a3715d" providerId="ADAL" clId="{815D79FA-69D4-4980-BF4C-B72C68E7C007}" dt="2025-09-12T14:16:23.221" v="770"/>
        <pc:sldMkLst>
          <pc:docMk/>
          <pc:sldMk cId="3989743553" sldId="297"/>
        </pc:sldMkLst>
        <pc:spChg chg="add mod">
          <ac:chgData name="Barber, Jonathan" userId="e14fb078-e2b4-4ebd-b966-6833c2a3715d" providerId="ADAL" clId="{815D79FA-69D4-4980-BF4C-B72C68E7C007}" dt="2025-09-12T14:16:23.221" v="770"/>
          <ac:spMkLst>
            <pc:docMk/>
            <pc:sldMk cId="3989743553" sldId="297"/>
            <ac:spMk id="2" creationId="{908E7735-06E5-78B5-7AFC-DE182EED65C8}"/>
          </ac:spMkLst>
        </pc:spChg>
        <pc:spChg chg="mod">
          <ac:chgData name="Barber, Jonathan" userId="e14fb078-e2b4-4ebd-b966-6833c2a3715d" providerId="ADAL" clId="{815D79FA-69D4-4980-BF4C-B72C68E7C007}" dt="2025-09-12T14:16:18.750" v="769" actId="21"/>
          <ac:spMkLst>
            <pc:docMk/>
            <pc:sldMk cId="3989743553" sldId="297"/>
            <ac:spMk id="3" creationId="{6822B976-79CB-AA83-ACCB-5DDD543145B0}"/>
          </ac:spMkLst>
        </pc:spChg>
      </pc:sldChg>
      <pc:sldChg chg="add del">
        <pc:chgData name="Barber, Jonathan" userId="e14fb078-e2b4-4ebd-b966-6833c2a3715d" providerId="ADAL" clId="{815D79FA-69D4-4980-BF4C-B72C68E7C007}" dt="2025-09-11T18:14:22.762" v="639" actId="2696"/>
        <pc:sldMkLst>
          <pc:docMk/>
          <pc:sldMk cId="2638392111" sldId="298"/>
        </pc:sldMkLst>
      </pc:sldChg>
      <pc:sldChg chg="addSp modSp add mod">
        <pc:chgData name="Barber, Jonathan" userId="e14fb078-e2b4-4ebd-b966-6833c2a3715d" providerId="ADAL" clId="{815D79FA-69D4-4980-BF4C-B72C68E7C007}" dt="2025-09-12T14:16:37.455" v="773"/>
        <pc:sldMkLst>
          <pc:docMk/>
          <pc:sldMk cId="3645614045" sldId="299"/>
        </pc:sldMkLst>
        <pc:spChg chg="add mod">
          <ac:chgData name="Barber, Jonathan" userId="e14fb078-e2b4-4ebd-b966-6833c2a3715d" providerId="ADAL" clId="{815D79FA-69D4-4980-BF4C-B72C68E7C007}" dt="2025-09-12T14:16:37.455" v="773"/>
          <ac:spMkLst>
            <pc:docMk/>
            <pc:sldMk cId="3645614045" sldId="299"/>
            <ac:spMk id="2" creationId="{2E3A4E3C-329B-4DF2-A4B3-25A70476FCCA}"/>
          </ac:spMkLst>
        </pc:spChg>
        <pc:spChg chg="mod">
          <ac:chgData name="Barber, Jonathan" userId="e14fb078-e2b4-4ebd-b966-6833c2a3715d" providerId="ADAL" clId="{815D79FA-69D4-4980-BF4C-B72C68E7C007}" dt="2025-09-12T14:16:33.890" v="772" actId="21"/>
          <ac:spMkLst>
            <pc:docMk/>
            <pc:sldMk cId="3645614045" sldId="299"/>
            <ac:spMk id="4" creationId="{CE379349-F15A-BF29-6AD9-C2C554675C65}"/>
          </ac:spMkLst>
        </pc:spChg>
      </pc:sldChg>
      <pc:sldChg chg="addSp modSp add mod">
        <pc:chgData name="Barber, Jonathan" userId="e14fb078-e2b4-4ebd-b966-6833c2a3715d" providerId="ADAL" clId="{815D79FA-69D4-4980-BF4C-B72C68E7C007}" dt="2025-09-12T14:16:57.076" v="776"/>
        <pc:sldMkLst>
          <pc:docMk/>
          <pc:sldMk cId="553572602" sldId="300"/>
        </pc:sldMkLst>
        <pc:spChg chg="add mod">
          <ac:chgData name="Barber, Jonathan" userId="e14fb078-e2b4-4ebd-b966-6833c2a3715d" providerId="ADAL" clId="{815D79FA-69D4-4980-BF4C-B72C68E7C007}" dt="2025-09-12T14:16:57.076" v="776"/>
          <ac:spMkLst>
            <pc:docMk/>
            <pc:sldMk cId="553572602" sldId="300"/>
            <ac:spMk id="2" creationId="{07EF5813-62C2-BD72-937B-65F96DD23A11}"/>
          </ac:spMkLst>
        </pc:spChg>
        <pc:spChg chg="mod">
          <ac:chgData name="Barber, Jonathan" userId="e14fb078-e2b4-4ebd-b966-6833c2a3715d" providerId="ADAL" clId="{815D79FA-69D4-4980-BF4C-B72C68E7C007}" dt="2025-09-12T14:16:54.070" v="775" actId="21"/>
          <ac:spMkLst>
            <pc:docMk/>
            <pc:sldMk cId="553572602" sldId="300"/>
            <ac:spMk id="4" creationId="{96BB32B3-B6E0-96CA-29D3-2540CB2C870F}"/>
          </ac:spMkLst>
        </pc:spChg>
      </pc:sldChg>
      <pc:sldChg chg="addSp modSp add mod">
        <pc:chgData name="Barber, Jonathan" userId="e14fb078-e2b4-4ebd-b966-6833c2a3715d" providerId="ADAL" clId="{815D79FA-69D4-4980-BF4C-B72C68E7C007}" dt="2025-09-12T14:17:14.874" v="779"/>
        <pc:sldMkLst>
          <pc:docMk/>
          <pc:sldMk cId="2030706665" sldId="301"/>
        </pc:sldMkLst>
        <pc:spChg chg="add mod">
          <ac:chgData name="Barber, Jonathan" userId="e14fb078-e2b4-4ebd-b966-6833c2a3715d" providerId="ADAL" clId="{815D79FA-69D4-4980-BF4C-B72C68E7C007}" dt="2025-09-12T14:17:14.874" v="779"/>
          <ac:spMkLst>
            <pc:docMk/>
            <pc:sldMk cId="2030706665" sldId="301"/>
            <ac:spMk id="2" creationId="{21934783-EDD9-35A8-8D40-4C28D19182CF}"/>
          </ac:spMkLst>
        </pc:spChg>
        <pc:spChg chg="mod">
          <ac:chgData name="Barber, Jonathan" userId="e14fb078-e2b4-4ebd-b966-6833c2a3715d" providerId="ADAL" clId="{815D79FA-69D4-4980-BF4C-B72C68E7C007}" dt="2025-09-12T14:17:12.081" v="778" actId="21"/>
          <ac:spMkLst>
            <pc:docMk/>
            <pc:sldMk cId="2030706665" sldId="301"/>
            <ac:spMk id="4" creationId="{6B32628E-810A-35D4-CCDA-D1CF3E7F044E}"/>
          </ac:spMkLst>
        </pc:spChg>
      </pc:sldChg>
      <pc:sldChg chg="addSp modSp add mod">
        <pc:chgData name="Barber, Jonathan" userId="e14fb078-e2b4-4ebd-b966-6833c2a3715d" providerId="ADAL" clId="{815D79FA-69D4-4980-BF4C-B72C68E7C007}" dt="2025-09-12T14:17:33.733" v="782"/>
        <pc:sldMkLst>
          <pc:docMk/>
          <pc:sldMk cId="4047693544" sldId="302"/>
        </pc:sldMkLst>
        <pc:spChg chg="add mod">
          <ac:chgData name="Barber, Jonathan" userId="e14fb078-e2b4-4ebd-b966-6833c2a3715d" providerId="ADAL" clId="{815D79FA-69D4-4980-BF4C-B72C68E7C007}" dt="2025-09-12T14:17:33.733" v="782"/>
          <ac:spMkLst>
            <pc:docMk/>
            <pc:sldMk cId="4047693544" sldId="302"/>
            <ac:spMk id="2" creationId="{3F806099-C41B-DD51-0409-BBCFAFD9930B}"/>
          </ac:spMkLst>
        </pc:spChg>
        <pc:spChg chg="mod">
          <ac:chgData name="Barber, Jonathan" userId="e14fb078-e2b4-4ebd-b966-6833c2a3715d" providerId="ADAL" clId="{815D79FA-69D4-4980-BF4C-B72C68E7C007}" dt="2025-09-12T14:17:30.012" v="781" actId="21"/>
          <ac:spMkLst>
            <pc:docMk/>
            <pc:sldMk cId="4047693544" sldId="302"/>
            <ac:spMk id="4" creationId="{B070A2DE-9B6A-7DFD-C2B0-A746AAECCA87}"/>
          </ac:spMkLst>
        </pc:spChg>
      </pc:sldChg>
      <pc:sldChg chg="addSp modSp add mod">
        <pc:chgData name="Barber, Jonathan" userId="e14fb078-e2b4-4ebd-b966-6833c2a3715d" providerId="ADAL" clId="{815D79FA-69D4-4980-BF4C-B72C68E7C007}" dt="2025-09-12T14:17:51.655" v="785"/>
        <pc:sldMkLst>
          <pc:docMk/>
          <pc:sldMk cId="3761112216" sldId="303"/>
        </pc:sldMkLst>
        <pc:spChg chg="add mod">
          <ac:chgData name="Barber, Jonathan" userId="e14fb078-e2b4-4ebd-b966-6833c2a3715d" providerId="ADAL" clId="{815D79FA-69D4-4980-BF4C-B72C68E7C007}" dt="2025-09-12T14:17:51.655" v="785"/>
          <ac:spMkLst>
            <pc:docMk/>
            <pc:sldMk cId="3761112216" sldId="303"/>
            <ac:spMk id="2" creationId="{BE9F4315-0C4C-D618-6EE1-7A2A723BECE8}"/>
          </ac:spMkLst>
        </pc:spChg>
        <pc:spChg chg="mod">
          <ac:chgData name="Barber, Jonathan" userId="e14fb078-e2b4-4ebd-b966-6833c2a3715d" providerId="ADAL" clId="{815D79FA-69D4-4980-BF4C-B72C68E7C007}" dt="2025-09-12T14:17:48.235" v="784" actId="21"/>
          <ac:spMkLst>
            <pc:docMk/>
            <pc:sldMk cId="3761112216" sldId="303"/>
            <ac:spMk id="4" creationId="{D20F3B98-B7C5-1546-42A6-F57FB682ABA4}"/>
          </ac:spMkLst>
        </pc:spChg>
      </pc:sldChg>
      <pc:sldChg chg="addSp delSp modSp add mod">
        <pc:chgData name="Barber, Jonathan" userId="e14fb078-e2b4-4ebd-b966-6833c2a3715d" providerId="ADAL" clId="{815D79FA-69D4-4980-BF4C-B72C68E7C007}" dt="2025-09-12T14:18:24.832" v="790"/>
        <pc:sldMkLst>
          <pc:docMk/>
          <pc:sldMk cId="2928838125" sldId="304"/>
        </pc:sldMkLst>
        <pc:spChg chg="add del">
          <ac:chgData name="Barber, Jonathan" userId="e14fb078-e2b4-4ebd-b966-6833c2a3715d" providerId="ADAL" clId="{815D79FA-69D4-4980-BF4C-B72C68E7C007}" dt="2025-09-12T14:18:00.139" v="787" actId="22"/>
          <ac:spMkLst>
            <pc:docMk/>
            <pc:sldMk cId="2928838125" sldId="304"/>
            <ac:spMk id="3" creationId="{3E253011-B881-87C6-4794-B6A87A16B45A}"/>
          </ac:spMkLst>
        </pc:spChg>
        <pc:spChg chg="mod">
          <ac:chgData name="Barber, Jonathan" userId="e14fb078-e2b4-4ebd-b966-6833c2a3715d" providerId="ADAL" clId="{815D79FA-69D4-4980-BF4C-B72C68E7C007}" dt="2025-09-12T14:18:20.499" v="789" actId="21"/>
          <ac:spMkLst>
            <pc:docMk/>
            <pc:sldMk cId="2928838125" sldId="304"/>
            <ac:spMk id="4" creationId="{F38E8B32-7EDF-52EF-1A24-1ABCA7D8AE92}"/>
          </ac:spMkLst>
        </pc:spChg>
        <pc:spChg chg="add mod">
          <ac:chgData name="Barber, Jonathan" userId="e14fb078-e2b4-4ebd-b966-6833c2a3715d" providerId="ADAL" clId="{815D79FA-69D4-4980-BF4C-B72C68E7C007}" dt="2025-09-12T14:18:24.832" v="790"/>
          <ac:spMkLst>
            <pc:docMk/>
            <pc:sldMk cId="2928838125" sldId="304"/>
            <ac:spMk id="5" creationId="{01DF8887-2300-F3CC-4903-BEC884F4770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79631" y="1173540"/>
            <a:ext cx="4607169" cy="976474"/>
          </a:xfrm>
          <a:prstGeom prst="rect">
            <a:avLst/>
          </a:prstGeom>
        </p:spPr>
        <p:txBody>
          <a:bodyPr>
            <a:normAutofit/>
          </a:bodyPr>
          <a:lstStyle>
            <a:lvl1pPr algn="l">
              <a:defRPr sz="2700" b="0" i="0" baseline="0">
                <a:ln>
                  <a:noFill/>
                </a:ln>
                <a:solidFill>
                  <a:srgbClr val="18453B"/>
                </a:solidFill>
                <a:latin typeface="Gotham-Bold"/>
                <a:cs typeface="Gotham-Bold"/>
              </a:defRPr>
            </a:lvl1pPr>
          </a:lstStyle>
          <a:p>
            <a:r>
              <a:rPr lang="en-US" dirty="0"/>
              <a:t>Presentation Title</a:t>
            </a:r>
          </a:p>
        </p:txBody>
      </p:sp>
      <p:sp>
        <p:nvSpPr>
          <p:cNvPr id="3" name="Subtitle 2"/>
          <p:cNvSpPr>
            <a:spLocks noGrp="1"/>
          </p:cNvSpPr>
          <p:nvPr>
            <p:ph type="subTitle" idx="1"/>
          </p:nvPr>
        </p:nvSpPr>
        <p:spPr>
          <a:xfrm>
            <a:off x="4079630" y="2150013"/>
            <a:ext cx="4607170" cy="2298895"/>
          </a:xfrm>
          <a:prstGeom prst="rect">
            <a:avLst/>
          </a:prstGeom>
        </p:spPr>
        <p:txBody>
          <a:bodyPr anchor="t">
            <a:normAutofit/>
          </a:bodyPr>
          <a:lstStyle>
            <a:lvl1pPr marL="0" indent="0" algn="l">
              <a:buNone/>
              <a:defRPr sz="1800" b="0" i="0">
                <a:solidFill>
                  <a:schemeClr val="tx1"/>
                </a:solidFill>
                <a:latin typeface="Gotham Book"/>
                <a:cs typeface="Gotham Book"/>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chemeClr val="tx1"/>
                </a:solidFill>
                <a:latin typeface="Gotham Book" charset="0"/>
                <a:ea typeface="Gotham Book" charset="0"/>
                <a:cs typeface="Gotham Book" charset="0"/>
              </a:defRPr>
            </a:lvl1pPr>
          </a:lstStyle>
          <a:p>
            <a:pPr>
              <a:defRPr/>
            </a:pPr>
            <a:fld id="{D803B8FA-BCB0-5D4D-9E0C-8594CF5A2264}" type="datetime1">
              <a:rPr lang="en-US"/>
              <a:pPr>
                <a:defRPr/>
              </a:pPr>
              <a:t>9/12/2025</a:t>
            </a:fld>
            <a:endParaRPr lang="en-US"/>
          </a:p>
        </p:txBody>
      </p:sp>
      <p:sp>
        <p:nvSpPr>
          <p:cNvPr id="5" name="Footer Placeholder 4"/>
          <p:cNvSpPr>
            <a:spLocks noGrp="1"/>
          </p:cNvSpPr>
          <p:nvPr>
            <p:ph type="ftr" sz="quarter" idx="11"/>
          </p:nvPr>
        </p:nvSpPr>
        <p:spPr/>
        <p:txBody>
          <a:bodyPr/>
          <a:lstStyle>
            <a:lvl1pPr>
              <a:defRPr b="0" i="0">
                <a:solidFill>
                  <a:schemeClr val="tx1"/>
                </a:solidFill>
                <a:latin typeface="Gotham Book"/>
                <a:cs typeface="Gotham Book"/>
              </a:defRPr>
            </a:lvl1pPr>
          </a:lstStyle>
          <a:p>
            <a:pPr>
              <a:defRPr/>
            </a:pPr>
            <a:r>
              <a:rPr lang="en-US"/>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chemeClr val="tx1"/>
                </a:solidFill>
                <a:latin typeface="Gotham Book" charset="0"/>
                <a:ea typeface="Gotham Book" charset="0"/>
                <a:cs typeface="Gotham Book" charset="0"/>
              </a:defRPr>
            </a:lvl1pPr>
          </a:lstStyle>
          <a:p>
            <a:pPr>
              <a:defRPr/>
            </a:pPr>
            <a:fld id="{205D934E-3E61-264D-8682-F58928E18B8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85800" y="1296631"/>
            <a:ext cx="7772400" cy="976474"/>
          </a:xfrm>
          <a:prstGeom prst="rect">
            <a:avLst/>
          </a:prstGeom>
        </p:spPr>
        <p:txBody>
          <a:bodyPr>
            <a:normAutofit/>
          </a:bodyPr>
          <a:lstStyle>
            <a:lvl1pPr algn="l">
              <a:defRPr sz="2700" b="0" i="0" baseline="0">
                <a:ln>
                  <a:noFill/>
                </a:ln>
                <a:solidFill>
                  <a:srgbClr val="18453B"/>
                </a:solidFill>
                <a:latin typeface="Gotham-Bold"/>
                <a:cs typeface="Gotham-Bold"/>
              </a:defRPr>
            </a:lvl1pPr>
          </a:lstStyle>
          <a:p>
            <a:r>
              <a:rPr lang="en-US" dirty="0"/>
              <a:t>Presentation Title</a:t>
            </a:r>
          </a:p>
        </p:txBody>
      </p:sp>
      <p:sp>
        <p:nvSpPr>
          <p:cNvPr id="3" name="Subtitle 2"/>
          <p:cNvSpPr>
            <a:spLocks noGrp="1"/>
          </p:cNvSpPr>
          <p:nvPr>
            <p:ph type="subTitle" idx="1"/>
          </p:nvPr>
        </p:nvSpPr>
        <p:spPr>
          <a:xfrm>
            <a:off x="685800" y="2273105"/>
            <a:ext cx="7772400" cy="1576767"/>
          </a:xfrm>
          <a:prstGeom prst="rect">
            <a:avLst/>
          </a:prstGeom>
        </p:spPr>
        <p:txBody>
          <a:bodyPr anchor="t">
            <a:normAutofit/>
          </a:bodyPr>
          <a:lstStyle>
            <a:lvl1pPr marL="0" indent="0" algn="l">
              <a:buNone/>
              <a:defRPr sz="1800" b="0" i="0">
                <a:solidFill>
                  <a:schemeClr val="tx1">
                    <a:lumMod val="65000"/>
                    <a:lumOff val="35000"/>
                  </a:schemeClr>
                </a:solidFill>
                <a:latin typeface="Gotham Book"/>
                <a:cs typeface="Gotham Book"/>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D803B8FA-BCB0-5D4D-9E0C-8594CF5A2264}" type="datetime1">
              <a:rPr lang="en-US"/>
              <a:pPr>
                <a:defRPr/>
              </a:pPr>
              <a:t>9/12/2025</a:t>
            </a:fld>
            <a:endParaRPr lang="en-US"/>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205D934E-3E61-264D-8682-F58928E18B84}" type="slidenum">
              <a:rPr lang="en-US"/>
              <a:pPr>
                <a:defRPr/>
              </a:pPr>
              <a:t>‹#›</a:t>
            </a:fld>
            <a:endParaRPr lang="en-US"/>
          </a:p>
        </p:txBody>
      </p:sp>
    </p:spTree>
    <p:extLst>
      <p:ext uri="{BB962C8B-B14F-4D97-AF65-F5344CB8AC3E}">
        <p14:creationId xmlns:p14="http://schemas.microsoft.com/office/powerpoint/2010/main" val="26655730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936455"/>
            <a:ext cx="8229600" cy="360175"/>
          </a:xfrm>
          <a:prstGeom prst="rect">
            <a:avLst/>
          </a:prstGeom>
        </p:spPr>
        <p:txBody>
          <a:bodyPr>
            <a:normAutofit/>
          </a:bodyPr>
          <a:lstStyle>
            <a:lvl1pPr algn="l">
              <a:defRPr sz="2700" b="0" i="0" baseline="0">
                <a:solidFill>
                  <a:srgbClr val="18453B"/>
                </a:solidFill>
                <a:latin typeface="Gotham-Bold"/>
                <a:cs typeface="Gotham-Bold"/>
              </a:defRPr>
            </a:lvl1pPr>
          </a:lstStyle>
          <a:p>
            <a:r>
              <a:rPr lang="en-US" dirty="0"/>
              <a:t>1 column</a:t>
            </a:r>
          </a:p>
        </p:txBody>
      </p:sp>
      <p:sp>
        <p:nvSpPr>
          <p:cNvPr id="3" name="Content Placeholder 2"/>
          <p:cNvSpPr>
            <a:spLocks noGrp="1"/>
          </p:cNvSpPr>
          <p:nvPr>
            <p:ph idx="1"/>
          </p:nvPr>
        </p:nvSpPr>
        <p:spPr>
          <a:xfrm>
            <a:off x="457200" y="1544752"/>
            <a:ext cx="8229600" cy="3049871"/>
          </a:xfrm>
          <a:prstGeom prst="rect">
            <a:avLst/>
          </a:prstGeom>
        </p:spPr>
        <p:txBody>
          <a:bodyPr/>
          <a:lstStyle>
            <a:lvl1pPr>
              <a:buClr>
                <a:srgbClr val="18453B"/>
              </a:buClr>
              <a:buFont typeface="Arial"/>
              <a:buChar char="•"/>
              <a:defRPr sz="2100" b="0" i="0">
                <a:solidFill>
                  <a:srgbClr val="595959"/>
                </a:solidFill>
                <a:latin typeface="Gotham Book"/>
                <a:cs typeface="Gotham Book"/>
              </a:defRPr>
            </a:lvl1pPr>
            <a:lvl2pPr>
              <a:buClr>
                <a:schemeClr val="tx1">
                  <a:lumMod val="75000"/>
                  <a:lumOff val="25000"/>
                </a:schemeClr>
              </a:buClr>
              <a:buSzPct val="85000"/>
              <a:buFont typeface="Arial"/>
              <a:buChar char="•"/>
              <a:defRPr sz="1800" b="0" i="0">
                <a:solidFill>
                  <a:srgbClr val="595959"/>
                </a:solidFill>
                <a:latin typeface="Gotham Book"/>
                <a:cs typeface="Gotham Book"/>
              </a:defRPr>
            </a:lvl2pPr>
            <a:lvl3pPr>
              <a:buClr>
                <a:schemeClr val="tx1">
                  <a:lumMod val="75000"/>
                  <a:lumOff val="25000"/>
                </a:schemeClr>
              </a:buClr>
              <a:defRPr sz="15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C93AF409-9F3D-4144-905F-D667DBFB2192}" type="datetime1">
              <a:rPr lang="en-US"/>
              <a:pPr>
                <a:defRPr/>
              </a:pPr>
              <a:t>9/12/2025</a:t>
            </a:fld>
            <a:endParaRPr lang="en-US"/>
          </a:p>
        </p:txBody>
      </p:sp>
      <p:sp>
        <p:nvSpPr>
          <p:cNvPr id="5"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6"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B4461CB-4CA9-2A43-A3FA-624E1DA485A6}" type="slidenum">
              <a:rPr lang="en-US"/>
              <a:pPr>
                <a:defRPr/>
              </a:pPr>
              <a:t>‹#›</a:t>
            </a:fld>
            <a:endParaRPr lang="en-US"/>
          </a:p>
        </p:txBody>
      </p:sp>
    </p:spTree>
    <p:extLst>
      <p:ext uri="{BB962C8B-B14F-4D97-AF65-F5344CB8AC3E}">
        <p14:creationId xmlns:p14="http://schemas.microsoft.com/office/powerpoint/2010/main" val="576621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4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752366"/>
            <a:ext cx="8229600" cy="656319"/>
          </a:xfrm>
          <a:prstGeom prst="rect">
            <a:avLst/>
          </a:prstGeom>
        </p:spPr>
        <p:txBody>
          <a:bodyPr>
            <a:normAutofit/>
          </a:bodyPr>
          <a:lstStyle>
            <a:lvl1pPr algn="l">
              <a:defRPr sz="2700" b="0" i="0" baseline="0">
                <a:solidFill>
                  <a:srgbClr val="18453B"/>
                </a:solidFill>
                <a:latin typeface="Gotham-Bold"/>
                <a:cs typeface="Gotham-Bold"/>
              </a:defRPr>
            </a:lvl1pPr>
          </a:lstStyle>
          <a:p>
            <a:r>
              <a:rPr lang="en-US" dirty="0"/>
              <a:t>2 columns</a:t>
            </a:r>
          </a:p>
        </p:txBody>
      </p:sp>
      <p:sp>
        <p:nvSpPr>
          <p:cNvPr id="3" name="Content Placeholder 2"/>
          <p:cNvSpPr>
            <a:spLocks noGrp="1"/>
          </p:cNvSpPr>
          <p:nvPr>
            <p:ph idx="1"/>
          </p:nvPr>
        </p:nvSpPr>
        <p:spPr>
          <a:xfrm>
            <a:off x="457200" y="1544751"/>
            <a:ext cx="3950704" cy="3222512"/>
          </a:xfrm>
          <a:prstGeom prst="rect">
            <a:avLst/>
          </a:prstGeom>
        </p:spPr>
        <p:txBody>
          <a:bodyPr/>
          <a:lstStyle>
            <a:lvl1pPr>
              <a:buClr>
                <a:schemeClr val="tx1">
                  <a:lumMod val="75000"/>
                  <a:lumOff val="25000"/>
                </a:schemeClr>
              </a:buClr>
              <a:buFont typeface="Arial"/>
              <a:buChar char="•"/>
              <a:defRPr sz="2100" b="0" i="0">
                <a:solidFill>
                  <a:schemeClr val="tx1">
                    <a:lumMod val="65000"/>
                    <a:lumOff val="35000"/>
                  </a:schemeClr>
                </a:solidFill>
                <a:latin typeface="Gotham Book"/>
                <a:cs typeface="Gotham Book"/>
              </a:defRPr>
            </a:lvl1pPr>
            <a:lvl2pPr>
              <a:buClr>
                <a:schemeClr val="tx1">
                  <a:lumMod val="75000"/>
                  <a:lumOff val="25000"/>
                </a:schemeClr>
              </a:buClr>
              <a:buSzPct val="85000"/>
              <a:buFont typeface="Arial"/>
              <a:buChar char="•"/>
              <a:defRPr sz="1800" b="0" i="0">
                <a:solidFill>
                  <a:schemeClr val="tx1">
                    <a:lumMod val="65000"/>
                    <a:lumOff val="35000"/>
                  </a:schemeClr>
                </a:solidFill>
                <a:latin typeface="Gotham Book"/>
                <a:cs typeface="Gotham Book"/>
              </a:defRPr>
            </a:lvl2pPr>
            <a:lvl3pPr>
              <a:buClr>
                <a:schemeClr val="tx1">
                  <a:lumMod val="75000"/>
                  <a:lumOff val="25000"/>
                </a:schemeClr>
              </a:buClr>
              <a:defRPr sz="15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3849B177-5D8B-7A43-B9D4-2D03D1F64BD4}" type="datetime1">
              <a:rPr lang="en-US"/>
              <a:pPr>
                <a:defRPr/>
              </a:pPr>
              <a:t>9/12/2025</a:t>
            </a:fld>
            <a:endParaRPr lang="en-US"/>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599938D-0427-3542-974E-F7CD887B3868}" type="slidenum">
              <a:rPr lang="en-US"/>
              <a:pPr>
                <a:defRPr/>
              </a:pPr>
              <a:t>‹#›</a:t>
            </a:fld>
            <a:endParaRPr lang="en-US"/>
          </a:p>
        </p:txBody>
      </p:sp>
      <p:sp>
        <p:nvSpPr>
          <p:cNvPr id="8" name="Content Placeholder 2"/>
          <p:cNvSpPr>
            <a:spLocks noGrp="1"/>
          </p:cNvSpPr>
          <p:nvPr>
            <p:ph idx="13"/>
          </p:nvPr>
        </p:nvSpPr>
        <p:spPr>
          <a:xfrm>
            <a:off x="4736096" y="1544751"/>
            <a:ext cx="3950704" cy="3222512"/>
          </a:xfrm>
          <a:prstGeom prst="rect">
            <a:avLst/>
          </a:prstGeom>
        </p:spPr>
        <p:txBody>
          <a:bodyPr/>
          <a:lstStyle>
            <a:lvl1pPr>
              <a:buClr>
                <a:schemeClr val="tx1">
                  <a:lumMod val="75000"/>
                  <a:lumOff val="25000"/>
                </a:schemeClr>
              </a:buClr>
              <a:buFont typeface="Wingdings" charset="2"/>
              <a:buChar char="§"/>
              <a:defRPr sz="2100" b="0" i="0">
                <a:solidFill>
                  <a:schemeClr val="tx1">
                    <a:lumMod val="65000"/>
                    <a:lumOff val="35000"/>
                  </a:schemeClr>
                </a:solidFill>
                <a:latin typeface="Gotham Book"/>
                <a:cs typeface="Gotham Book"/>
              </a:defRPr>
            </a:lvl1pPr>
            <a:lvl2pPr>
              <a:buClr>
                <a:schemeClr val="tx1">
                  <a:lumMod val="75000"/>
                  <a:lumOff val="25000"/>
                </a:schemeClr>
              </a:buClr>
              <a:buFont typeface="Wingdings" charset="2"/>
              <a:buChar char="§"/>
              <a:defRPr sz="1800" b="0" i="0">
                <a:solidFill>
                  <a:schemeClr val="tx1">
                    <a:lumMod val="65000"/>
                    <a:lumOff val="35000"/>
                  </a:schemeClr>
                </a:solidFill>
                <a:latin typeface="Gotham Book"/>
                <a:cs typeface="Gotham Book"/>
              </a:defRPr>
            </a:lvl2pPr>
            <a:lvl3pPr>
              <a:buClr>
                <a:schemeClr val="tx1">
                  <a:lumMod val="75000"/>
                  <a:lumOff val="25000"/>
                </a:schemeClr>
              </a:buClr>
              <a:defRPr sz="15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8999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3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832405"/>
            <a:ext cx="8229600" cy="616299"/>
          </a:xfrm>
          <a:prstGeom prst="rect">
            <a:avLst/>
          </a:prstGeom>
        </p:spPr>
        <p:txBody>
          <a:bodyPr>
            <a:normAutofit/>
          </a:bodyPr>
          <a:lstStyle>
            <a:lvl1pPr algn="l">
              <a:defRPr sz="2700" b="0" i="0">
                <a:solidFill>
                  <a:srgbClr val="18453B"/>
                </a:solidFill>
                <a:latin typeface="Gotham-Bold"/>
                <a:cs typeface="Gotham-Bold"/>
              </a:defRPr>
            </a:lvl1pPr>
          </a:lstStyle>
          <a:p>
            <a:r>
              <a:rPr lang="en-US" dirty="0"/>
              <a:t>1 column, no bullets</a:t>
            </a:r>
          </a:p>
        </p:txBody>
      </p:sp>
      <p:sp>
        <p:nvSpPr>
          <p:cNvPr id="3" name="Content Placeholder 2"/>
          <p:cNvSpPr>
            <a:spLocks noGrp="1"/>
          </p:cNvSpPr>
          <p:nvPr>
            <p:ph idx="1"/>
          </p:nvPr>
        </p:nvSpPr>
        <p:spPr>
          <a:xfrm>
            <a:off x="457200" y="1560759"/>
            <a:ext cx="8229600" cy="3018124"/>
          </a:xfrm>
          <a:prstGeom prst="rect">
            <a:avLst/>
          </a:prstGeom>
        </p:spPr>
        <p:txBody>
          <a:bodyPr wrap="square" numCol="1" anchor="t"/>
          <a:lstStyle>
            <a:lvl1pPr marL="0" indent="0" algn="l">
              <a:buClr>
                <a:schemeClr val="tx1">
                  <a:lumMod val="75000"/>
                  <a:lumOff val="25000"/>
                </a:schemeClr>
              </a:buClr>
              <a:buFontTx/>
              <a:buNone/>
              <a:defRPr sz="1800" b="0" i="0" baseline="0">
                <a:solidFill>
                  <a:schemeClr val="tx1">
                    <a:lumMod val="75000"/>
                    <a:lumOff val="25000"/>
                  </a:schemeClr>
                </a:solidFill>
                <a:latin typeface="Gotham Book"/>
                <a:cs typeface="Gotham Book"/>
              </a:defRPr>
            </a:lvl1pPr>
            <a:lvl2pPr marL="0" indent="0" algn="l">
              <a:buClr>
                <a:schemeClr val="tx1">
                  <a:lumMod val="75000"/>
                  <a:lumOff val="25000"/>
                </a:schemeClr>
              </a:buClr>
              <a:buFontTx/>
              <a:buNone/>
              <a:defRPr sz="1500" b="0" i="0">
                <a:solidFill>
                  <a:schemeClr val="tx1">
                    <a:lumMod val="75000"/>
                    <a:lumOff val="25000"/>
                  </a:schemeClr>
                </a:solidFill>
                <a:latin typeface="Gotham Book"/>
                <a:cs typeface="Gotham Book"/>
              </a:defRPr>
            </a:lvl2pPr>
            <a:lvl3pPr>
              <a:buClr>
                <a:schemeClr val="tx1">
                  <a:lumMod val="75000"/>
                  <a:lumOff val="25000"/>
                </a:schemeClr>
              </a:buClr>
              <a:defRPr sz="15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9F847968-A88B-B947-87AA-BB83F906ED2F}" type="datetime1">
              <a:rPr lang="en-US"/>
              <a:pPr>
                <a:defRPr/>
              </a:pPr>
              <a:t>9/12/2025</a:t>
            </a:fld>
            <a:endParaRPr lang="en-US"/>
          </a:p>
        </p:txBody>
      </p:sp>
      <p:sp>
        <p:nvSpPr>
          <p:cNvPr id="6"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7"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4DCE0E26-47BB-FF4B-814B-E43C1B98F5D1}" type="slidenum">
              <a:rPr lang="en-US"/>
              <a:pPr>
                <a:defRPr/>
              </a:pPr>
              <a:t>‹#›</a:t>
            </a:fld>
            <a:endParaRPr lang="en-US"/>
          </a:p>
        </p:txBody>
      </p:sp>
    </p:spTree>
    <p:extLst>
      <p:ext uri="{BB962C8B-B14F-4D97-AF65-F5344CB8AC3E}">
        <p14:creationId xmlns:p14="http://schemas.microsoft.com/office/powerpoint/2010/main" val="704882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56319"/>
            <a:ext cx="8229600" cy="543832"/>
          </a:xfrm>
          <a:prstGeom prst="rect">
            <a:avLst/>
          </a:prstGeom>
        </p:spPr>
        <p:txBody>
          <a:bodyPr>
            <a:normAutofit/>
          </a:bodyPr>
          <a:lstStyle>
            <a:lvl1pPr algn="l">
              <a:defRPr sz="2700" b="0" i="0">
                <a:solidFill>
                  <a:srgbClr val="18453B"/>
                </a:solidFill>
                <a:latin typeface="Gotham-Bold"/>
                <a:cs typeface="Gotham-Bold"/>
              </a:defRPr>
            </a:lvl1pPr>
          </a:lstStyle>
          <a:p>
            <a:r>
              <a:rPr lang="en-US" dirty="0"/>
              <a:t>1 column with numbers</a:t>
            </a:r>
          </a:p>
        </p:txBody>
      </p:sp>
      <p:sp>
        <p:nvSpPr>
          <p:cNvPr id="3" name="Content Placeholder 2"/>
          <p:cNvSpPr>
            <a:spLocks noGrp="1"/>
          </p:cNvSpPr>
          <p:nvPr>
            <p:ph idx="1"/>
          </p:nvPr>
        </p:nvSpPr>
        <p:spPr>
          <a:xfrm>
            <a:off x="457200" y="1256179"/>
            <a:ext cx="8229600" cy="3314700"/>
          </a:xfrm>
          <a:prstGeom prst="rect">
            <a:avLst/>
          </a:prstGeom>
        </p:spPr>
        <p:txBody>
          <a:bodyPr wrap="square" numCol="1" anchor="t"/>
          <a:lstStyle>
            <a:lvl1pPr marL="342900" indent="-342900" algn="l">
              <a:buClr>
                <a:schemeClr val="tx1">
                  <a:lumMod val="75000"/>
                  <a:lumOff val="25000"/>
                </a:schemeClr>
              </a:buClr>
              <a:buFont typeface="+mj-lt"/>
              <a:buAutoNum type="arabicPeriod"/>
              <a:defRPr sz="1800" b="0" i="0" baseline="0">
                <a:solidFill>
                  <a:schemeClr val="tx1">
                    <a:lumMod val="75000"/>
                    <a:lumOff val="25000"/>
                  </a:schemeClr>
                </a:solidFill>
                <a:latin typeface="Gotham Book"/>
                <a:cs typeface="Gotham Book"/>
              </a:defRPr>
            </a:lvl1pPr>
            <a:lvl2pPr marL="342900" indent="137160" algn="l">
              <a:buClr>
                <a:schemeClr val="tx1">
                  <a:lumMod val="75000"/>
                  <a:lumOff val="25000"/>
                </a:schemeClr>
              </a:buClr>
              <a:buSzPct val="85000"/>
              <a:buFont typeface="Arial"/>
              <a:buChar char="•"/>
              <a:defRPr sz="1500" b="0" i="0">
                <a:solidFill>
                  <a:schemeClr val="tx1">
                    <a:lumMod val="75000"/>
                    <a:lumOff val="25000"/>
                  </a:schemeClr>
                </a:solidFill>
                <a:latin typeface="Gotham Book"/>
                <a:cs typeface="Gotham Book"/>
              </a:defRPr>
            </a:lvl2pPr>
            <a:lvl3pPr>
              <a:buClr>
                <a:schemeClr val="tx1">
                  <a:lumMod val="75000"/>
                  <a:lumOff val="25000"/>
                </a:schemeClr>
              </a:buClr>
              <a:defRPr sz="1500" b="0" i="0">
                <a:solidFill>
                  <a:schemeClr val="tx1">
                    <a:lumMod val="75000"/>
                    <a:lumOff val="25000"/>
                  </a:schemeClr>
                </a:solidFill>
                <a:latin typeface="Gotham Book"/>
                <a:cs typeface="Gotham Book"/>
              </a:defRPr>
            </a:lvl3pPr>
            <a:lvl4pPr>
              <a:defRPr b="0" i="0">
                <a:latin typeface="Gotham Book"/>
                <a:cs typeface="Gotham Book"/>
              </a:defRPr>
            </a:lvl4pPr>
            <a:lvl5pPr>
              <a:defRPr b="0" i="0">
                <a:latin typeface="Gotham Book"/>
                <a:cs typeface="Gotham Book"/>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3"/>
          <p:cNvSpPr>
            <a:spLocks noGrp="1"/>
          </p:cNvSpPr>
          <p:nvPr>
            <p:ph type="dt" sz="half" idx="10"/>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04B2702C-F183-E649-BBAD-4C35648D6001}" type="datetime1">
              <a:rPr lang="en-US"/>
              <a:pPr>
                <a:defRPr/>
              </a:pPr>
              <a:t>9/12/2025</a:t>
            </a:fld>
            <a:endParaRPr lang="en-US"/>
          </a:p>
        </p:txBody>
      </p:sp>
      <p:sp>
        <p:nvSpPr>
          <p:cNvPr id="7" name="Footer Placeholder 4"/>
          <p:cNvSpPr>
            <a:spLocks noGrp="1"/>
          </p:cNvSpPr>
          <p:nvPr>
            <p:ph type="ftr" sz="quarter" idx="11"/>
          </p:nvPr>
        </p:nvSpPr>
        <p:spPr/>
        <p:txBody>
          <a:bodyPr/>
          <a:lstStyle>
            <a:lvl1pPr>
              <a:defRPr b="0" i="0">
                <a:solidFill>
                  <a:schemeClr val="tx1">
                    <a:lumMod val="65000"/>
                    <a:lumOff val="35000"/>
                  </a:schemeClr>
                </a:solidFill>
                <a:latin typeface="Gotham Book"/>
                <a:cs typeface="Gotham Book"/>
              </a:defRPr>
            </a:lvl1pPr>
          </a:lstStyle>
          <a:p>
            <a:pPr>
              <a:defRPr/>
            </a:pPr>
            <a:r>
              <a:rPr lang="en-US"/>
              <a:t>Footer</a:t>
            </a:r>
          </a:p>
        </p:txBody>
      </p:sp>
      <p:sp>
        <p:nvSpPr>
          <p:cNvPr id="8" name="Slide Number Placeholder 5"/>
          <p:cNvSpPr>
            <a:spLocks noGrp="1"/>
          </p:cNvSpPr>
          <p:nvPr>
            <p:ph type="sldNum" sz="quarter" idx="12"/>
          </p:nvPr>
        </p:nvSpPr>
        <p:spPr/>
        <p:txBody>
          <a:bodyPr wrap="square" numCol="1" anchorCtr="0" compatLnSpc="1">
            <a:prstTxWarp prst="textNoShape">
              <a:avLst/>
            </a:prstTxWarp>
          </a:bodyPr>
          <a:lstStyle>
            <a:lvl1pPr fontAlgn="base">
              <a:spcBef>
                <a:spcPct val="0"/>
              </a:spcBef>
              <a:spcAft>
                <a:spcPct val="0"/>
              </a:spcAft>
              <a:defRPr>
                <a:solidFill>
                  <a:srgbClr val="595959"/>
                </a:solidFill>
                <a:latin typeface="Gotham Book" charset="0"/>
                <a:ea typeface="Gotham Book" charset="0"/>
                <a:cs typeface="Gotham Book" charset="0"/>
              </a:defRPr>
            </a:lvl1pPr>
          </a:lstStyle>
          <a:p>
            <a:pPr>
              <a:defRPr/>
            </a:pPr>
            <a:fld id="{14362E17-3E5F-5C4D-AFD9-BBBB918BE234}" type="slidenum">
              <a:rPr lang="en-US"/>
              <a:pPr>
                <a:defRPr/>
              </a:pPr>
              <a:t>‹#›</a:t>
            </a:fld>
            <a:endParaRPr lang="en-US"/>
          </a:p>
        </p:txBody>
      </p:sp>
    </p:spTree>
    <p:extLst>
      <p:ext uri="{BB962C8B-B14F-4D97-AF65-F5344CB8AC3E}">
        <p14:creationId xmlns:p14="http://schemas.microsoft.com/office/powerpoint/2010/main" val="28996784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emf"/><Relationship Id="rId3" Type="http://schemas.openxmlformats.org/officeDocument/2006/relationships/slideLayout" Target="../slideLayouts/slideLayout4.xml"/><Relationship Id="rId7" Type="http://schemas.openxmlformats.org/officeDocument/2006/relationships/image" Target="../media/image2.jp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theme" Target="../theme/theme2.xml"/><Relationship Id="rId5" Type="http://schemas.openxmlformats.org/officeDocument/2006/relationships/slideLayout" Target="../slideLayouts/slideLayout6.xml"/><Relationship Id="rId4"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3">
            <a:lum/>
          </a:blip>
          <a:srcRect/>
          <a:stretch>
            <a:fillRect t="-17000" b="-17000"/>
          </a:stretch>
        </a:blip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fontAlgn="auto">
              <a:spcBef>
                <a:spcPts val="0"/>
              </a:spcBef>
              <a:spcAft>
                <a:spcPts val="0"/>
              </a:spcAft>
              <a:defRPr sz="900">
                <a:solidFill>
                  <a:schemeClr val="tx1"/>
                </a:solidFill>
                <a:latin typeface="Gotham Book"/>
                <a:ea typeface="+mn-ea"/>
                <a:cs typeface="+mn-cs"/>
              </a:defRPr>
            </a:lvl1pPr>
          </a:lstStyle>
          <a:p>
            <a:pPr>
              <a:defRPr/>
            </a:pPr>
            <a:fld id="{FB44CCF9-D185-2447-94DE-2F097F7C2422}" type="datetime1">
              <a:rPr lang="en-US"/>
              <a:pPr>
                <a:defRPr/>
              </a:pPr>
              <a:t>9/12/2025</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900">
                <a:solidFill>
                  <a:schemeClr val="tx1"/>
                </a:solidFill>
                <a:latin typeface="Gotham Book"/>
                <a:ea typeface="+mn-ea"/>
                <a:cs typeface="+mn-cs"/>
              </a:defRPr>
            </a:lvl1pPr>
          </a:lstStyle>
          <a:p>
            <a:pPr>
              <a:defRPr/>
            </a:pPr>
            <a:r>
              <a:rPr lang="en-US"/>
              <a:t>Footer</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fontAlgn="auto">
              <a:spcBef>
                <a:spcPts val="0"/>
              </a:spcBef>
              <a:spcAft>
                <a:spcPts val="0"/>
              </a:spcAft>
              <a:defRPr sz="900">
                <a:ln>
                  <a:noFill/>
                </a:ln>
                <a:solidFill>
                  <a:schemeClr val="tx1"/>
                </a:solidFill>
                <a:latin typeface="Gotham Book"/>
                <a:ea typeface="+mn-ea"/>
                <a:cs typeface="+mn-cs"/>
              </a:defRPr>
            </a:lvl1pPr>
          </a:lstStyle>
          <a:p>
            <a:pPr>
              <a:defRPr/>
            </a:pPr>
            <a:fld id="{E1544D71-77D6-5B4F-A1FC-5CA064DBD19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694" r:id="rId1"/>
  </p:sldLayoutIdLst>
  <p:txStyles>
    <p:titleStyle>
      <a:lvl1pPr algn="ctr" defTabSz="342900" rtl="0" eaLnBrk="1" fontAlgn="base" hangingPunct="1">
        <a:spcBef>
          <a:spcPct val="0"/>
        </a:spcBef>
        <a:spcAft>
          <a:spcPct val="0"/>
        </a:spcAft>
        <a:defRPr sz="3300" kern="1200">
          <a:solidFill>
            <a:schemeClr val="tx1"/>
          </a:solidFill>
          <a:latin typeface="Gotham Book"/>
          <a:ea typeface="ＭＳ Ｐゴシック" charset="-128"/>
          <a:cs typeface="ＭＳ Ｐゴシック" charset="-128"/>
        </a:defRPr>
      </a:lvl1pPr>
      <a:lvl2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2pPr>
      <a:lvl3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3pPr>
      <a:lvl4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4pPr>
      <a:lvl5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5pPr>
      <a:lvl6pPr marL="3429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6pPr>
      <a:lvl7pPr marL="6858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7pPr>
      <a:lvl8pPr marL="10287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8pPr>
      <a:lvl9pPr marL="13716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9pPr>
    </p:titleStyle>
    <p:bodyStyle>
      <a:lvl1pPr marL="257175" indent="-257175" algn="l" defTabSz="342900" rtl="0" eaLnBrk="1" fontAlgn="base" hangingPunct="1">
        <a:spcBef>
          <a:spcPct val="20000"/>
        </a:spcBef>
        <a:spcAft>
          <a:spcPct val="0"/>
        </a:spcAft>
        <a:buFont typeface="Arial" charset="0"/>
        <a:buChar char="•"/>
        <a:defRPr sz="2400" kern="1200">
          <a:solidFill>
            <a:schemeClr val="tx1"/>
          </a:solidFill>
          <a:latin typeface="Gotham Book"/>
          <a:ea typeface="ＭＳ Ｐゴシック" charset="-128"/>
          <a:cs typeface="ＭＳ Ｐゴシック" charset="-128"/>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Gotham Book"/>
          <a:ea typeface="ＭＳ Ｐゴシック" charset="-128"/>
          <a:cs typeface="+mn-cs"/>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Gotham Book"/>
          <a:ea typeface="ＭＳ Ｐゴシック" charset="-128"/>
          <a:cs typeface="+mn-cs"/>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Gotham Book"/>
          <a:ea typeface="ＭＳ Ｐゴシック" charset="-128"/>
          <a:cs typeface="+mn-cs"/>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Gotham Book"/>
          <a:ea typeface="ＭＳ Ｐゴシック"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7">
            <a:alphaModFix amt="14000"/>
            <a:lum/>
          </a:blip>
          <a:srcRect/>
          <a:stretch>
            <a:fillRect t="-17000" b="-17000"/>
          </a:stretch>
        </a:blipFill>
        <a:effectLst/>
      </p:bgPr>
    </p:bg>
    <p:spTree>
      <p:nvGrpSpPr>
        <p:cNvPr id="1" name=""/>
        <p:cNvGrpSpPr/>
        <p:nvPr/>
      </p:nvGrpSpPr>
      <p:grpSpPr>
        <a:xfrm>
          <a:off x="0" y="0"/>
          <a:ext cx="0" cy="0"/>
          <a:chOff x="0" y="0"/>
          <a:chExt cx="0" cy="0"/>
        </a:xfrm>
      </p:grpSpPr>
      <p:grpSp>
        <p:nvGrpSpPr>
          <p:cNvPr id="11" name="Masthead" descr="Bright green bar with dark green Michigan State University logo">
            <a:extLst>
              <a:ext uri="{FF2B5EF4-FFF2-40B4-BE49-F238E27FC236}">
                <a16:creationId xmlns:a16="http://schemas.microsoft.com/office/drawing/2014/main" id="{8986502F-0ACD-604D-B6AF-8A0067EBF2A0}"/>
              </a:ext>
            </a:extLst>
          </p:cNvPr>
          <p:cNvGrpSpPr/>
          <p:nvPr userDrawn="1"/>
        </p:nvGrpSpPr>
        <p:grpSpPr>
          <a:xfrm>
            <a:off x="0" y="-1"/>
            <a:ext cx="9144000" cy="572589"/>
            <a:chOff x="0" y="-1"/>
            <a:chExt cx="9144000" cy="572589"/>
          </a:xfrm>
        </p:grpSpPr>
        <p:sp>
          <p:nvSpPr>
            <p:cNvPr id="12" name="Rectangle 11">
              <a:extLst>
                <a:ext uri="{FF2B5EF4-FFF2-40B4-BE49-F238E27FC236}">
                  <a16:creationId xmlns:a16="http://schemas.microsoft.com/office/drawing/2014/main" id="{D6FB6781-57FA-6A4E-BFBA-2DA2E94307CC}"/>
                </a:ext>
                <a:ext uri="{C183D7F6-B498-43B3-948B-1728B52AA6E4}">
                  <adec:decorative xmlns:adec="http://schemas.microsoft.com/office/drawing/2017/decorative" val="1"/>
                </a:ext>
              </a:extLst>
            </p:cNvPr>
            <p:cNvSpPr/>
            <p:nvPr userDrawn="1"/>
          </p:nvSpPr>
          <p:spPr>
            <a:xfrm>
              <a:off x="0" y="-1"/>
              <a:ext cx="9144000" cy="136525"/>
            </a:xfrm>
            <a:prstGeom prst="rect">
              <a:avLst/>
            </a:prstGeom>
            <a:solidFill>
              <a:srgbClr val="67C521"/>
            </a:solidFill>
            <a:ln>
              <a:noFill/>
            </a:ln>
            <a:effectLst>
              <a:outerShdw blurRad="40000" dist="23000" dir="5400000" rotWithShape="0">
                <a:srgbClr val="000000">
                  <a:alpha val="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4" name="Picture 13" descr="Michigan State University logo">
              <a:extLst>
                <a:ext uri="{FF2B5EF4-FFF2-40B4-BE49-F238E27FC236}">
                  <a16:creationId xmlns:a16="http://schemas.microsoft.com/office/drawing/2014/main" id="{48600C1D-8557-9544-8137-B802197EB8B1}"/>
                </a:ext>
              </a:extLst>
            </p:cNvPr>
            <p:cNvPicPr>
              <a:picLocks noChangeAspect="1"/>
            </p:cNvPicPr>
            <p:nvPr userDrawn="1"/>
          </p:nvPicPr>
          <p:blipFill>
            <a:blip r:embed="rId8"/>
            <a:stretch>
              <a:fillRect/>
            </a:stretch>
          </p:blipFill>
          <p:spPr>
            <a:xfrm>
              <a:off x="5640038" y="289664"/>
              <a:ext cx="3351561" cy="282924"/>
            </a:xfrm>
            <a:prstGeom prst="rect">
              <a:avLst/>
            </a:prstGeom>
          </p:spPr>
        </p:pic>
      </p:gr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fontAlgn="auto">
              <a:spcBef>
                <a:spcPts val="0"/>
              </a:spcBef>
              <a:spcAft>
                <a:spcPts val="0"/>
              </a:spcAft>
              <a:defRPr sz="900">
                <a:solidFill>
                  <a:schemeClr val="tx1">
                    <a:lumMod val="65000"/>
                    <a:lumOff val="35000"/>
                  </a:schemeClr>
                </a:solidFill>
                <a:latin typeface="Gotham Book"/>
                <a:ea typeface="+mn-ea"/>
                <a:cs typeface="+mn-cs"/>
              </a:defRPr>
            </a:lvl1pPr>
          </a:lstStyle>
          <a:p>
            <a:pPr>
              <a:defRPr/>
            </a:pPr>
            <a:fld id="{FB44CCF9-D185-2447-94DE-2F097F7C2422}" type="datetime1">
              <a:rPr lang="en-US"/>
              <a:pPr>
                <a:defRPr/>
              </a:pPr>
              <a:t>9/12/2025</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900">
                <a:solidFill>
                  <a:schemeClr val="tx1">
                    <a:lumMod val="65000"/>
                    <a:lumOff val="35000"/>
                  </a:schemeClr>
                </a:solidFill>
                <a:latin typeface="Gotham Book"/>
                <a:ea typeface="+mn-ea"/>
                <a:cs typeface="+mn-cs"/>
              </a:defRPr>
            </a:lvl1pPr>
          </a:lstStyle>
          <a:p>
            <a:pPr>
              <a:defRPr/>
            </a:pPr>
            <a:r>
              <a:rPr lang="en-US"/>
              <a:t>Footer</a:t>
            </a: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fontAlgn="auto">
              <a:spcBef>
                <a:spcPts val="0"/>
              </a:spcBef>
              <a:spcAft>
                <a:spcPts val="0"/>
              </a:spcAft>
              <a:defRPr sz="900">
                <a:ln>
                  <a:noFill/>
                </a:ln>
                <a:solidFill>
                  <a:schemeClr val="tx1">
                    <a:lumMod val="65000"/>
                    <a:lumOff val="35000"/>
                  </a:schemeClr>
                </a:solidFill>
                <a:latin typeface="Gotham Book"/>
                <a:ea typeface="+mn-ea"/>
                <a:cs typeface="+mn-cs"/>
              </a:defRPr>
            </a:lvl1pPr>
          </a:lstStyle>
          <a:p>
            <a:pPr>
              <a:defRPr/>
            </a:pPr>
            <a:fld id="{E1544D71-77D6-5B4F-A1FC-5CA064DBD196}" type="slidenum">
              <a:rPr lang="en-US"/>
              <a:pPr>
                <a:defRPr/>
              </a:pPr>
              <a:t>‹#›</a:t>
            </a:fld>
            <a:endParaRPr lang="en-US" dirty="0"/>
          </a:p>
        </p:txBody>
      </p:sp>
    </p:spTree>
    <p:extLst>
      <p:ext uri="{BB962C8B-B14F-4D97-AF65-F5344CB8AC3E}">
        <p14:creationId xmlns:p14="http://schemas.microsoft.com/office/powerpoint/2010/main" val="359000351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Lst>
  <p:txStyles>
    <p:titleStyle>
      <a:lvl1pPr algn="ctr" defTabSz="342900" rtl="0" eaLnBrk="1" fontAlgn="base" hangingPunct="1">
        <a:spcBef>
          <a:spcPct val="0"/>
        </a:spcBef>
        <a:spcAft>
          <a:spcPct val="0"/>
        </a:spcAft>
        <a:defRPr sz="3300" kern="1200">
          <a:solidFill>
            <a:schemeClr val="tx1"/>
          </a:solidFill>
          <a:latin typeface="Gotham Book"/>
          <a:ea typeface="ＭＳ Ｐゴシック" charset="-128"/>
          <a:cs typeface="ＭＳ Ｐゴシック" charset="-128"/>
        </a:defRPr>
      </a:lvl1pPr>
      <a:lvl2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2pPr>
      <a:lvl3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3pPr>
      <a:lvl4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4pPr>
      <a:lvl5pPr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5pPr>
      <a:lvl6pPr marL="3429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6pPr>
      <a:lvl7pPr marL="6858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7pPr>
      <a:lvl8pPr marL="10287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8pPr>
      <a:lvl9pPr marL="1371600" algn="ctr" defTabSz="342900" rtl="0" eaLnBrk="1" fontAlgn="base" hangingPunct="1">
        <a:spcBef>
          <a:spcPct val="0"/>
        </a:spcBef>
        <a:spcAft>
          <a:spcPct val="0"/>
        </a:spcAft>
        <a:defRPr sz="3300">
          <a:solidFill>
            <a:schemeClr val="tx1"/>
          </a:solidFill>
          <a:latin typeface="Gotham Book" charset="0"/>
          <a:ea typeface="ＭＳ Ｐゴシック" charset="-128"/>
          <a:cs typeface="ＭＳ Ｐゴシック" charset="-128"/>
        </a:defRPr>
      </a:lvl9pPr>
    </p:titleStyle>
    <p:bodyStyle>
      <a:lvl1pPr marL="257175" indent="-257175" algn="l" defTabSz="342900" rtl="0" eaLnBrk="1" fontAlgn="base" hangingPunct="1">
        <a:spcBef>
          <a:spcPct val="20000"/>
        </a:spcBef>
        <a:spcAft>
          <a:spcPct val="0"/>
        </a:spcAft>
        <a:buFont typeface="Arial" charset="0"/>
        <a:buChar char="•"/>
        <a:defRPr sz="2400" kern="1200">
          <a:solidFill>
            <a:schemeClr val="tx1"/>
          </a:solidFill>
          <a:latin typeface="Gotham Book"/>
          <a:ea typeface="ＭＳ Ｐゴシック" charset="-128"/>
          <a:cs typeface="ＭＳ Ｐゴシック" charset="-128"/>
        </a:defRPr>
      </a:lvl1pPr>
      <a:lvl2pPr marL="557213" indent="-214313" algn="l" defTabSz="342900" rtl="0" eaLnBrk="1" fontAlgn="base" hangingPunct="1">
        <a:spcBef>
          <a:spcPct val="20000"/>
        </a:spcBef>
        <a:spcAft>
          <a:spcPct val="0"/>
        </a:spcAft>
        <a:buFont typeface="Arial" charset="0"/>
        <a:buChar char="–"/>
        <a:defRPr sz="2100" kern="1200">
          <a:solidFill>
            <a:schemeClr val="tx1"/>
          </a:solidFill>
          <a:latin typeface="Gotham Book"/>
          <a:ea typeface="ＭＳ Ｐゴシック" charset="-128"/>
          <a:cs typeface="+mn-cs"/>
        </a:defRPr>
      </a:lvl2pPr>
      <a:lvl3pPr marL="857250" indent="-171450" algn="l" defTabSz="342900" rtl="0" eaLnBrk="1" fontAlgn="base" hangingPunct="1">
        <a:spcBef>
          <a:spcPct val="20000"/>
        </a:spcBef>
        <a:spcAft>
          <a:spcPct val="0"/>
        </a:spcAft>
        <a:buFont typeface="Arial" charset="0"/>
        <a:buChar char="•"/>
        <a:defRPr sz="1800" kern="1200">
          <a:solidFill>
            <a:schemeClr val="tx1"/>
          </a:solidFill>
          <a:latin typeface="Gotham Book"/>
          <a:ea typeface="ＭＳ Ｐゴシック" charset="-128"/>
          <a:cs typeface="+mn-cs"/>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Gotham Book"/>
          <a:ea typeface="ＭＳ Ｐゴシック" charset="-128"/>
          <a:cs typeface="+mn-cs"/>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Gotham Book"/>
          <a:ea typeface="ＭＳ Ｐゴシック" charset="-128"/>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arber85@ms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hyperlink" Target="https://www.cga.msu.edu/PL/Portal/219/NSFDataManagementGovernmentwideemphasisoncommunityaccesstodata" TargetMode="External"/><Relationship Id="rId3" Type="http://schemas.openxmlformats.org/officeDocument/2006/relationships/hyperlink" Target="https://lib.msu.edu/dsl/request-consult" TargetMode="External"/><Relationship Id="rId7" Type="http://schemas.openxmlformats.org/officeDocument/2006/relationships/hyperlink" Target="https://spa.msu.edu/PL/Portal/3358/DataManagementPlans-ResourcesforMSU" TargetMode="External"/><Relationship Id="rId2" Type="http://schemas.openxmlformats.org/officeDocument/2006/relationships/hyperlink" Target="https://lib.msu.edu/rdmg/ldmp" TargetMode="External"/><Relationship Id="rId1" Type="http://schemas.openxmlformats.org/officeDocument/2006/relationships/slideLayout" Target="../slideLayouts/slideLayout5.xml"/><Relationship Id="rId6" Type="http://schemas.openxmlformats.org/officeDocument/2006/relationships/hyperlink" Target="https://lib.msu.edu/contact/subjectlibrarian" TargetMode="External"/><Relationship Id="rId5" Type="http://schemas.openxmlformats.org/officeDocument/2006/relationships/hyperlink" Target="https://dmptool.org/" TargetMode="External"/><Relationship Id="rId10" Type="http://schemas.openxmlformats.org/officeDocument/2006/relationships/hyperlink" Target="https://intranet.lib.msu.edu/" TargetMode="External"/><Relationship Id="rId4" Type="http://schemas.openxmlformats.org/officeDocument/2006/relationships/hyperlink" Target="https://img.lib.msu.edu/rdmg/DataManagement101.pdf" TargetMode="External"/><Relationship Id="rId9" Type="http://schemas.openxmlformats.org/officeDocument/2006/relationships/hyperlink" Target="https://www.spa.msu.edu/PL/Portal/3293/DataManagementPlans-SponsorRequirements" TargetMode="External"/></Relationships>
</file>

<file path=ppt/slides/_rels/slide22.xml.rels><?xml version="1.0" encoding="UTF-8" standalone="yes"?>
<Relationships xmlns="http://schemas.openxmlformats.org/package/2006/relationships"><Relationship Id="rId2" Type="http://schemas.openxmlformats.org/officeDocument/2006/relationships/hyperlink" Target="mailto:barber85@msu.edu"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hyperlink" Target="https://www.go-fair.org/fair-principles/" TargetMode="Externa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DD242-3286-414A-8E6B-C9A85568EAE4}"/>
              </a:ext>
            </a:extLst>
          </p:cNvPr>
          <p:cNvSpPr>
            <a:spLocks noGrp="1"/>
          </p:cNvSpPr>
          <p:nvPr>
            <p:ph type="ctrTitle"/>
          </p:nvPr>
        </p:nvSpPr>
        <p:spPr/>
        <p:txBody>
          <a:bodyPr>
            <a:normAutofit/>
          </a:bodyPr>
          <a:lstStyle/>
          <a:p>
            <a:pPr algn="ctr"/>
            <a:r>
              <a:rPr lang="en-US" dirty="0"/>
              <a:t>“Do I really Need to do Data Management ?”</a:t>
            </a:r>
          </a:p>
        </p:txBody>
      </p:sp>
      <p:sp>
        <p:nvSpPr>
          <p:cNvPr id="3" name="Subtitle 2">
            <a:extLst>
              <a:ext uri="{FF2B5EF4-FFF2-40B4-BE49-F238E27FC236}">
                <a16:creationId xmlns:a16="http://schemas.microsoft.com/office/drawing/2014/main" id="{1CA76271-14D8-D348-ADF0-E934324DF6EB}"/>
              </a:ext>
            </a:extLst>
          </p:cNvPr>
          <p:cNvSpPr>
            <a:spLocks noGrp="1"/>
          </p:cNvSpPr>
          <p:nvPr>
            <p:ph type="subTitle" idx="1"/>
          </p:nvPr>
        </p:nvSpPr>
        <p:spPr/>
        <p:txBody>
          <a:bodyPr>
            <a:normAutofit/>
          </a:bodyPr>
          <a:lstStyle/>
          <a:p>
            <a:pPr algn="ctr"/>
            <a:endParaRPr lang="en-US" dirty="0"/>
          </a:p>
          <a:p>
            <a:pPr algn="ctr"/>
            <a:r>
              <a:rPr lang="en-US" dirty="0">
                <a:latin typeface="+mj-lt"/>
              </a:rPr>
              <a:t>“Yes, you do”</a:t>
            </a:r>
          </a:p>
          <a:p>
            <a:pPr algn="ctr"/>
            <a:r>
              <a:rPr lang="en-US" dirty="0">
                <a:latin typeface="+mj-lt"/>
              </a:rPr>
              <a:t>Introduction to Data Management Best Practices and Data Management Plans</a:t>
            </a:r>
          </a:p>
          <a:p>
            <a:pPr algn="ctr"/>
            <a:endParaRPr lang="en-US" dirty="0">
              <a:latin typeface="+mj-lt"/>
            </a:endParaRPr>
          </a:p>
          <a:p>
            <a:r>
              <a:rPr lang="en-US" sz="1100" dirty="0">
                <a:latin typeface="+mj-lt"/>
              </a:rPr>
              <a:t>Jonathan Barber</a:t>
            </a:r>
          </a:p>
          <a:p>
            <a:r>
              <a:rPr lang="en-US" sz="1100" dirty="0">
                <a:latin typeface="+mj-lt"/>
              </a:rPr>
              <a:t>Data Services Librarian, Digital Scholarship Lab, MSU  Libraries</a:t>
            </a:r>
          </a:p>
          <a:p>
            <a:r>
              <a:rPr lang="en-US" sz="1100" dirty="0">
                <a:latin typeface="+mj-lt"/>
                <a:hlinkClick r:id="rId2"/>
              </a:rPr>
              <a:t>barber85@msu.edu</a:t>
            </a:r>
            <a:endParaRPr lang="en-US" sz="1100" dirty="0">
              <a:latin typeface="+mj-lt"/>
            </a:endParaRPr>
          </a:p>
          <a:p>
            <a:endParaRPr lang="en-US" sz="1100" dirty="0">
              <a:latin typeface="+mj-lt"/>
            </a:endParaRPr>
          </a:p>
          <a:p>
            <a:pPr algn="ctr"/>
            <a:endParaRPr lang="en-US" dirty="0"/>
          </a:p>
          <a:p>
            <a:endParaRPr lang="en-US" dirty="0"/>
          </a:p>
        </p:txBody>
      </p:sp>
    </p:spTree>
    <p:extLst>
      <p:ext uri="{BB962C8B-B14F-4D97-AF65-F5344CB8AC3E}">
        <p14:creationId xmlns:p14="http://schemas.microsoft.com/office/powerpoint/2010/main" val="3041760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75F8A-DC19-3F37-2745-B217C272FC42}"/>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B32628E-810A-35D4-CCDA-D1CF3E7F044E}"/>
              </a:ext>
            </a:extLst>
          </p:cNvPr>
          <p:cNvSpPr>
            <a:spLocks noGrp="1"/>
          </p:cNvSpPr>
          <p:nvPr>
            <p:ph idx="1"/>
          </p:nvPr>
        </p:nvSpPr>
        <p:spPr/>
        <p:txBody>
          <a:bodyPr/>
          <a:lstStyle/>
          <a:p>
            <a:pPr marL="0" indent="0" algn="ctr">
              <a:buNone/>
            </a:pPr>
            <a:endParaRPr lang="en-US" sz="1100" dirty="0">
              <a:latin typeface="Calibri" panose="020F0502020204030204" pitchFamily="34" charset="0"/>
              <a:ea typeface="Calibri" panose="020F0502020204030204" pitchFamily="34" charset="0"/>
              <a:cs typeface="Calibri" panose="020F0502020204030204" pitchFamily="34" charset="0"/>
            </a:endParaRPr>
          </a:p>
          <a:p>
            <a:pPr>
              <a:buSzPct val="850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Without a storage and backup plan data are at significant risk of loss. Hardware failures, network failures, bit rot, and human errors are only a few of the risks to data longevity. Commercial grade hard drives such as those found in your laptop and desktop cannot be trusted singularly for storage of data. </a:t>
            </a:r>
          </a:p>
          <a:p>
            <a:pPr>
              <a:buSzPct val="85000"/>
              <a:buFont typeface="Arial" panose="020B0604020202020204" pitchFamily="34" charset="0"/>
              <a:buChar char="•"/>
            </a:pPr>
            <a:endParaRPr lang="en-US" sz="1200" dirty="0">
              <a:latin typeface="Calibri" panose="020F0502020204030204" pitchFamily="34" charset="0"/>
              <a:ea typeface="Calibri" panose="020F0502020204030204" pitchFamily="34" charset="0"/>
              <a:cs typeface="Calibri" panose="020F0502020204030204" pitchFamily="34" charset="0"/>
            </a:endParaRPr>
          </a:p>
          <a:p>
            <a:pPr>
              <a:buSzPct val="850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An effective data storage plan will make provisions for a primary authoritative copy of data, a secondary local backup, and a tertiary remote backup. </a:t>
            </a:r>
          </a:p>
          <a:p>
            <a:pPr>
              <a:buSzPct val="85000"/>
              <a:buFont typeface="Arial" panose="020B0604020202020204" pitchFamily="34" charset="0"/>
              <a:buChar char="•"/>
            </a:pPr>
            <a:endParaRPr lang="en-US" sz="1200" dirty="0">
              <a:latin typeface="Calibri" panose="020F0502020204030204" pitchFamily="34" charset="0"/>
              <a:ea typeface="Calibri" panose="020F0502020204030204" pitchFamily="34" charset="0"/>
              <a:cs typeface="Calibri" panose="020F0502020204030204" pitchFamily="34" charset="0"/>
            </a:endParaRPr>
          </a:p>
          <a:p>
            <a:pPr>
              <a:buSzPct val="850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AVOID SINGLE POINTS OF FAILURE A single point of failure occurs when it would only take one event to destroy all data on a device. Imagine if that happened right now. Do you have a backup of your data to restore from? Is it current? </a:t>
            </a:r>
          </a:p>
          <a:p>
            <a:pPr>
              <a:buSzPct val="85000"/>
              <a:buFont typeface="Arial" panose="020B0604020202020204" pitchFamily="34" charset="0"/>
              <a:buChar char="•"/>
            </a:pPr>
            <a:endParaRPr lang="en-US" sz="1050" dirty="0"/>
          </a:p>
          <a:p>
            <a:pPr marL="0" indent="0" algn="l">
              <a:buNone/>
            </a:pPr>
            <a:endParaRPr lang="en-US" dirty="0"/>
          </a:p>
        </p:txBody>
      </p:sp>
      <p:sp>
        <p:nvSpPr>
          <p:cNvPr id="2" name="Title 1">
            <a:extLst>
              <a:ext uri="{FF2B5EF4-FFF2-40B4-BE49-F238E27FC236}">
                <a16:creationId xmlns:a16="http://schemas.microsoft.com/office/drawing/2014/main" id="{21934783-EDD9-35A8-8D40-4C28D19182CF}"/>
              </a:ext>
            </a:extLst>
          </p:cNvPr>
          <p:cNvSpPr>
            <a:spLocks noGrp="1"/>
          </p:cNvSpPr>
          <p:nvPr>
            <p:ph type="title"/>
          </p:nvPr>
        </p:nvSpPr>
        <p:spPr>
          <a:xfrm>
            <a:off x="457200" y="914400"/>
            <a:ext cx="8229600" cy="360175"/>
          </a:xfrm>
        </p:spPr>
        <p:txBody>
          <a:bodyPr>
            <a:noAutofit/>
          </a:bodyPr>
          <a:lstStyle/>
          <a:p>
            <a:pPr marL="0" indent="0" algn="ctr">
              <a:buNone/>
            </a:pPr>
            <a:r>
              <a:rPr lang="en-US" sz="1800" b="1" dirty="0">
                <a:latin typeface="Calibri" panose="020F0502020204030204" pitchFamily="34" charset="0"/>
                <a:ea typeface="Calibri" panose="020F0502020204030204" pitchFamily="34" charset="0"/>
                <a:cs typeface="Calibri" panose="020F0502020204030204" pitchFamily="34" charset="0"/>
              </a:rPr>
              <a:t>Working Storage &amp; Backup </a:t>
            </a:r>
          </a:p>
        </p:txBody>
      </p:sp>
    </p:spTree>
    <p:extLst>
      <p:ext uri="{BB962C8B-B14F-4D97-AF65-F5344CB8AC3E}">
        <p14:creationId xmlns:p14="http://schemas.microsoft.com/office/powerpoint/2010/main" val="2030706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3BB09-C50F-2BA5-CF79-50EA38F108C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070A2DE-9B6A-7DFD-C2B0-A746AAECCA87}"/>
              </a:ext>
            </a:extLst>
          </p:cNvPr>
          <p:cNvSpPr>
            <a:spLocks noGrp="1"/>
          </p:cNvSpPr>
          <p:nvPr>
            <p:ph idx="1"/>
          </p:nvPr>
        </p:nvSpPr>
        <p:spPr/>
        <p:txBody>
          <a:bodyPr/>
          <a:lstStyle/>
          <a:p>
            <a:pPr marL="0" indent="0">
              <a:buNone/>
            </a:pPr>
            <a:endParaRPr lang="en-US" sz="1100" dirty="0">
              <a:latin typeface="Calibri" panose="020F0502020204030204" pitchFamily="34" charset="0"/>
              <a:ea typeface="Calibri" panose="020F0502020204030204" pitchFamily="34" charset="0"/>
              <a:cs typeface="Calibri" panose="020F0502020204030204" pitchFamily="34" charset="0"/>
            </a:endParaRPr>
          </a:p>
          <a:p>
            <a:pPr>
              <a:buSzPct val="85000"/>
            </a:pPr>
            <a:r>
              <a:rPr lang="en-US" sz="1200" dirty="0"/>
              <a:t>Good practices for avoiding single points of error: </a:t>
            </a:r>
          </a:p>
          <a:p>
            <a:pPr marL="0" indent="0">
              <a:buSzPct val="85000"/>
              <a:buNone/>
            </a:pPr>
            <a:endParaRPr lang="en-US" sz="1200" dirty="0"/>
          </a:p>
          <a:p>
            <a:pPr lvl="1"/>
            <a:r>
              <a:rPr lang="en-US" sz="1200" dirty="0">
                <a:latin typeface="Calibri" panose="020F0502020204030204" pitchFamily="34" charset="0"/>
                <a:ea typeface="Calibri" panose="020F0502020204030204" pitchFamily="34" charset="0"/>
                <a:cs typeface="Calibri" panose="020F0502020204030204" pitchFamily="34" charset="0"/>
              </a:rPr>
              <a:t>Use managed networked storage whenever possible </a:t>
            </a:r>
          </a:p>
          <a:p>
            <a:pPr lvl="1"/>
            <a:r>
              <a:rPr lang="en-US" sz="1200" dirty="0">
                <a:latin typeface="Calibri" panose="020F0502020204030204" pitchFamily="34" charset="0"/>
                <a:ea typeface="Calibri" panose="020F0502020204030204" pitchFamily="34" charset="0"/>
                <a:cs typeface="Calibri" panose="020F0502020204030204" pitchFamily="34" charset="0"/>
              </a:rPr>
              <a:t>Move data off of portable media; Do not rely on CD or DVD copies to be readable  </a:t>
            </a:r>
          </a:p>
          <a:p>
            <a:pPr lvl="1"/>
            <a:r>
              <a:rPr lang="en-US" sz="1200" dirty="0">
                <a:latin typeface="Calibri" panose="020F0502020204030204" pitchFamily="34" charset="0"/>
                <a:ea typeface="Calibri" panose="020F0502020204030204" pitchFamily="34" charset="0"/>
                <a:cs typeface="Calibri" panose="020F0502020204030204" pitchFamily="34" charset="0"/>
              </a:rPr>
              <a:t>Never rely on one copy of data </a:t>
            </a:r>
          </a:p>
          <a:p>
            <a:pPr lvl="1"/>
            <a:r>
              <a:rPr lang="en-US" sz="1200" dirty="0">
                <a:latin typeface="Calibri" panose="020F0502020204030204" pitchFamily="34" charset="0"/>
                <a:ea typeface="Calibri" panose="020F0502020204030204" pitchFamily="34" charset="0"/>
                <a:cs typeface="Calibri" panose="020F0502020204030204" pitchFamily="34" charset="0"/>
              </a:rPr>
              <a:t>Be wary of software lifespans; Proper data storage uses a tiered approach. Data must be replicated to a reliable backup system. </a:t>
            </a:r>
          </a:p>
          <a:p>
            <a:pPr lvl="1"/>
            <a:r>
              <a:rPr lang="en-US" sz="1200" dirty="0">
                <a:latin typeface="Calibri" panose="020F0502020204030204" pitchFamily="34" charset="0"/>
                <a:ea typeface="Calibri" panose="020F0502020204030204" pitchFamily="34" charset="0"/>
                <a:cs typeface="Calibri" panose="020F0502020204030204" pitchFamily="34" charset="0"/>
              </a:rPr>
              <a:t>Make 3 copies E.g. original + external/local + external/remote E.g. original + 2 formats on 2 drives in 2 locations Geographically distribute and secure Local vs. remote, depending on needed recovery time Personal computer, external hard drives, departmental, or university servers may be used</a:t>
            </a:r>
          </a:p>
          <a:p>
            <a:pPr marL="0"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US" dirty="0"/>
          </a:p>
        </p:txBody>
      </p:sp>
      <p:sp>
        <p:nvSpPr>
          <p:cNvPr id="2" name="Title 1">
            <a:extLst>
              <a:ext uri="{FF2B5EF4-FFF2-40B4-BE49-F238E27FC236}">
                <a16:creationId xmlns:a16="http://schemas.microsoft.com/office/drawing/2014/main" id="{3F806099-C41B-DD51-0409-BBCFAFD9930B}"/>
              </a:ext>
            </a:extLst>
          </p:cNvPr>
          <p:cNvSpPr>
            <a:spLocks noGrp="1"/>
          </p:cNvSpPr>
          <p:nvPr>
            <p:ph type="title"/>
          </p:nvPr>
        </p:nvSpPr>
        <p:spPr>
          <a:xfrm>
            <a:off x="457200" y="914400"/>
            <a:ext cx="8229600" cy="360175"/>
          </a:xfrm>
        </p:spPr>
        <p:txBody>
          <a:bodyPr>
            <a:noAutofit/>
          </a:bodyPr>
          <a:lstStyle/>
          <a:p>
            <a:pPr marL="0" indent="0" algn="ctr">
              <a:buNone/>
            </a:pPr>
            <a:r>
              <a:rPr lang="en-US" sz="1800" b="1" dirty="0">
                <a:latin typeface="Calibri" panose="020F0502020204030204" pitchFamily="34" charset="0"/>
                <a:ea typeface="Calibri" panose="020F0502020204030204" pitchFamily="34" charset="0"/>
                <a:cs typeface="Calibri" panose="020F0502020204030204" pitchFamily="34" charset="0"/>
              </a:rPr>
              <a:t>Working Storage &amp; Backup (2)</a:t>
            </a:r>
          </a:p>
        </p:txBody>
      </p:sp>
    </p:spTree>
    <p:extLst>
      <p:ext uri="{BB962C8B-B14F-4D97-AF65-F5344CB8AC3E}">
        <p14:creationId xmlns:p14="http://schemas.microsoft.com/office/powerpoint/2010/main" val="40476935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7A43A-E6AC-D1F0-1917-511C510CF172}"/>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20F3B98-B7C5-1546-42A6-F57FB682ABA4}"/>
              </a:ext>
            </a:extLst>
          </p:cNvPr>
          <p:cNvSpPr>
            <a:spLocks noGrp="1"/>
          </p:cNvSpPr>
          <p:nvPr>
            <p:ph idx="1"/>
          </p:nvPr>
        </p:nvSpPr>
        <p:spPr/>
        <p:txBody>
          <a:bodyPr/>
          <a:lstStyle/>
          <a:p>
            <a:pPr marL="0" indent="0" algn="ctr">
              <a:buNone/>
            </a:pPr>
            <a:endParaRPr lang="en-US" sz="1100" dirty="0">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ea typeface="Calibri" panose="020F0502020204030204" pitchFamily="34" charset="0"/>
                <a:cs typeface="Calibri" panose="020F0502020204030204" pitchFamily="34" charset="0"/>
              </a:rPr>
              <a:t>Research datasets are on the way to becoming first-class scholarly contributions on par with peer-reviewed journal articles. There are a number of considerations when deciding whether or not your research project is best served by restricting access or including a data publication to more broadly share the results of your research. </a:t>
            </a:r>
          </a:p>
          <a:p>
            <a:endParaRPr lang="en-US" sz="1200" dirty="0">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ea typeface="Calibri" panose="020F0502020204030204" pitchFamily="34" charset="0"/>
                <a:cs typeface="Calibri" panose="020F0502020204030204" pitchFamily="34" charset="0"/>
              </a:rPr>
              <a:t>Preparing data in a format suitable for sharing and publication is a time intensive process. Consider these positive outcomes: </a:t>
            </a:r>
          </a:p>
          <a:p>
            <a:pPr lvl="1"/>
            <a:r>
              <a:rPr lang="en-US" sz="1200" dirty="0">
                <a:latin typeface="Calibri" panose="020F0502020204030204" pitchFamily="34" charset="0"/>
                <a:ea typeface="Calibri" panose="020F0502020204030204" pitchFamily="34" charset="0"/>
                <a:cs typeface="Calibri" panose="020F0502020204030204" pitchFamily="34" charset="0"/>
              </a:rPr>
              <a:t>Increased research impact and citations </a:t>
            </a:r>
          </a:p>
          <a:p>
            <a:pPr lvl="1"/>
            <a:r>
              <a:rPr lang="en-US" sz="1200" dirty="0">
                <a:latin typeface="Calibri" panose="020F0502020204030204" pitchFamily="34" charset="0"/>
                <a:ea typeface="Calibri" panose="020F0502020204030204" pitchFamily="34" charset="0"/>
                <a:cs typeface="Calibri" panose="020F0502020204030204" pitchFamily="34" charset="0"/>
              </a:rPr>
              <a:t>Enable additional scientific inquiry </a:t>
            </a:r>
          </a:p>
          <a:p>
            <a:pPr lvl="1"/>
            <a:r>
              <a:rPr lang="en-US" sz="1200" dirty="0">
                <a:latin typeface="Calibri" panose="020F0502020204030204" pitchFamily="34" charset="0"/>
                <a:ea typeface="Calibri" panose="020F0502020204030204" pitchFamily="34" charset="0"/>
                <a:cs typeface="Calibri" panose="020F0502020204030204" pitchFamily="34" charset="0"/>
              </a:rPr>
              <a:t>Provide opportunities for co-authorship and collaboration </a:t>
            </a:r>
          </a:p>
          <a:p>
            <a:pPr lvl="1"/>
            <a:r>
              <a:rPr lang="en-US" sz="1200" dirty="0">
                <a:latin typeface="Calibri" panose="020F0502020204030204" pitchFamily="34" charset="0"/>
                <a:ea typeface="Calibri" panose="020F0502020204030204" pitchFamily="34" charset="0"/>
                <a:cs typeface="Calibri" panose="020F0502020204030204" pitchFamily="34" charset="0"/>
              </a:rPr>
              <a:t>Enhance your grant proposal’s competitiveness</a:t>
            </a:r>
          </a:p>
        </p:txBody>
      </p:sp>
      <p:sp>
        <p:nvSpPr>
          <p:cNvPr id="2" name="Title 1">
            <a:extLst>
              <a:ext uri="{FF2B5EF4-FFF2-40B4-BE49-F238E27FC236}">
                <a16:creationId xmlns:a16="http://schemas.microsoft.com/office/drawing/2014/main" id="{BE9F4315-0C4C-D618-6EE1-7A2A723BECE8}"/>
              </a:ext>
            </a:extLst>
          </p:cNvPr>
          <p:cNvSpPr>
            <a:spLocks noGrp="1"/>
          </p:cNvSpPr>
          <p:nvPr>
            <p:ph type="title"/>
          </p:nvPr>
        </p:nvSpPr>
        <p:spPr>
          <a:xfrm>
            <a:off x="457200" y="914400"/>
            <a:ext cx="8229600" cy="360175"/>
          </a:xfrm>
        </p:spPr>
        <p:txBody>
          <a:bodyPr>
            <a:noAutofit/>
          </a:bodyPr>
          <a:lstStyle/>
          <a:p>
            <a:pPr marL="0" indent="0" algn="ctr">
              <a:buNone/>
            </a:pPr>
            <a:r>
              <a:rPr lang="en-US" sz="1800" b="1" dirty="0">
                <a:latin typeface="Calibri" panose="020F0502020204030204" pitchFamily="34" charset="0"/>
                <a:ea typeface="Calibri" panose="020F0502020204030204" pitchFamily="34" charset="0"/>
                <a:cs typeface="Calibri" panose="020F0502020204030204" pitchFamily="34" charset="0"/>
              </a:rPr>
              <a:t>Data Publishing, Sharing &amp; Reuse</a:t>
            </a:r>
            <a:r>
              <a:rPr lang="en-US" sz="1800" dirty="0">
                <a:latin typeface="Calibri" panose="020F0502020204030204" pitchFamily="34" charset="0"/>
                <a:ea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61112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78A93-05F7-9025-1751-58F29FF471C1}"/>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8E8B32-7EDF-52EF-1A24-1ABCA7D8AE92}"/>
              </a:ext>
            </a:extLst>
          </p:cNvPr>
          <p:cNvSpPr>
            <a:spLocks noGrp="1"/>
          </p:cNvSpPr>
          <p:nvPr>
            <p:ph idx="1"/>
          </p:nvPr>
        </p:nvSpPr>
        <p:spPr/>
        <p:txBody>
          <a:bodyPr/>
          <a:lstStyle/>
          <a:p>
            <a:pPr marL="0" indent="0" algn="ctr">
              <a:buNone/>
            </a:pPr>
            <a:endParaRPr lang="en-US" sz="1100" b="1" dirty="0">
              <a:latin typeface="Calibri" panose="020F0502020204030204" pitchFamily="34" charset="0"/>
              <a:ea typeface="Calibri" panose="020F0502020204030204" pitchFamily="34" charset="0"/>
              <a:cs typeface="Calibri" panose="020F0502020204030204" pitchFamily="34" charset="0"/>
            </a:endParaRPr>
          </a:p>
          <a:p>
            <a:r>
              <a:rPr lang="en-US" sz="1200" dirty="0">
                <a:latin typeface="Calibri" panose="020F0502020204030204" pitchFamily="34" charset="0"/>
                <a:ea typeface="Calibri" panose="020F0502020204030204" pitchFamily="34" charset="0"/>
                <a:cs typeface="Calibri" panose="020F0502020204030204" pitchFamily="34" charset="0"/>
              </a:rPr>
              <a:t>When sharing your data, remember to consider how you plan on protecting the data and any intellectual property rights, while also encouraging the reuse of your data by other researchers. Consider the following when publishing your data: </a:t>
            </a:r>
          </a:p>
          <a:p>
            <a:pPr lvl="1"/>
            <a:r>
              <a:rPr lang="en-US" sz="1200" dirty="0">
                <a:latin typeface="Calibri" panose="020F0502020204030204" pitchFamily="34" charset="0"/>
                <a:ea typeface="Calibri" panose="020F0502020204030204" pitchFamily="34" charset="0"/>
                <a:cs typeface="Calibri" panose="020F0502020204030204" pitchFamily="34" charset="0"/>
              </a:rPr>
              <a:t>Ownership of intellectual property rights </a:t>
            </a:r>
          </a:p>
          <a:p>
            <a:pPr lvl="1"/>
            <a:r>
              <a:rPr lang="en-US" sz="1200" dirty="0">
                <a:latin typeface="Calibri" panose="020F0502020204030204" pitchFamily="34" charset="0"/>
                <a:ea typeface="Calibri" panose="020F0502020204030204" pitchFamily="34" charset="0"/>
                <a:cs typeface="Calibri" panose="020F0502020204030204" pitchFamily="34" charset="0"/>
              </a:rPr>
              <a:t>The principal investigator’s institution usually holds any IP rights </a:t>
            </a:r>
          </a:p>
          <a:p>
            <a:pPr lvl="1"/>
            <a:r>
              <a:rPr lang="en-US" sz="1200" dirty="0">
                <a:latin typeface="Calibri" panose="020F0502020204030204" pitchFamily="34" charset="0"/>
                <a:ea typeface="Calibri" panose="020F0502020204030204" pitchFamily="34" charset="0"/>
                <a:cs typeface="Calibri" panose="020F0502020204030204" pitchFamily="34" charset="0"/>
              </a:rPr>
              <a:t>Provide a clearly stated license for producing derivatives, reusing, and redistributing data sets </a:t>
            </a:r>
          </a:p>
          <a:p>
            <a:pPr lvl="1"/>
            <a:r>
              <a:rPr lang="en-US" sz="1200" dirty="0">
                <a:latin typeface="Calibri" panose="020F0502020204030204" pitchFamily="34" charset="0"/>
                <a:ea typeface="Calibri" panose="020F0502020204030204" pitchFamily="34" charset="0"/>
                <a:cs typeface="Calibri" panose="020F0502020204030204" pitchFamily="34" charset="0"/>
              </a:rPr>
              <a:t>License your work under Creative Commons (creativecommons.org) or provide an explicit statement of use on your work </a:t>
            </a:r>
          </a:p>
          <a:p>
            <a:pPr lvl="1"/>
            <a:r>
              <a:rPr lang="en-US" sz="1200" dirty="0">
                <a:latin typeface="Calibri" panose="020F0502020204030204" pitchFamily="34" charset="0"/>
                <a:ea typeface="Calibri" panose="020F0502020204030204" pitchFamily="34" charset="0"/>
                <a:cs typeface="Calibri" panose="020F0502020204030204" pitchFamily="34" charset="0"/>
              </a:rPr>
              <a:t>State if there are any restrictions or delays in using the </a:t>
            </a:r>
          </a:p>
          <a:p>
            <a:pPr lvl="1"/>
            <a:r>
              <a:rPr lang="en-US" sz="1200" dirty="0">
                <a:latin typeface="Calibri" panose="020F0502020204030204" pitchFamily="34" charset="0"/>
                <a:ea typeface="Calibri" panose="020F0502020204030204" pitchFamily="34" charset="0"/>
                <a:cs typeface="Calibri" panose="020F0502020204030204" pitchFamily="34" charset="0"/>
              </a:rPr>
              <a:t>Keep in mind the following ethical concerns when sharing your data: Privacy, Confidentiality, Security and integrity of the data</a:t>
            </a:r>
          </a:p>
        </p:txBody>
      </p:sp>
      <p:sp>
        <p:nvSpPr>
          <p:cNvPr id="5" name="Title 1">
            <a:extLst>
              <a:ext uri="{FF2B5EF4-FFF2-40B4-BE49-F238E27FC236}">
                <a16:creationId xmlns:a16="http://schemas.microsoft.com/office/drawing/2014/main" id="{01DF8887-2300-F3CC-4903-BEC884F47701}"/>
              </a:ext>
            </a:extLst>
          </p:cNvPr>
          <p:cNvSpPr>
            <a:spLocks noGrp="1"/>
          </p:cNvSpPr>
          <p:nvPr>
            <p:ph type="title"/>
          </p:nvPr>
        </p:nvSpPr>
        <p:spPr>
          <a:xfrm>
            <a:off x="457200" y="914400"/>
            <a:ext cx="8229600" cy="360175"/>
          </a:xfrm>
        </p:spPr>
        <p:txBody>
          <a:bodyPr>
            <a:noAutofit/>
          </a:bodyPr>
          <a:lstStyle/>
          <a:p>
            <a:pPr marL="0" indent="0" algn="ctr">
              <a:buNone/>
            </a:pPr>
            <a:r>
              <a:rPr lang="en-US" sz="1800" b="1" dirty="0">
                <a:latin typeface="Calibri" panose="020F0502020204030204" pitchFamily="34" charset="0"/>
                <a:ea typeface="Calibri" panose="020F0502020204030204" pitchFamily="34" charset="0"/>
                <a:cs typeface="Calibri" panose="020F0502020204030204" pitchFamily="34" charset="0"/>
              </a:rPr>
              <a:t>Data Publishing, Sharing &amp; Reuse (2)</a:t>
            </a:r>
          </a:p>
        </p:txBody>
      </p:sp>
    </p:spTree>
    <p:extLst>
      <p:ext uri="{BB962C8B-B14F-4D97-AF65-F5344CB8AC3E}">
        <p14:creationId xmlns:p14="http://schemas.microsoft.com/office/powerpoint/2010/main" val="2928838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E289-CC64-8F44-9258-E4EE215FB23F}"/>
              </a:ext>
            </a:extLst>
          </p:cNvPr>
          <p:cNvSpPr>
            <a:spLocks noGrp="1"/>
          </p:cNvSpPr>
          <p:nvPr>
            <p:ph type="title"/>
          </p:nvPr>
        </p:nvSpPr>
        <p:spPr>
          <a:xfrm>
            <a:off x="457200" y="914400"/>
            <a:ext cx="8229600" cy="360175"/>
          </a:xfrm>
        </p:spPr>
        <p:txBody>
          <a:bodyPr>
            <a:noAutofit/>
          </a:bodyPr>
          <a:lstStyle/>
          <a:p>
            <a:pPr algn="ctr"/>
            <a:r>
              <a:rPr lang="en-US" sz="1800" b="1" dirty="0">
                <a:latin typeface="+mj-lt"/>
              </a:rPr>
              <a:t>Is  a DMP something I really need?</a:t>
            </a:r>
          </a:p>
        </p:txBody>
      </p:sp>
      <p:sp>
        <p:nvSpPr>
          <p:cNvPr id="3" name="Content Placeholder 2">
            <a:extLst>
              <a:ext uri="{FF2B5EF4-FFF2-40B4-BE49-F238E27FC236}">
                <a16:creationId xmlns:a16="http://schemas.microsoft.com/office/drawing/2014/main" id="{AA00B64C-E5F5-4741-AB5B-8BD505F9E07F}"/>
              </a:ext>
            </a:extLst>
          </p:cNvPr>
          <p:cNvSpPr>
            <a:spLocks noGrp="1"/>
          </p:cNvSpPr>
          <p:nvPr>
            <p:ph idx="1"/>
          </p:nvPr>
        </p:nvSpPr>
        <p:spPr/>
        <p:txBody>
          <a:bodyPr/>
          <a:lstStyle/>
          <a:p>
            <a:pPr marL="0" marR="0" lvl="0" indent="0" algn="ctr">
              <a:lnSpc>
                <a:spcPct val="107000"/>
              </a:lnSpc>
              <a:spcBef>
                <a:spcPts val="0"/>
              </a:spcBef>
              <a:spcAft>
                <a:spcPts val="0"/>
              </a:spcAft>
              <a:buSzPts val="1000"/>
              <a:buNone/>
              <a:tabLst>
                <a:tab pos="457200" algn="l"/>
              </a:tabLst>
            </a:pPr>
            <a:r>
              <a:rPr lang="en-US" sz="18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Yes</a:t>
            </a:r>
            <a:endParaRPr lang="en-US" sz="18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endPar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a:p>
            <a:pPr marL="457200" marR="0" lvl="1" indent="0">
              <a:lnSpc>
                <a:spcPct val="107000"/>
              </a:lnSpc>
              <a:spcBef>
                <a:spcPts val="0"/>
              </a:spcBef>
              <a:spcAft>
                <a:spcPts val="0"/>
              </a:spcAft>
              <a:buSzPts val="1000"/>
              <a:buNone/>
              <a:tabLst>
                <a:tab pos="914400" algn="l"/>
              </a:tabLs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Data management plans are becoming more frequently required when submitting a proposal for research funding.</a:t>
            </a:r>
            <a:endParaRPr lang="en-US" sz="1100" kern="1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endPar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a:p>
            <a:pPr marL="742950" marR="0" lvl="1" indent="-285750">
              <a:spcBef>
                <a:spcPts val="0"/>
              </a:spcBef>
              <a:spcAft>
                <a:spcPts val="0"/>
              </a:spcAft>
              <a:buSzPts val="1000"/>
              <a:buFont typeface="Arial" panose="020B0604020202020204" pitchFamily="34" charset="0"/>
              <a:buChar char="•"/>
              <a:tabLst>
                <a:tab pos="914400" algn="l"/>
              </a:tabLs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NEH, NSF, DoD and a number of other federal agencies now require at least an introductory DMP.</a:t>
            </a:r>
          </a:p>
          <a:p>
            <a:pPr marL="742950" marR="0" lvl="1" indent="-285750">
              <a:spcBef>
                <a:spcPts val="0"/>
              </a:spcBef>
              <a:spcAft>
                <a:spcPts val="0"/>
              </a:spcAft>
              <a:buSzPts val="1000"/>
              <a:buFont typeface="Arial" panose="020B0604020202020204" pitchFamily="34" charset="0"/>
              <a:buChar char="•"/>
              <a:tabLst>
                <a:tab pos="914400" algn="l"/>
              </a:tabLst>
            </a:pPr>
            <a:endPar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a:p>
            <a:pPr marL="742950" marR="0" lvl="1" indent="-285750">
              <a:spcBef>
                <a:spcPts val="0"/>
              </a:spcBef>
              <a:spcAft>
                <a:spcPts val="0"/>
              </a:spcAft>
              <a:buSzPts val="1000"/>
              <a:buFont typeface="Arial" panose="020B0604020202020204" pitchFamily="34" charset="0"/>
              <a:buChar char="•"/>
              <a:tabLst>
                <a:tab pos="914400" algn="l"/>
              </a:tabLs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Used to be you could say “We will be developing a thorough plan to handle/store/make accessible our data” – not so much true any longer.</a:t>
            </a:r>
          </a:p>
          <a:p>
            <a:endParaRPr lang="en-US" dirty="0"/>
          </a:p>
        </p:txBody>
      </p:sp>
    </p:spTree>
    <p:extLst>
      <p:ext uri="{BB962C8B-B14F-4D97-AF65-F5344CB8AC3E}">
        <p14:creationId xmlns:p14="http://schemas.microsoft.com/office/powerpoint/2010/main" val="155239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0117-B6B6-D2C2-FD06-97BE065B26D8}"/>
              </a:ext>
            </a:extLst>
          </p:cNvPr>
          <p:cNvSpPr>
            <a:spLocks noGrp="1"/>
          </p:cNvSpPr>
          <p:nvPr>
            <p:ph type="title"/>
          </p:nvPr>
        </p:nvSpPr>
        <p:spPr>
          <a:xfrm>
            <a:off x="457200" y="914400"/>
            <a:ext cx="8229600" cy="616299"/>
          </a:xfrm>
        </p:spPr>
        <p:txBody>
          <a:bodyPr>
            <a:normAutofit/>
          </a:bodyPr>
          <a:lstStyle/>
          <a:p>
            <a:pPr algn="ctr"/>
            <a:r>
              <a:rPr kumimoji="0" lang="en-US" sz="1800" b="1" i="0" u="none" strike="noStrike" kern="1200" cap="none" spc="0" normalizeH="0" baseline="0" noProof="0" dirty="0">
                <a:ln>
                  <a:noFill/>
                </a:ln>
                <a:solidFill>
                  <a:srgbClr val="18453B"/>
                </a:solidFill>
                <a:effectLst/>
                <a:uLnTx/>
                <a:uFillTx/>
                <a:latin typeface="Calibri" panose="020F0502020204030204" pitchFamily="34" charset="0"/>
                <a:ea typeface="Calibri" panose="020F0502020204030204" pitchFamily="34" charset="0"/>
                <a:cs typeface="Calibri" panose="020F0502020204030204" pitchFamily="34" charset="0"/>
              </a:rPr>
              <a:t>What does my DMP need to look like?</a:t>
            </a:r>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6F7AFCE-0788-7375-1276-E03EF089918A}"/>
              </a:ext>
            </a:extLst>
          </p:cNvPr>
          <p:cNvSpPr>
            <a:spLocks noGrp="1"/>
          </p:cNvSpPr>
          <p:nvPr>
            <p:ph idx="1"/>
          </p:nvPr>
        </p:nvSpPr>
        <p:spPr/>
        <p:txBody>
          <a:bodyPr/>
          <a:lstStyle/>
          <a:p>
            <a:pPr marL="0" marR="0">
              <a:lnSpc>
                <a:spcPct val="107000"/>
              </a:lnSpc>
              <a:spcBef>
                <a:spcPts val="0"/>
              </a:spcBef>
              <a:spcAft>
                <a:spcPts val="0"/>
              </a:spcAf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The following is a list of common elements that have been required:</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050" kern="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1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General DMP Requirements: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533400" marR="0">
              <a:lnSpc>
                <a:spcPct val="107000"/>
              </a:lnSpc>
              <a:spcBef>
                <a:spcPts val="0"/>
              </a:spcBef>
              <a:spcAft>
                <a:spcPts val="0"/>
              </a:spcAft>
            </a:pPr>
            <a:r>
              <a:rPr lang="en-US" sz="1050" kern="0" dirty="0">
                <a:solidFill>
                  <a:srgbClr val="333333"/>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 general description of the data</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 claim that expresses the value and impact of these data</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 specific description of the content and format of data</a:t>
            </a: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100"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Data storage and preservation plan. This refers to both:</a:t>
            </a:r>
          </a:p>
          <a:p>
            <a:pPr marL="1600200" lvl="2" indent="-285750">
              <a:lnSpc>
                <a:spcPct val="107000"/>
              </a:lnSpc>
              <a:spcBef>
                <a:spcPts val="0"/>
              </a:spcBef>
              <a:spcAft>
                <a:spcPts val="0"/>
              </a:spcAft>
              <a:buSzPts val="1000"/>
              <a:buFont typeface="Courier New" panose="02070309020205020404" pitchFamily="49" charset="0"/>
              <a:buChar char="o"/>
              <a:tabLst>
                <a:tab pos="914400" algn="l"/>
              </a:tabLst>
            </a:pPr>
            <a:r>
              <a:rPr lang="en-US" sz="1100"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Working data storage/security/access</a:t>
            </a:r>
          </a:p>
          <a:p>
            <a:pPr marL="1600200" lvl="2" indent="-285750">
              <a:lnSpc>
                <a:spcPct val="107000"/>
              </a:lnSpc>
              <a:spcBef>
                <a:spcPts val="0"/>
              </a:spcBef>
              <a:spcAft>
                <a:spcPts val="0"/>
              </a:spcAft>
              <a:buSzPts val="1000"/>
              <a:buFont typeface="Courier New" panose="02070309020205020404" pitchFamily="49" charset="0"/>
              <a:buChar char="o"/>
              <a:tabLst>
                <a:tab pos="914400" algn="l"/>
              </a:tabLst>
            </a:pPr>
            <a:r>
              <a:rPr lang="en-US" sz="1100"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Long term repository and archival storage</a:t>
            </a: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Any provisions for protection of data</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Any restrictions on access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 specific description of the preservation environment</a:t>
            </a: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100" kern="0" dirty="0">
                <a:solidFill>
                  <a:srgbClr val="333333"/>
                </a:solidFill>
                <a:latin typeface="Calibri" panose="020F0502020204030204" pitchFamily="34" charset="0"/>
                <a:ea typeface="Calibri" panose="020F0502020204030204" pitchFamily="34" charset="0"/>
                <a:cs typeface="Calibri" panose="020F0502020204030204" pitchFamily="34" charset="0"/>
              </a:rPr>
              <a:t>Roles and Responsibilities: who is responsible for the data at all points in the project</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100" dirty="0">
              <a:latin typeface="+mj-lt"/>
            </a:endParaRPr>
          </a:p>
        </p:txBody>
      </p:sp>
    </p:spTree>
    <p:extLst>
      <p:ext uri="{BB962C8B-B14F-4D97-AF65-F5344CB8AC3E}">
        <p14:creationId xmlns:p14="http://schemas.microsoft.com/office/powerpoint/2010/main" val="36083192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0117-B6B6-D2C2-FD06-97BE065B26D8}"/>
              </a:ext>
            </a:extLst>
          </p:cNvPr>
          <p:cNvSpPr>
            <a:spLocks noGrp="1"/>
          </p:cNvSpPr>
          <p:nvPr>
            <p:ph type="title"/>
          </p:nvPr>
        </p:nvSpPr>
        <p:spPr/>
        <p:txBody>
          <a:bodyPr>
            <a:normAutofit fontScale="90000"/>
          </a:bodyPr>
          <a:lstStyle/>
          <a:p>
            <a:pPr marL="0" marR="0" algn="ctr">
              <a:lnSpc>
                <a:spcPct val="107000"/>
              </a:lnSpc>
              <a:spcBef>
                <a:spcPts val="0"/>
              </a:spcBef>
              <a:spcAft>
                <a:spcPts val="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Examples</a:t>
            </a:r>
            <a:br>
              <a:rPr lang="en-US" sz="11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6F7AFCE-0788-7375-1276-E03EF089918A}"/>
              </a:ext>
            </a:extLst>
          </p:cNvPr>
          <p:cNvSpPr>
            <a:spLocks noGrp="1"/>
          </p:cNvSpPr>
          <p:nvPr>
            <p:ph idx="1"/>
          </p:nvPr>
        </p:nvSpPr>
        <p:spPr/>
        <p:txBody>
          <a:bodyPr/>
          <a:lstStyle/>
          <a:p>
            <a:r>
              <a:rPr lang="en-US" sz="1100" b="1" u="sng" dirty="0">
                <a:latin typeface="+mj-lt"/>
              </a:rPr>
              <a:t>NEH/NSF (NEH follows the NSF guidelines for DMP’s)</a:t>
            </a:r>
          </a:p>
          <a:p>
            <a:endParaRPr lang="en-US" sz="1100" b="1" u="sng" dirty="0">
              <a:latin typeface="+mj-lt"/>
            </a:endParaRPr>
          </a:p>
          <a:p>
            <a:r>
              <a:rPr lang="en-US" sz="1100" dirty="0">
                <a:latin typeface="+mj-lt"/>
              </a:rPr>
              <a:t> Data Management and Sharing Plan. Proposals must include a document of no more than two pages…and may include:</a:t>
            </a:r>
          </a:p>
          <a:p>
            <a:endParaRPr lang="en-US" sz="1100" dirty="0">
              <a:latin typeface="+mj-lt"/>
            </a:endParaRPr>
          </a:p>
          <a:p>
            <a:pPr marL="171450" indent="-171450">
              <a:buFont typeface="Arial" panose="020B0604020202020204" pitchFamily="34" charset="0"/>
              <a:buChar char="•"/>
            </a:pPr>
            <a:r>
              <a:rPr lang="en-US" sz="1100" dirty="0">
                <a:latin typeface="+mj-lt"/>
              </a:rPr>
              <a:t>the types of data, samples, physical collections, software, curriculum materials, and other materials to be produced in the course of the project;</a:t>
            </a:r>
          </a:p>
          <a:p>
            <a:pPr marL="171450" indent="-171450">
              <a:buFont typeface="Arial" panose="020B0604020202020204" pitchFamily="34" charset="0"/>
              <a:buChar char="•"/>
            </a:pPr>
            <a:r>
              <a:rPr lang="en-US" sz="1100" dirty="0">
                <a:latin typeface="+mj-lt"/>
              </a:rPr>
              <a:t>the standards to be used for data and metadata format and content (where existing standards are absent or deemed inadequate, this should be documented along with any proposed solutions or remedies);</a:t>
            </a:r>
          </a:p>
          <a:p>
            <a:pPr marL="171450" indent="-171450">
              <a:buFont typeface="Arial" panose="020B0604020202020204" pitchFamily="34" charset="0"/>
              <a:buChar char="•"/>
            </a:pPr>
            <a:r>
              <a:rPr lang="en-US" sz="1100" dirty="0">
                <a:latin typeface="+mj-lt"/>
              </a:rPr>
              <a:t>policies for access and sharing including provisions for appropriate protection of privacy, confidentiality, security, intellectual property, or other rights or requirements;</a:t>
            </a:r>
          </a:p>
          <a:p>
            <a:pPr marL="171450" indent="-171450">
              <a:buFont typeface="Arial" panose="020B0604020202020204" pitchFamily="34" charset="0"/>
              <a:buChar char="•"/>
            </a:pPr>
            <a:r>
              <a:rPr lang="en-US" sz="1100" dirty="0">
                <a:latin typeface="+mj-lt"/>
              </a:rPr>
              <a:t>policies and provisions for re-use, re-distribution, and the production of derivatives; and</a:t>
            </a:r>
          </a:p>
          <a:p>
            <a:pPr marL="171450" indent="-171450">
              <a:buFont typeface="Arial" panose="020B0604020202020204" pitchFamily="34" charset="0"/>
              <a:buChar char="•"/>
            </a:pPr>
            <a:r>
              <a:rPr lang="en-US" sz="1100" dirty="0">
                <a:latin typeface="+mj-lt"/>
              </a:rPr>
              <a:t>plans for archiving data, samples, and other research products, and for preservation of access to them.</a:t>
            </a:r>
          </a:p>
          <a:p>
            <a:r>
              <a:rPr lang="en-US" sz="1100" dirty="0">
                <a:latin typeface="+mj-lt"/>
              </a:rPr>
              <a:t> </a:t>
            </a:r>
          </a:p>
          <a:p>
            <a:endParaRPr lang="en-US" sz="1100" dirty="0">
              <a:latin typeface="+mj-lt"/>
            </a:endParaRPr>
          </a:p>
          <a:p>
            <a:endParaRPr lang="en-US" sz="1100" dirty="0">
              <a:latin typeface="+mj-lt"/>
            </a:endParaRPr>
          </a:p>
        </p:txBody>
      </p:sp>
    </p:spTree>
    <p:extLst>
      <p:ext uri="{BB962C8B-B14F-4D97-AF65-F5344CB8AC3E}">
        <p14:creationId xmlns:p14="http://schemas.microsoft.com/office/powerpoint/2010/main" val="2631532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0117-B6B6-D2C2-FD06-97BE065B26D8}"/>
              </a:ext>
            </a:extLst>
          </p:cNvPr>
          <p:cNvSpPr>
            <a:spLocks noGrp="1"/>
          </p:cNvSpPr>
          <p:nvPr>
            <p:ph type="title"/>
          </p:nvPr>
        </p:nvSpPr>
        <p:spPr/>
        <p:txBody>
          <a:bodyPr>
            <a:normAutofit fontScale="90000"/>
          </a:bodyPr>
          <a:lstStyle/>
          <a:p>
            <a:pPr marL="0" marR="0" algn="ctr">
              <a:lnSpc>
                <a:spcPct val="107000"/>
              </a:lnSpc>
              <a:spcBef>
                <a:spcPts val="0"/>
              </a:spcBef>
              <a:spcAft>
                <a:spcPts val="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Examples</a:t>
            </a:r>
            <a:br>
              <a:rPr lang="en-US" sz="11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6F7AFCE-0788-7375-1276-E03EF089918A}"/>
              </a:ext>
            </a:extLst>
          </p:cNvPr>
          <p:cNvSpPr>
            <a:spLocks noGrp="1"/>
          </p:cNvSpPr>
          <p:nvPr>
            <p:ph idx="1"/>
          </p:nvPr>
        </p:nvSpPr>
        <p:spPr/>
        <p:txBody>
          <a:bodyPr/>
          <a:lstStyle/>
          <a:p>
            <a:r>
              <a:rPr lang="en-US" sz="1100" b="1" u="sng" dirty="0">
                <a:latin typeface="+mj-lt"/>
              </a:rPr>
              <a:t>HHS/NIH</a:t>
            </a:r>
          </a:p>
          <a:p>
            <a:endParaRPr lang="en-US" sz="1100" dirty="0">
              <a:latin typeface="+mj-lt"/>
            </a:endParaRPr>
          </a:p>
          <a:p>
            <a:pPr marL="171450" indent="-171450">
              <a:spcBef>
                <a:spcPts val="0"/>
              </a:spcBef>
              <a:buFont typeface="Arial" panose="020B0604020202020204" pitchFamily="34" charset="0"/>
              <a:buChar char="•"/>
            </a:pPr>
            <a:r>
              <a:rPr lang="en-US" sz="1100" dirty="0">
                <a:latin typeface="+mj-lt"/>
              </a:rPr>
              <a:t>Element 1: Data Type</a:t>
            </a:r>
          </a:p>
          <a:p>
            <a:pPr marL="731520" lvl="2">
              <a:spcBef>
                <a:spcPts val="0"/>
              </a:spcBef>
              <a:buFont typeface="Arial" panose="020B0604020202020204" pitchFamily="34" charset="0"/>
              <a:buChar char="•"/>
            </a:pPr>
            <a:r>
              <a:rPr lang="en-US" sz="1100" dirty="0">
                <a:latin typeface="+mj-lt"/>
              </a:rPr>
              <a:t>Types and amount of scientific data expected to be generated in the project: </a:t>
            </a:r>
          </a:p>
          <a:p>
            <a:pPr marL="731520" lvl="2">
              <a:spcBef>
                <a:spcPts val="0"/>
              </a:spcBef>
              <a:buFont typeface="Arial" panose="020B0604020202020204" pitchFamily="34" charset="0"/>
              <a:buChar char="•"/>
            </a:pPr>
            <a:r>
              <a:rPr lang="en-US" sz="1100" dirty="0">
                <a:latin typeface="+mj-lt"/>
              </a:rPr>
              <a:t>Scientific data that will be preserved and shared, and the rationale for doing so:</a:t>
            </a:r>
          </a:p>
          <a:p>
            <a:pPr marL="731520" lvl="2">
              <a:spcBef>
                <a:spcPts val="0"/>
              </a:spcBef>
              <a:buFont typeface="Arial" panose="020B0604020202020204" pitchFamily="34" charset="0"/>
              <a:buChar char="•"/>
            </a:pPr>
            <a:r>
              <a:rPr lang="en-US" sz="1100" dirty="0">
                <a:latin typeface="+mj-lt"/>
              </a:rPr>
              <a:t>Metadata, other relevant data, and associated documentation</a:t>
            </a:r>
          </a:p>
          <a:p>
            <a:pPr marL="731520" lvl="2">
              <a:spcBef>
                <a:spcPts val="0"/>
              </a:spcBef>
              <a:buFont typeface="Arial" panose="020B0604020202020204" pitchFamily="34" charset="0"/>
              <a:buChar char="•"/>
            </a:pPr>
            <a:endParaRPr lang="en-US" sz="1100" dirty="0">
              <a:latin typeface="+mj-lt"/>
            </a:endParaRPr>
          </a:p>
          <a:p>
            <a:pPr marL="171450" indent="-171450">
              <a:spcBef>
                <a:spcPts val="0"/>
              </a:spcBef>
              <a:buFont typeface="Arial" panose="020B0604020202020204" pitchFamily="34" charset="0"/>
              <a:buChar char="•"/>
            </a:pPr>
            <a:r>
              <a:rPr lang="en-US" sz="1100" dirty="0">
                <a:latin typeface="+mj-lt"/>
              </a:rPr>
              <a:t>Element 2: Related Tools, Software and/or Code:</a:t>
            </a:r>
          </a:p>
          <a:p>
            <a:pPr marL="731520" lvl="2">
              <a:spcBef>
                <a:spcPts val="0"/>
              </a:spcBef>
              <a:buFont typeface="Arial" panose="020B0604020202020204" pitchFamily="34" charset="0"/>
              <a:buChar char="•"/>
            </a:pPr>
            <a:r>
              <a:rPr lang="en-US" sz="1100" dirty="0">
                <a:latin typeface="+mj-lt"/>
              </a:rPr>
              <a:t>State whether specialized tools, software, and/or code are needed to access or manipulate shared scientific data, and if so, provide the name(s) of the needed tool(s) and software and specify how they can be accessed.</a:t>
            </a:r>
          </a:p>
          <a:p>
            <a:pPr marL="1028700" lvl="2">
              <a:spcBef>
                <a:spcPts val="0"/>
              </a:spcBef>
              <a:buFont typeface="Arial" panose="020B0604020202020204" pitchFamily="34" charset="0"/>
              <a:buChar char="•"/>
            </a:pPr>
            <a:endParaRPr lang="en-US" sz="1100" dirty="0">
              <a:latin typeface="+mj-lt"/>
            </a:endParaRPr>
          </a:p>
          <a:p>
            <a:pPr marL="171450" indent="-171450">
              <a:spcBef>
                <a:spcPts val="0"/>
              </a:spcBef>
              <a:buFont typeface="Arial" panose="020B0604020202020204" pitchFamily="34" charset="0"/>
              <a:buChar char="•"/>
            </a:pPr>
            <a:r>
              <a:rPr lang="en-US" sz="1100" dirty="0">
                <a:latin typeface="+mj-lt"/>
              </a:rPr>
              <a:t>Element 3: Standards:</a:t>
            </a:r>
          </a:p>
          <a:p>
            <a:pPr marL="731520" lvl="2">
              <a:spcBef>
                <a:spcPts val="0"/>
              </a:spcBef>
              <a:buFont typeface="Arial" panose="020B0604020202020204" pitchFamily="34" charset="0"/>
              <a:buChar char="•"/>
            </a:pPr>
            <a:r>
              <a:rPr lang="en-US" sz="1100" dirty="0">
                <a:latin typeface="+mn-lt"/>
              </a:rPr>
              <a:t>State what common data standards will be applied to the scientific data and associated metadata to enable interoperability of datasets and resources, and provide the name(s) of the data standards that will be applied and describe how these data standards will be applied to the scientific data generated by the research proposed in this project.  If applicable, indicate that no consensus standards exist.</a:t>
            </a:r>
          </a:p>
          <a:p>
            <a:endParaRPr lang="en-US" sz="1100" dirty="0">
              <a:latin typeface="+mj-lt"/>
            </a:endParaRPr>
          </a:p>
        </p:txBody>
      </p:sp>
    </p:spTree>
    <p:extLst>
      <p:ext uri="{BB962C8B-B14F-4D97-AF65-F5344CB8AC3E}">
        <p14:creationId xmlns:p14="http://schemas.microsoft.com/office/powerpoint/2010/main" val="37920438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0117-B6B6-D2C2-FD06-97BE065B26D8}"/>
              </a:ext>
            </a:extLst>
          </p:cNvPr>
          <p:cNvSpPr>
            <a:spLocks noGrp="1"/>
          </p:cNvSpPr>
          <p:nvPr>
            <p:ph type="title"/>
          </p:nvPr>
        </p:nvSpPr>
        <p:spPr/>
        <p:txBody>
          <a:bodyPr>
            <a:normAutofit fontScale="90000"/>
          </a:bodyPr>
          <a:lstStyle/>
          <a:p>
            <a:pPr marL="0" marR="0" algn="ctr">
              <a:lnSpc>
                <a:spcPct val="107000"/>
              </a:lnSpc>
              <a:spcBef>
                <a:spcPts val="0"/>
              </a:spcBef>
              <a:spcAft>
                <a:spcPts val="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Examples</a:t>
            </a:r>
            <a:br>
              <a:rPr lang="en-US" sz="11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6F7AFCE-0788-7375-1276-E03EF089918A}"/>
              </a:ext>
            </a:extLst>
          </p:cNvPr>
          <p:cNvSpPr>
            <a:spLocks noGrp="1"/>
          </p:cNvSpPr>
          <p:nvPr>
            <p:ph idx="1"/>
          </p:nvPr>
        </p:nvSpPr>
        <p:spPr/>
        <p:txBody>
          <a:bodyPr/>
          <a:lstStyle/>
          <a:p>
            <a:r>
              <a:rPr lang="en-US" sz="1100" b="1" u="sng" dirty="0">
                <a:latin typeface="+mj-lt"/>
              </a:rPr>
              <a:t>HHS/NIH (cont.) </a:t>
            </a:r>
          </a:p>
          <a:p>
            <a:endParaRPr lang="en-US" sz="1100" dirty="0">
              <a:latin typeface="+mj-lt"/>
            </a:endParaRPr>
          </a:p>
          <a:p>
            <a:pPr marL="171450" indent="-171450">
              <a:spcBef>
                <a:spcPts val="0"/>
              </a:spcBef>
              <a:buFont typeface="Arial" panose="020B0604020202020204" pitchFamily="34" charset="0"/>
              <a:buChar char="•"/>
            </a:pPr>
            <a:r>
              <a:rPr lang="en-US" sz="1100" dirty="0">
                <a:latin typeface="+mj-lt"/>
              </a:rPr>
              <a:t>Element 4: Data Preservation, Access, and Associated Timelines</a:t>
            </a:r>
          </a:p>
          <a:p>
            <a:pPr marL="731520" lvl="2">
              <a:spcBef>
                <a:spcPts val="0"/>
              </a:spcBef>
              <a:buFont typeface="Arial" panose="020B0604020202020204" pitchFamily="34" charset="0"/>
              <a:buChar char="•"/>
            </a:pPr>
            <a:r>
              <a:rPr lang="en-US" sz="1100" dirty="0">
                <a:latin typeface="+mj-lt"/>
              </a:rPr>
              <a:t>Repository where scientific data and metadata will be archived</a:t>
            </a:r>
          </a:p>
          <a:p>
            <a:pPr marL="731520" lvl="2">
              <a:spcBef>
                <a:spcPts val="0"/>
              </a:spcBef>
              <a:buFont typeface="Arial" panose="020B0604020202020204" pitchFamily="34" charset="0"/>
              <a:buChar char="•"/>
            </a:pPr>
            <a:r>
              <a:rPr lang="en-US" sz="1100" dirty="0">
                <a:latin typeface="+mj-lt"/>
              </a:rPr>
              <a:t>How scientific data will be findable and identifiable: </a:t>
            </a:r>
          </a:p>
          <a:p>
            <a:pPr marL="731520" lvl="2">
              <a:spcBef>
                <a:spcPts val="0"/>
              </a:spcBef>
              <a:buFont typeface="Arial" panose="020B0604020202020204" pitchFamily="34" charset="0"/>
              <a:buChar char="•"/>
            </a:pPr>
            <a:r>
              <a:rPr lang="en-US" sz="1100" dirty="0">
                <a:latin typeface="+mj-lt"/>
              </a:rPr>
              <a:t>When and how long the scientific data will be made available</a:t>
            </a:r>
          </a:p>
          <a:p>
            <a:pPr marL="1028700" lvl="2">
              <a:spcBef>
                <a:spcPts val="0"/>
              </a:spcBef>
              <a:buFont typeface="Arial" panose="020B0604020202020204" pitchFamily="34" charset="0"/>
              <a:buChar char="•"/>
            </a:pPr>
            <a:endParaRPr lang="en-US" sz="1100" dirty="0">
              <a:latin typeface="+mn-lt"/>
            </a:endParaRPr>
          </a:p>
          <a:p>
            <a:pPr marL="171450" indent="-171450">
              <a:spcBef>
                <a:spcPts val="0"/>
              </a:spcBef>
              <a:buFont typeface="Arial" panose="020B0604020202020204" pitchFamily="34" charset="0"/>
              <a:buChar char="•"/>
            </a:pPr>
            <a:r>
              <a:rPr lang="en-US" sz="1100" dirty="0">
                <a:latin typeface="+mj-lt"/>
              </a:rPr>
              <a:t>Element 5: Access, Distribution, or Reuse Considerations</a:t>
            </a:r>
          </a:p>
          <a:p>
            <a:pPr marL="731520" lvl="2">
              <a:spcBef>
                <a:spcPts val="0"/>
              </a:spcBef>
              <a:buFont typeface="Arial" panose="020B0604020202020204" pitchFamily="34" charset="0"/>
              <a:buChar char="•"/>
            </a:pPr>
            <a:r>
              <a:rPr lang="en-US" sz="1100" dirty="0">
                <a:latin typeface="+mn-lt"/>
              </a:rPr>
              <a:t>Factors affecting subsequent access, distribution, or reuse of scientific data</a:t>
            </a:r>
          </a:p>
          <a:p>
            <a:pPr marL="731520" lvl="2">
              <a:spcBef>
                <a:spcPts val="0"/>
              </a:spcBef>
              <a:buFont typeface="Arial" panose="020B0604020202020204" pitchFamily="34" charset="0"/>
              <a:buChar char="•"/>
            </a:pPr>
            <a:r>
              <a:rPr lang="en-US" sz="1100" dirty="0">
                <a:latin typeface="+mn-lt"/>
              </a:rPr>
              <a:t>Whether access to scientific data will be controlled</a:t>
            </a:r>
          </a:p>
          <a:p>
            <a:pPr marL="731520" lvl="2">
              <a:spcBef>
                <a:spcPts val="0"/>
              </a:spcBef>
              <a:buFont typeface="Arial" panose="020B0604020202020204" pitchFamily="34" charset="0"/>
              <a:buChar char="•"/>
            </a:pPr>
            <a:r>
              <a:rPr lang="en-US" sz="1100" dirty="0">
                <a:latin typeface="+mn-lt"/>
              </a:rPr>
              <a:t>Protections for privacy, rights, and confidentiality of human research participants</a:t>
            </a:r>
          </a:p>
          <a:p>
            <a:pPr marL="1028700" lvl="2">
              <a:spcBef>
                <a:spcPts val="0"/>
              </a:spcBef>
              <a:buFont typeface="Arial" panose="020B0604020202020204" pitchFamily="34" charset="0"/>
              <a:buChar char="•"/>
            </a:pPr>
            <a:endParaRPr lang="en-US" sz="1100" dirty="0">
              <a:latin typeface="+mn-lt"/>
            </a:endParaRPr>
          </a:p>
          <a:p>
            <a:pPr marL="171450" indent="-171450">
              <a:spcBef>
                <a:spcPts val="0"/>
              </a:spcBef>
              <a:buFont typeface="Arial" panose="020B0604020202020204" pitchFamily="34" charset="0"/>
              <a:buChar char="•"/>
            </a:pPr>
            <a:r>
              <a:rPr lang="en-US" sz="1100" dirty="0">
                <a:latin typeface="+mj-lt"/>
              </a:rPr>
              <a:t>Element 6: Oversight of Data Management and Sharing</a:t>
            </a:r>
          </a:p>
          <a:p>
            <a:pPr marL="731520" lvl="2">
              <a:spcBef>
                <a:spcPts val="0"/>
              </a:spcBef>
              <a:buFont typeface="Arial" panose="020B0604020202020204" pitchFamily="34" charset="0"/>
              <a:buChar char="•"/>
            </a:pPr>
            <a:r>
              <a:rPr lang="en-US" sz="1100" dirty="0">
                <a:latin typeface="+mn-lt"/>
              </a:rPr>
              <a:t>Describe how compliance with this Plan will be monitored and managed, frequency of oversight, and by whom at your institution (e.g., titles, roles).</a:t>
            </a:r>
          </a:p>
          <a:p>
            <a:endParaRPr lang="en-US" sz="1100" dirty="0">
              <a:latin typeface="+mj-lt"/>
            </a:endParaRPr>
          </a:p>
        </p:txBody>
      </p:sp>
    </p:spTree>
    <p:extLst>
      <p:ext uri="{BB962C8B-B14F-4D97-AF65-F5344CB8AC3E}">
        <p14:creationId xmlns:p14="http://schemas.microsoft.com/office/powerpoint/2010/main" val="759070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0117-B6B6-D2C2-FD06-97BE065B26D8}"/>
              </a:ext>
            </a:extLst>
          </p:cNvPr>
          <p:cNvSpPr>
            <a:spLocks noGrp="1"/>
          </p:cNvSpPr>
          <p:nvPr>
            <p:ph type="title"/>
          </p:nvPr>
        </p:nvSpPr>
        <p:spPr/>
        <p:txBody>
          <a:bodyPr>
            <a:normAutofit fontScale="90000"/>
          </a:bodyPr>
          <a:lstStyle/>
          <a:p>
            <a:pPr marL="0" marR="0" algn="ctr">
              <a:lnSpc>
                <a:spcPct val="107000"/>
              </a:lnSpc>
              <a:spcBef>
                <a:spcPts val="0"/>
              </a:spcBef>
              <a:spcAft>
                <a:spcPts val="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Examples</a:t>
            </a:r>
            <a:br>
              <a:rPr lang="en-US" sz="11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6F7AFCE-0788-7375-1276-E03EF089918A}"/>
              </a:ext>
            </a:extLst>
          </p:cNvPr>
          <p:cNvSpPr>
            <a:spLocks noGrp="1"/>
          </p:cNvSpPr>
          <p:nvPr>
            <p:ph idx="1"/>
          </p:nvPr>
        </p:nvSpPr>
        <p:spPr/>
        <p:txBody>
          <a:bodyPr/>
          <a:lstStyle/>
          <a:p>
            <a:r>
              <a:rPr lang="en-US" sz="1100" b="1" u="sng" dirty="0">
                <a:latin typeface="+mn-lt"/>
              </a:rPr>
              <a:t>Department of Defense</a:t>
            </a:r>
          </a:p>
          <a:p>
            <a:endParaRPr lang="en-US" sz="1100" dirty="0">
              <a:latin typeface="+mn-lt"/>
            </a:endParaRPr>
          </a:p>
          <a:p>
            <a:pPr marL="171450" indent="-171450">
              <a:spcBef>
                <a:spcPts val="0"/>
              </a:spcBef>
              <a:buFont typeface="Arial" panose="020B0604020202020204" pitchFamily="34" charset="0"/>
              <a:buChar char="•"/>
            </a:pPr>
            <a:r>
              <a:rPr lang="en-US" sz="1100" dirty="0">
                <a:latin typeface="+mn-lt"/>
              </a:rPr>
              <a:t>TYPES OF DATA PRODUCED</a:t>
            </a:r>
          </a:p>
          <a:p>
            <a:pPr marL="731520" lvl="2">
              <a:spcBef>
                <a:spcPts val="0"/>
              </a:spcBef>
              <a:buFont typeface="Arial" panose="020B0604020202020204" pitchFamily="34" charset="0"/>
              <a:buChar char="•"/>
            </a:pPr>
            <a:r>
              <a:rPr lang="en-US" sz="1100" dirty="0">
                <a:latin typeface="+mj-lt"/>
              </a:rPr>
              <a:t>The types of data, software, curriculum materials, and other materials to be produced…that are publicly releasable</a:t>
            </a:r>
          </a:p>
          <a:p>
            <a:pPr marL="1028700" lvl="2">
              <a:spcBef>
                <a:spcPts val="0"/>
              </a:spcBef>
              <a:buFont typeface="Arial" panose="020B0604020202020204" pitchFamily="34" charset="0"/>
              <a:buChar char="•"/>
            </a:pPr>
            <a:endParaRPr lang="en-US" sz="1100" dirty="0">
              <a:latin typeface="+mj-lt"/>
            </a:endParaRPr>
          </a:p>
          <a:p>
            <a:pPr marL="171450" indent="-171450">
              <a:spcBef>
                <a:spcPts val="0"/>
              </a:spcBef>
              <a:buFont typeface="Arial" panose="020B0604020202020204" pitchFamily="34" charset="0"/>
              <a:buChar char="•"/>
            </a:pPr>
            <a:r>
              <a:rPr lang="en-US" sz="1100" dirty="0">
                <a:latin typeface="+mn-lt"/>
              </a:rPr>
              <a:t>DATA AND METADATA STANDARDS</a:t>
            </a:r>
          </a:p>
          <a:p>
            <a:pPr marL="731520" lvl="2">
              <a:spcBef>
                <a:spcPts val="0"/>
              </a:spcBef>
              <a:buFont typeface="Arial" panose="020B0604020202020204" pitchFamily="34" charset="0"/>
              <a:buChar char="•"/>
            </a:pPr>
            <a:r>
              <a:rPr lang="en-US" sz="1100" dirty="0">
                <a:latin typeface="+mj-lt"/>
              </a:rPr>
              <a:t>The standards to be used for data and metadata format and content</a:t>
            </a:r>
          </a:p>
          <a:p>
            <a:pPr marL="1028700" lvl="2">
              <a:spcBef>
                <a:spcPts val="0"/>
              </a:spcBef>
              <a:buFont typeface="Arial" panose="020B0604020202020204" pitchFamily="34" charset="0"/>
              <a:buChar char="•"/>
            </a:pPr>
            <a:endParaRPr lang="en-US" sz="1100" dirty="0">
              <a:latin typeface="+mj-lt"/>
            </a:endParaRPr>
          </a:p>
          <a:p>
            <a:pPr marL="171450" lvl="2">
              <a:spcBef>
                <a:spcPts val="0"/>
              </a:spcBef>
            </a:pPr>
            <a:r>
              <a:rPr lang="en-US" sz="1100" dirty="0">
                <a:latin typeface="+mn-lt"/>
              </a:rPr>
              <a:t>CONDITIONS FOR ACCESS AND SHARING</a:t>
            </a:r>
          </a:p>
          <a:p>
            <a:pPr marL="731520" lvl="2">
              <a:spcBef>
                <a:spcPts val="0"/>
              </a:spcBef>
              <a:buFont typeface="Arial" panose="020B0604020202020204" pitchFamily="34" charset="0"/>
              <a:buChar char="•"/>
            </a:pPr>
            <a:r>
              <a:rPr lang="en-US" sz="1100" dirty="0">
                <a:latin typeface="+mj-lt"/>
              </a:rPr>
              <a:t>Conditions for access and sharing including provisions for appropriate protection of privacy, confidentiality, security, intellectual property, or other rights or requirements</a:t>
            </a:r>
          </a:p>
          <a:p>
            <a:pPr marL="1028700" lvl="2">
              <a:spcBef>
                <a:spcPts val="0"/>
              </a:spcBef>
              <a:buFont typeface="Arial" panose="020B0604020202020204" pitchFamily="34" charset="0"/>
              <a:buChar char="•"/>
            </a:pPr>
            <a:endParaRPr lang="en-US" sz="1100" dirty="0">
              <a:latin typeface="+mj-lt"/>
            </a:endParaRPr>
          </a:p>
          <a:p>
            <a:pPr marL="1028700" lvl="2">
              <a:buFont typeface="Arial" panose="020B0604020202020204" pitchFamily="34" charset="0"/>
              <a:buChar char="•"/>
            </a:pPr>
            <a:endParaRPr lang="en-US" sz="800" dirty="0">
              <a:latin typeface="+mn-lt"/>
            </a:endParaRPr>
          </a:p>
          <a:p>
            <a:pPr marL="171450" lvl="1" indent="-171450">
              <a:buFont typeface="Arial" panose="020B0604020202020204" pitchFamily="34" charset="0"/>
              <a:buChar char="•"/>
            </a:pPr>
            <a:endParaRPr lang="en-US" sz="800" dirty="0">
              <a:latin typeface="+mn-lt"/>
            </a:endParaRPr>
          </a:p>
          <a:p>
            <a:endParaRPr lang="en-US" sz="1100" dirty="0">
              <a:latin typeface="+mj-lt"/>
            </a:endParaRPr>
          </a:p>
        </p:txBody>
      </p:sp>
    </p:spTree>
    <p:extLst>
      <p:ext uri="{BB962C8B-B14F-4D97-AF65-F5344CB8AC3E}">
        <p14:creationId xmlns:p14="http://schemas.microsoft.com/office/powerpoint/2010/main" val="28357616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00B64C-E5F5-4741-AB5B-8BD505F9E07F}"/>
              </a:ext>
            </a:extLst>
          </p:cNvPr>
          <p:cNvSpPr>
            <a:spLocks noGrp="1"/>
          </p:cNvSpPr>
          <p:nvPr>
            <p:ph idx="1"/>
          </p:nvPr>
        </p:nvSpPr>
        <p:spPr>
          <a:xfrm>
            <a:off x="457200" y="1544752"/>
            <a:ext cx="8229600" cy="3138282"/>
          </a:xfrm>
        </p:spPr>
        <p:txBody>
          <a:bodyPr/>
          <a:lstStyle/>
          <a:p>
            <a:pPr marL="457200" lvl="1" indent="0">
              <a:lnSpc>
                <a:spcPct val="107000"/>
              </a:lnSpc>
              <a:spcBef>
                <a:spcPts val="0"/>
              </a:spcBef>
              <a:spcAft>
                <a:spcPts val="0"/>
              </a:spcAft>
              <a:buSzPts val="1000"/>
              <a:buNone/>
              <a:tabLst>
                <a:tab pos="914400" algn="l"/>
              </a:tabLst>
            </a:pPr>
            <a:r>
              <a:rPr lang="en-US" sz="12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Effective research data management is an active and ongoing process during the entire research lifecycle. Best practices for research data management can:</a:t>
            </a:r>
          </a:p>
          <a:p>
            <a:pPr marL="457200" lvl="1" indent="0">
              <a:lnSpc>
                <a:spcPct val="107000"/>
              </a:lnSpc>
              <a:spcBef>
                <a:spcPts val="0"/>
              </a:spcBef>
              <a:spcAft>
                <a:spcPts val="0"/>
              </a:spcAft>
              <a:buSzPts val="1000"/>
              <a:buNone/>
              <a:tabLst>
                <a:tab pos="914400" algn="l"/>
              </a:tabLst>
            </a:pPr>
            <a:endParaRPr lang="en-US" sz="12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a:p>
            <a:pPr marL="928687" lvl="2">
              <a:lnSpc>
                <a:spcPct val="107000"/>
              </a:lnSpc>
              <a:spcBef>
                <a:spcPts val="0"/>
              </a:spcBef>
              <a:spcAft>
                <a:spcPts val="0"/>
              </a:spcAft>
              <a:buSzPct val="85000"/>
              <a:tabLst>
                <a:tab pos="914400" algn="l"/>
              </a:tabLst>
            </a:pPr>
            <a:r>
              <a:rPr lang="en-US" sz="1200" kern="0" dirty="0">
                <a:solidFill>
                  <a:srgbClr val="333333"/>
                </a:solidFill>
                <a:latin typeface="Calibri" panose="020F0502020204030204" pitchFamily="34" charset="0"/>
                <a:cs typeface="Calibri" panose="020F0502020204030204" pitchFamily="34" charset="0"/>
              </a:rPr>
              <a:t>Organize and keep track of your data</a:t>
            </a:r>
          </a:p>
          <a:p>
            <a:pPr marL="928687" lvl="2">
              <a:lnSpc>
                <a:spcPct val="107000"/>
              </a:lnSpc>
              <a:spcBef>
                <a:spcPts val="0"/>
              </a:spcBef>
              <a:spcAft>
                <a:spcPts val="0"/>
              </a:spcAft>
              <a:buSzPct val="85000"/>
              <a:tabLst>
                <a:tab pos="914400" algn="l"/>
              </a:tabLst>
            </a:pPr>
            <a:r>
              <a:rPr lang="en-US" sz="1200" kern="0" dirty="0">
                <a:solidFill>
                  <a:srgbClr val="333333"/>
                </a:solidFill>
                <a:latin typeface="Calibri" panose="020F0502020204030204" pitchFamily="34" charset="0"/>
                <a:cs typeface="Calibri" panose="020F0502020204030204" pitchFamily="34" charset="0"/>
              </a:rPr>
              <a:t>Assist with documentation of data collection, preparation, analysis and methods</a:t>
            </a:r>
          </a:p>
          <a:p>
            <a:pPr marL="928687" lvl="2">
              <a:lnSpc>
                <a:spcPct val="107000"/>
              </a:lnSpc>
              <a:spcBef>
                <a:spcPts val="0"/>
              </a:spcBef>
              <a:spcAft>
                <a:spcPts val="0"/>
              </a:spcAft>
              <a:buSzPct val="85000"/>
              <a:tabLst>
                <a:tab pos="914400" algn="l"/>
              </a:tabLst>
            </a:pPr>
            <a:r>
              <a:rPr lang="en-US" sz="12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Help you secure and make efficient and effective use of research funding </a:t>
            </a:r>
          </a:p>
          <a:p>
            <a:pPr marL="928687" lvl="2">
              <a:lnSpc>
                <a:spcPct val="107000"/>
              </a:lnSpc>
              <a:spcBef>
                <a:spcPts val="0"/>
              </a:spcBef>
              <a:spcAft>
                <a:spcPts val="0"/>
              </a:spcAft>
              <a:buSzPct val="85000"/>
              <a:tabLst>
                <a:tab pos="914400" algn="l"/>
              </a:tabLst>
            </a:pPr>
            <a:r>
              <a:rPr lang="en-US" sz="12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Enhance the ability to share data internally during a project</a:t>
            </a:r>
          </a:p>
          <a:p>
            <a:pPr marL="928687" lvl="2">
              <a:lnSpc>
                <a:spcPct val="107000"/>
              </a:lnSpc>
              <a:spcBef>
                <a:spcPts val="0"/>
              </a:spcBef>
              <a:spcAft>
                <a:spcPts val="0"/>
              </a:spcAft>
              <a:buSzPct val="85000"/>
              <a:tabLst>
                <a:tab pos="914400" algn="l"/>
              </a:tabLst>
            </a:pPr>
            <a:r>
              <a:rPr lang="en-US" sz="12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Create a data output that can become part of the scholarly record</a:t>
            </a:r>
            <a:r>
              <a:rPr lang="en-US" sz="1200"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 in addition to any publications</a:t>
            </a:r>
            <a:endParaRPr lang="en-US" sz="12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2" name="Title 1">
            <a:extLst>
              <a:ext uri="{FF2B5EF4-FFF2-40B4-BE49-F238E27FC236}">
                <a16:creationId xmlns:a16="http://schemas.microsoft.com/office/drawing/2014/main" id="{D14E4D83-70E8-32A5-CAAF-9B05EAFC940D}"/>
              </a:ext>
            </a:extLst>
          </p:cNvPr>
          <p:cNvSpPr>
            <a:spLocks noGrp="1"/>
          </p:cNvSpPr>
          <p:nvPr>
            <p:ph type="title"/>
          </p:nvPr>
        </p:nvSpPr>
        <p:spPr>
          <a:xfrm>
            <a:off x="457200" y="914400"/>
            <a:ext cx="8229600" cy="360175"/>
          </a:xfrm>
        </p:spPr>
        <p:txBody>
          <a:bodyPr>
            <a:noAutofit/>
          </a:bodyPr>
          <a:lstStyle/>
          <a:p>
            <a:pPr algn="ctr"/>
            <a:r>
              <a:rPr lang="en-US" sz="1800" b="1" dirty="0">
                <a:latin typeface="+mj-lt"/>
              </a:rPr>
              <a:t>Research Data Management – Why is it important?</a:t>
            </a:r>
          </a:p>
        </p:txBody>
      </p:sp>
    </p:spTree>
    <p:extLst>
      <p:ext uri="{BB962C8B-B14F-4D97-AF65-F5344CB8AC3E}">
        <p14:creationId xmlns:p14="http://schemas.microsoft.com/office/powerpoint/2010/main" val="30026950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0117-B6B6-D2C2-FD06-97BE065B26D8}"/>
              </a:ext>
            </a:extLst>
          </p:cNvPr>
          <p:cNvSpPr>
            <a:spLocks noGrp="1"/>
          </p:cNvSpPr>
          <p:nvPr>
            <p:ph type="title"/>
          </p:nvPr>
        </p:nvSpPr>
        <p:spPr/>
        <p:txBody>
          <a:bodyPr>
            <a:normAutofit fontScale="90000"/>
          </a:bodyPr>
          <a:lstStyle/>
          <a:p>
            <a:pPr marL="0" marR="0" algn="ctr">
              <a:lnSpc>
                <a:spcPct val="107000"/>
              </a:lnSpc>
              <a:spcBef>
                <a:spcPts val="0"/>
              </a:spcBef>
              <a:spcAft>
                <a:spcPts val="0"/>
              </a:spcAft>
            </a:pPr>
            <a:r>
              <a:rPr lang="en-US" sz="2000" b="1" kern="100" dirty="0">
                <a:effectLst/>
                <a:latin typeface="Calibri" panose="020F0502020204030204" pitchFamily="34" charset="0"/>
                <a:ea typeface="Calibri" panose="020F0502020204030204" pitchFamily="34" charset="0"/>
                <a:cs typeface="Times New Roman" panose="02020603050405020304" pitchFamily="18" charset="0"/>
              </a:rPr>
              <a:t>Examples</a:t>
            </a:r>
            <a:br>
              <a:rPr lang="en-US" sz="11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6F7AFCE-0788-7375-1276-E03EF089918A}"/>
              </a:ext>
            </a:extLst>
          </p:cNvPr>
          <p:cNvSpPr>
            <a:spLocks noGrp="1"/>
          </p:cNvSpPr>
          <p:nvPr>
            <p:ph idx="1"/>
          </p:nvPr>
        </p:nvSpPr>
        <p:spPr/>
        <p:txBody>
          <a:bodyPr/>
          <a:lstStyle/>
          <a:p>
            <a:r>
              <a:rPr lang="en-US" sz="1100" b="1" u="sng" dirty="0">
                <a:latin typeface="+mn-lt"/>
              </a:rPr>
              <a:t>Department of Defense</a:t>
            </a:r>
          </a:p>
          <a:p>
            <a:pPr lvl="2" indent="0">
              <a:spcBef>
                <a:spcPts val="0"/>
              </a:spcBef>
              <a:buNone/>
            </a:pPr>
            <a:endParaRPr lang="en-US" sz="1100" dirty="0">
              <a:latin typeface="+mj-lt"/>
            </a:endParaRPr>
          </a:p>
          <a:p>
            <a:pPr marL="171450" lvl="1" indent="-171450">
              <a:spcBef>
                <a:spcPts val="0"/>
              </a:spcBef>
              <a:buFont typeface="Arial" panose="020B0604020202020204" pitchFamily="34" charset="0"/>
              <a:buChar char="•"/>
            </a:pPr>
            <a:r>
              <a:rPr lang="en-US" sz="1100" dirty="0">
                <a:latin typeface="+mn-lt"/>
              </a:rPr>
              <a:t>CONDITIONS AND PROVISIONS FOR REUSE, REDISTRIBUTION, AND DERIVATIVE</a:t>
            </a:r>
          </a:p>
          <a:p>
            <a:pPr marL="731520" lvl="2">
              <a:spcBef>
                <a:spcPts val="0"/>
              </a:spcBef>
              <a:buFont typeface="Arial" panose="020B0604020202020204" pitchFamily="34" charset="0"/>
              <a:buChar char="•"/>
            </a:pPr>
            <a:r>
              <a:rPr lang="en-US" sz="1100" dirty="0">
                <a:solidFill>
                  <a:schemeClr val="tx1">
                    <a:lumMod val="75000"/>
                    <a:lumOff val="25000"/>
                  </a:schemeClr>
                </a:solidFill>
                <a:latin typeface="+mj-lt"/>
                <a:ea typeface="ＭＳ Ｐゴシック" charset="-128"/>
              </a:rPr>
              <a:t>Conditions and provisions for reuse, redistribution, and the creation of derivative works</a:t>
            </a:r>
          </a:p>
          <a:p>
            <a:pPr marL="1028700" lvl="2">
              <a:spcBef>
                <a:spcPts val="0"/>
              </a:spcBef>
              <a:buFont typeface="Arial" panose="020B0604020202020204" pitchFamily="34" charset="0"/>
              <a:buChar char="•"/>
            </a:pPr>
            <a:endParaRPr lang="en-US" sz="1100" dirty="0">
              <a:solidFill>
                <a:schemeClr val="tx1">
                  <a:lumMod val="75000"/>
                  <a:lumOff val="25000"/>
                </a:schemeClr>
              </a:solidFill>
              <a:latin typeface="+mj-lt"/>
              <a:ea typeface="ＭＳ Ｐゴシック" charset="-128"/>
            </a:endParaRPr>
          </a:p>
          <a:p>
            <a:pPr marL="171450" lvl="1" indent="-171450">
              <a:spcBef>
                <a:spcPts val="0"/>
              </a:spcBef>
              <a:buFont typeface="Arial" panose="020B0604020202020204" pitchFamily="34" charset="0"/>
              <a:buChar char="•"/>
            </a:pPr>
            <a:r>
              <a:rPr lang="en-US" sz="1100" dirty="0">
                <a:latin typeface="+mj-lt"/>
              </a:rPr>
              <a:t>PLANS FOR ARCHIVING AND PRESERVATION</a:t>
            </a:r>
          </a:p>
          <a:p>
            <a:pPr marL="731520" lvl="2">
              <a:spcBef>
                <a:spcPts val="0"/>
              </a:spcBef>
              <a:buFont typeface="Arial" panose="020B0604020202020204" pitchFamily="34" charset="0"/>
              <a:buChar char="•"/>
            </a:pPr>
            <a:r>
              <a:rPr lang="en-US" sz="1100" dirty="0">
                <a:latin typeface="+mj-lt"/>
              </a:rPr>
              <a:t>Plans for archiving datasets, or data samples, and other digitally formatted scientific data, and for preservation of access thereto. Explicitly describe how the data that underlies scientific publications will be available for discovery, retrieval, and analysis.</a:t>
            </a:r>
          </a:p>
          <a:p>
            <a:pPr marL="1028700" lvl="2">
              <a:spcBef>
                <a:spcPts val="0"/>
              </a:spcBef>
              <a:buFont typeface="Arial" panose="020B0604020202020204" pitchFamily="34" charset="0"/>
              <a:buChar char="•"/>
            </a:pPr>
            <a:endParaRPr lang="en-US" sz="1100" dirty="0">
              <a:latin typeface="+mj-lt"/>
            </a:endParaRPr>
          </a:p>
          <a:p>
            <a:pPr marL="171450" lvl="1" indent="-171450">
              <a:spcBef>
                <a:spcPts val="0"/>
              </a:spcBef>
              <a:buFont typeface="Arial" panose="020B0604020202020204" pitchFamily="34" charset="0"/>
              <a:buChar char="•"/>
            </a:pPr>
            <a:r>
              <a:rPr lang="en-US" sz="1100" dirty="0">
                <a:latin typeface="+mn-lt"/>
              </a:rPr>
              <a:t>JUSTIFICATION FOR THE RESTRICTION OF DATA</a:t>
            </a:r>
          </a:p>
          <a:p>
            <a:pPr marL="731520" lvl="2">
              <a:spcBef>
                <a:spcPts val="0"/>
              </a:spcBef>
              <a:buFont typeface="Arial" panose="020B0604020202020204" pitchFamily="34" charset="0"/>
              <a:buChar char="•"/>
            </a:pPr>
            <a:r>
              <a:rPr lang="en-US" sz="1100" dirty="0">
                <a:latin typeface="+mj-lt"/>
              </a:rPr>
              <a:t>If, for legitimate reasons, the data cannot be preserved and made available for public access, the plan will include a justification citing such reasons.</a:t>
            </a:r>
          </a:p>
          <a:p>
            <a:pPr marL="1028700" lvl="2">
              <a:buFont typeface="Arial" panose="020B0604020202020204" pitchFamily="34" charset="0"/>
              <a:buChar char="•"/>
            </a:pPr>
            <a:endParaRPr lang="en-US" sz="1100" dirty="0">
              <a:latin typeface="+mn-lt"/>
            </a:endParaRPr>
          </a:p>
          <a:p>
            <a:pPr marL="1028700" lvl="2">
              <a:buFont typeface="Arial" panose="020B0604020202020204" pitchFamily="34" charset="0"/>
              <a:buChar char="•"/>
            </a:pPr>
            <a:endParaRPr lang="en-US" sz="800" dirty="0">
              <a:latin typeface="+mn-lt"/>
            </a:endParaRPr>
          </a:p>
          <a:p>
            <a:pPr marL="171450" lvl="1" indent="-171450">
              <a:buFont typeface="Arial" panose="020B0604020202020204" pitchFamily="34" charset="0"/>
              <a:buChar char="•"/>
            </a:pPr>
            <a:endParaRPr lang="en-US" sz="800" dirty="0">
              <a:latin typeface="+mn-lt"/>
            </a:endParaRPr>
          </a:p>
          <a:p>
            <a:endParaRPr lang="en-US" sz="1100" dirty="0">
              <a:latin typeface="+mj-lt"/>
            </a:endParaRPr>
          </a:p>
        </p:txBody>
      </p:sp>
    </p:spTree>
    <p:extLst>
      <p:ext uri="{BB962C8B-B14F-4D97-AF65-F5344CB8AC3E}">
        <p14:creationId xmlns:p14="http://schemas.microsoft.com/office/powerpoint/2010/main" val="4254150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0117-B6B6-D2C2-FD06-97BE065B26D8}"/>
              </a:ext>
            </a:extLst>
          </p:cNvPr>
          <p:cNvSpPr>
            <a:spLocks noGrp="1"/>
          </p:cNvSpPr>
          <p:nvPr>
            <p:ph type="title"/>
          </p:nvPr>
        </p:nvSpPr>
        <p:spPr/>
        <p:txBody>
          <a:bodyPr>
            <a:noAutofit/>
          </a:bodyPr>
          <a:lstStyle/>
          <a:p>
            <a:pPr algn="ctr"/>
            <a:r>
              <a:rPr kumimoji="0" lang="en-US" sz="1800" b="1" i="0" u="none" strike="noStrike" kern="0" cap="none" spc="0" normalizeH="0" baseline="0" noProof="0" dirty="0">
                <a:ln>
                  <a:noFill/>
                </a:ln>
                <a:solidFill>
                  <a:srgbClr val="333333"/>
                </a:solidFill>
                <a:effectLst/>
                <a:uLnTx/>
                <a:uFillTx/>
                <a:latin typeface="Calibri" panose="020F0502020204030204" pitchFamily="34" charset="0"/>
                <a:ea typeface="Times New Roman" panose="02020603050405020304" pitchFamily="18" charset="0"/>
                <a:cs typeface="Calibri" panose="020F0502020204030204" pitchFamily="34" charset="0"/>
              </a:rPr>
              <a:t>What resources are available to help me?</a:t>
            </a:r>
            <a:br>
              <a:rPr kumimoji="0" lang="en-US" sz="1800" b="0" i="0" u="none" strike="noStrike" kern="100" cap="none" spc="0" normalizeH="0" baseline="0" noProof="0" dirty="0">
                <a:ln>
                  <a:noFill/>
                </a:ln>
                <a:solidFill>
                  <a:srgbClr val="18453B"/>
                </a:solidFill>
                <a:effectLst/>
                <a:uLnTx/>
                <a:uFillTx/>
                <a:latin typeface="Calibri" panose="020F0502020204030204" pitchFamily="34" charset="0"/>
                <a:ea typeface="Calibri" panose="020F0502020204030204" pitchFamily="34" charset="0"/>
                <a:cs typeface="Times New Roman" panose="02020603050405020304" pitchFamily="18" charset="0"/>
              </a:rPr>
            </a:br>
            <a:endParaRPr lang="en-US" sz="1800" b="1" dirty="0">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6F7AFCE-0788-7375-1276-E03EF089918A}"/>
              </a:ext>
            </a:extLst>
          </p:cNvPr>
          <p:cNvSpPr>
            <a:spLocks noGrp="1"/>
          </p:cNvSpPr>
          <p:nvPr>
            <p:ph idx="1"/>
          </p:nvPr>
        </p:nvSpPr>
        <p:spPr/>
        <p:txBody>
          <a:bodyPr/>
          <a:lstStyle/>
          <a:p>
            <a:pPr marL="0" marR="0">
              <a:lnSpc>
                <a:spcPct val="107000"/>
              </a:lnSpc>
              <a:spcBef>
                <a:spcPts val="0"/>
              </a:spcBef>
              <a:spcAft>
                <a:spcPts val="0"/>
              </a:spcAft>
            </a:pPr>
            <a:r>
              <a:rPr lang="en-US" sz="1100" b="1"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MSU Libraries</a:t>
            </a:r>
            <a:endParaRPr lang="en-US" sz="1100" b="1"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107000"/>
              </a:lnSpc>
              <a:spcBef>
                <a:spcPts val="0"/>
              </a:spcBef>
              <a:spcAft>
                <a:spcPts val="0"/>
              </a:spcAft>
              <a:buFont typeface="Arial" panose="020B0604020202020204" pitchFamily="34" charset="0"/>
              <a:buChar char="•"/>
            </a:pPr>
            <a:r>
              <a:rPr lang="en-US" sz="1100" u="sng"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hlinkClick r:id="rId2"/>
              </a:rPr>
              <a:t>Lifecycle Data Management Planning</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107000"/>
              </a:lnSpc>
              <a:spcBef>
                <a:spcPts val="0"/>
              </a:spcBef>
              <a:spcAft>
                <a:spcPts val="0"/>
              </a:spcAft>
              <a:buFont typeface="Arial" panose="020B0604020202020204" pitchFamily="34" charset="0"/>
              <a:buChar char="•"/>
            </a:pPr>
            <a:r>
              <a:rPr lang="en-US" sz="1100" u="sng"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hlinkClick r:id="rId3"/>
              </a:rPr>
              <a:t>Data Services Consult Request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107000"/>
              </a:lnSpc>
              <a:spcBef>
                <a:spcPts val="0"/>
              </a:spcBef>
              <a:spcAft>
                <a:spcPts val="0"/>
              </a:spcAft>
              <a:buFont typeface="Arial" panose="020B0604020202020204" pitchFamily="34" charset="0"/>
              <a:buChar char="•"/>
            </a:pPr>
            <a:r>
              <a:rPr lang="en-US" sz="1100" u="sng"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hlinkClick r:id="rId4"/>
              </a:rPr>
              <a:t>Data Management Planning Checklist</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107000"/>
              </a:lnSpc>
              <a:spcBef>
                <a:spcPts val="0"/>
              </a:spcBef>
              <a:spcAft>
                <a:spcPts val="0"/>
              </a:spcAft>
              <a:buFont typeface="Arial" panose="020B0604020202020204" pitchFamily="34" charset="0"/>
              <a:buChar char="•"/>
            </a:pPr>
            <a:r>
              <a:rPr lang="en-US" sz="1100" u="sng"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hlinkClick r:id="rId5"/>
              </a:rPr>
              <a:t>https://dmptool.org/</a:t>
            </a:r>
            <a:endParaRPr lang="en-US" sz="1100" u="sng"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a:p>
            <a:pPr marL="171450" marR="0" indent="-171450">
              <a:lnSpc>
                <a:spcPct val="107000"/>
              </a:lnSpc>
              <a:spcBef>
                <a:spcPts val="0"/>
              </a:spcBef>
              <a:spcAft>
                <a:spcPts val="0"/>
              </a:spcAft>
              <a:buFont typeface="Arial" panose="020B0604020202020204" pitchFamily="34" charset="0"/>
              <a:buChar char="•"/>
            </a:pPr>
            <a:r>
              <a:rPr lang="en-US" sz="1100" u="sng" kern="0" dirty="0">
                <a:solidFill>
                  <a:srgbClr val="333333"/>
                </a:solidFill>
                <a:latin typeface="Calibri" panose="020F0502020204030204" pitchFamily="34" charset="0"/>
                <a:ea typeface="Calibri" panose="020F0502020204030204" pitchFamily="34" charset="0"/>
                <a:cs typeface="Calibri" panose="020F0502020204030204" pitchFamily="34" charset="0"/>
                <a:hlinkClick r:id="rId6"/>
              </a:rPr>
              <a:t>Your Liaison Librarian!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Office of Research and Innovation</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107000"/>
              </a:lnSpc>
              <a:spcBef>
                <a:spcPts val="0"/>
              </a:spcBef>
              <a:spcAft>
                <a:spcPts val="0"/>
              </a:spcAft>
              <a:buFont typeface="Arial" panose="020B0604020202020204" pitchFamily="34" charset="0"/>
              <a:buChar char="•"/>
            </a:pPr>
            <a:r>
              <a:rPr lang="en-US" sz="1100" u="sng"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hlinkClick r:id="rId7"/>
              </a:rPr>
              <a:t>Sponsored Programs Data Management Guidelines</a:t>
            </a: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includes best practices, budgeting and examples</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107000"/>
              </a:lnSpc>
              <a:spcBef>
                <a:spcPts val="0"/>
              </a:spcBef>
              <a:spcAft>
                <a:spcPts val="0"/>
              </a:spcAft>
              <a:buFont typeface="Arial" panose="020B0604020202020204" pitchFamily="34" charset="0"/>
              <a:buChar char="•"/>
            </a:pPr>
            <a:r>
              <a:rPr lang="en-US" sz="1100" u="sng"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hlinkClick r:id="rId8"/>
              </a:rPr>
              <a:t>NSF Data Management Guide</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107000"/>
              </a:lnSpc>
              <a:spcBef>
                <a:spcPts val="0"/>
              </a:spcBef>
              <a:spcAft>
                <a:spcPts val="0"/>
              </a:spcAft>
              <a:buFont typeface="Arial" panose="020B0604020202020204" pitchFamily="34" charset="0"/>
              <a:buChar char="•"/>
            </a:pPr>
            <a:r>
              <a:rPr lang="en-US" sz="1100" u="sng"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hlinkClick r:id="rId9"/>
              </a:rPr>
              <a:t>Sponsor Requirements</a:t>
            </a:r>
            <a:endParaRPr lang="en-US" sz="1100" u="sng"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a:p>
            <a:pPr marL="0" marR="0">
              <a:lnSpc>
                <a:spcPct val="107000"/>
              </a:lnSpc>
              <a:spcBef>
                <a:spcPts val="0"/>
              </a:spcBef>
              <a:spcAft>
                <a:spcPts val="0"/>
              </a:spcAf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Research Cyberinfrastructure</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171450" marR="0" indent="-171450">
              <a:lnSpc>
                <a:spcPct val="107000"/>
              </a:lnSpc>
              <a:spcBef>
                <a:spcPts val="0"/>
              </a:spcBef>
              <a:spcAft>
                <a:spcPts val="0"/>
              </a:spcAft>
              <a:buFont typeface="Arial" panose="020B0604020202020204" pitchFamily="34" charset="0"/>
              <a:buChar char="•"/>
            </a:pPr>
            <a:r>
              <a:rPr lang="en-US" sz="1100" u="sng"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hlinkClick r:id="rId10"/>
              </a:rPr>
              <a:t>Research consulting requests, data storage solutions, Research Facilitation Network</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100" dirty="0">
              <a:latin typeface="+mj-lt"/>
            </a:endParaRPr>
          </a:p>
        </p:txBody>
      </p:sp>
    </p:spTree>
    <p:extLst>
      <p:ext uri="{BB962C8B-B14F-4D97-AF65-F5344CB8AC3E}">
        <p14:creationId xmlns:p14="http://schemas.microsoft.com/office/powerpoint/2010/main" val="2973298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50117-B6B6-D2C2-FD06-97BE065B26D8}"/>
              </a:ext>
            </a:extLst>
          </p:cNvPr>
          <p:cNvSpPr>
            <a:spLocks noGrp="1"/>
          </p:cNvSpPr>
          <p:nvPr>
            <p:ph type="title"/>
          </p:nvPr>
        </p:nvSpPr>
        <p:spPr/>
        <p:txBody>
          <a:bodyPr>
            <a:normAutofit/>
          </a:bodyPr>
          <a:lstStyle/>
          <a:p>
            <a:pPr algn="ctr"/>
            <a:r>
              <a:rPr lang="en-US" sz="1800" b="1" dirty="0">
                <a:latin typeface="Calibri" panose="020F0502020204030204" pitchFamily="34" charset="0"/>
                <a:ea typeface="Calibri" panose="020F0502020204030204" pitchFamily="34" charset="0"/>
                <a:cs typeface="Calibri" panose="020F0502020204030204" pitchFamily="34" charset="0"/>
              </a:rPr>
              <a:t>Anything Else?</a:t>
            </a:r>
          </a:p>
        </p:txBody>
      </p:sp>
      <p:sp>
        <p:nvSpPr>
          <p:cNvPr id="3" name="Content Placeholder 2">
            <a:extLst>
              <a:ext uri="{FF2B5EF4-FFF2-40B4-BE49-F238E27FC236}">
                <a16:creationId xmlns:a16="http://schemas.microsoft.com/office/drawing/2014/main" id="{D6F7AFCE-0788-7375-1276-E03EF089918A}"/>
              </a:ext>
            </a:extLst>
          </p:cNvPr>
          <p:cNvSpPr>
            <a:spLocks noGrp="1"/>
          </p:cNvSpPr>
          <p:nvPr>
            <p:ph idx="1"/>
          </p:nvPr>
        </p:nvSpPr>
        <p:spPr/>
        <p:txBody>
          <a:bodyPr/>
          <a:lstStyle/>
          <a:p>
            <a:pPr algn="ctr"/>
            <a:r>
              <a:rPr lang="en-US" sz="1100" b="1" dirty="0">
                <a:latin typeface="+mj-lt"/>
              </a:rPr>
              <a:t>Questions, comments, concerns, suggestions? Please reach out to us!</a:t>
            </a:r>
          </a:p>
          <a:p>
            <a:endParaRPr lang="en-US" sz="1100" dirty="0">
              <a:latin typeface="+mj-lt"/>
            </a:endParaRPr>
          </a:p>
          <a:p>
            <a:endParaRPr lang="en-US" sz="1100" dirty="0">
              <a:latin typeface="+mj-lt"/>
            </a:endParaRPr>
          </a:p>
          <a:p>
            <a:pPr marL="0" marR="0" lvl="0" indent="0" algn="l" defTabSz="342900" rtl="0" eaLnBrk="1" fontAlgn="base" latinLnBrk="0" hangingPunct="1">
              <a:lnSpc>
                <a:spcPct val="100000"/>
              </a:lnSpc>
              <a:spcBef>
                <a:spcPct val="20000"/>
              </a:spcBef>
              <a:spcAft>
                <a:spcPct val="0"/>
              </a:spcAft>
              <a:buClrTx/>
              <a:buSzTx/>
              <a:buFont typeface="Arial" charset="0"/>
              <a:buNone/>
              <a:tabLst/>
              <a:defRPr/>
            </a:pPr>
            <a:r>
              <a:rPr kumimoji="0" lang="en-US" sz="1100" b="0" i="0" u="none" strike="noStrike" kern="1200" cap="none" spc="0" normalizeH="0" baseline="0" noProof="0" dirty="0">
                <a:ln>
                  <a:noFill/>
                </a:ln>
                <a:solidFill>
                  <a:prstClr val="black"/>
                </a:solidFill>
                <a:effectLst/>
                <a:uLnTx/>
                <a:uFillTx/>
                <a:latin typeface="Calibri Light" panose="020F0302020204030204"/>
                <a:ea typeface="ＭＳ Ｐゴシック" charset="-128"/>
              </a:rPr>
              <a:t>Jonathan Barber</a:t>
            </a:r>
          </a:p>
          <a:p>
            <a:pPr marL="0" marR="0" lvl="0" indent="0" algn="l" defTabSz="342900" rtl="0" eaLnBrk="1" fontAlgn="base" latinLnBrk="0" hangingPunct="1">
              <a:lnSpc>
                <a:spcPct val="100000"/>
              </a:lnSpc>
              <a:spcBef>
                <a:spcPct val="20000"/>
              </a:spcBef>
              <a:spcAft>
                <a:spcPct val="0"/>
              </a:spcAft>
              <a:buClrTx/>
              <a:buSzTx/>
              <a:buFont typeface="Arial" charset="0"/>
              <a:buNone/>
              <a:tabLst/>
              <a:defRPr/>
            </a:pPr>
            <a:r>
              <a:rPr kumimoji="0" lang="en-US" sz="1100" b="0" i="0" u="none" strike="noStrike" kern="1200" cap="none" spc="0" normalizeH="0" baseline="0" noProof="0" dirty="0">
                <a:ln>
                  <a:noFill/>
                </a:ln>
                <a:solidFill>
                  <a:prstClr val="black"/>
                </a:solidFill>
                <a:effectLst/>
                <a:uLnTx/>
                <a:uFillTx/>
                <a:latin typeface="Calibri Light" panose="020F0302020204030204"/>
                <a:ea typeface="ＭＳ Ｐゴシック" charset="-128"/>
              </a:rPr>
              <a:t>Data Services Librarian, Digital Scholarship Lab, MSU  Libraries</a:t>
            </a:r>
          </a:p>
          <a:p>
            <a:pPr marL="0" marR="0" lvl="0" indent="0" algn="l" defTabSz="342900" rtl="0" eaLnBrk="1" fontAlgn="base" latinLnBrk="0" hangingPunct="1">
              <a:lnSpc>
                <a:spcPct val="100000"/>
              </a:lnSpc>
              <a:spcBef>
                <a:spcPct val="20000"/>
              </a:spcBef>
              <a:spcAft>
                <a:spcPct val="0"/>
              </a:spcAft>
              <a:buClrTx/>
              <a:buSzTx/>
              <a:buFont typeface="Arial" charset="0"/>
              <a:buNone/>
              <a:tabLst/>
              <a:defRPr/>
            </a:pPr>
            <a:r>
              <a:rPr kumimoji="0" lang="en-US" sz="1100" b="0" i="0" u="none" strike="noStrike" kern="1200" cap="none" spc="0" normalizeH="0" baseline="0" noProof="0" dirty="0">
                <a:ln>
                  <a:noFill/>
                </a:ln>
                <a:solidFill>
                  <a:prstClr val="black"/>
                </a:solidFill>
                <a:effectLst/>
                <a:uLnTx/>
                <a:uFillTx/>
                <a:latin typeface="Calibri Light" panose="020F0302020204030204"/>
                <a:ea typeface="ＭＳ Ｐゴシック" charset="-128"/>
                <a:hlinkClick r:id="rId2"/>
              </a:rPr>
              <a:t>barber85@msu.edu</a:t>
            </a:r>
            <a:endParaRPr kumimoji="0" lang="en-US" sz="1100" b="0" i="0" u="none" strike="noStrike" kern="1200" cap="none" spc="0" normalizeH="0" baseline="0" noProof="0" dirty="0">
              <a:ln>
                <a:noFill/>
              </a:ln>
              <a:solidFill>
                <a:prstClr val="black"/>
              </a:solidFill>
              <a:effectLst/>
              <a:uLnTx/>
              <a:uFillTx/>
              <a:latin typeface="Calibri Light" panose="020F0302020204030204"/>
              <a:ea typeface="ＭＳ Ｐゴシック" charset="-128"/>
            </a:endParaRPr>
          </a:p>
          <a:p>
            <a:pPr marL="0" marR="0" lvl="0" indent="0" algn="l" defTabSz="342900" rtl="0" eaLnBrk="1" fontAlgn="base" latinLnBrk="0" hangingPunct="1">
              <a:lnSpc>
                <a:spcPct val="100000"/>
              </a:lnSpc>
              <a:spcBef>
                <a:spcPct val="20000"/>
              </a:spcBef>
              <a:spcAft>
                <a:spcPct val="0"/>
              </a:spcAft>
              <a:buClrTx/>
              <a:buSzTx/>
              <a:buFont typeface="Arial" charset="0"/>
              <a:buNone/>
              <a:tabLst/>
              <a:defRPr/>
            </a:pPr>
            <a:endParaRPr lang="en-US" sz="1100" dirty="0">
              <a:solidFill>
                <a:prstClr val="black"/>
              </a:solidFill>
              <a:latin typeface="Calibri Light" panose="020F0302020204030204"/>
            </a:endParaRPr>
          </a:p>
          <a:p>
            <a:pPr marL="0" marR="0" lvl="0" indent="0" algn="l" defTabSz="342900" rtl="0" eaLnBrk="1" fontAlgn="base" latinLnBrk="0" hangingPunct="1">
              <a:lnSpc>
                <a:spcPct val="100000"/>
              </a:lnSpc>
              <a:spcBef>
                <a:spcPct val="20000"/>
              </a:spcBef>
              <a:spcAft>
                <a:spcPct val="0"/>
              </a:spcAft>
              <a:buClrTx/>
              <a:buSzTx/>
              <a:buFont typeface="Arial" charset="0"/>
              <a:buNone/>
              <a:tabLst/>
              <a:defRPr/>
            </a:pPr>
            <a:r>
              <a:rPr kumimoji="0" lang="en-US" sz="1100" b="0" i="0" u="none" strike="noStrike" kern="1200" cap="none" spc="0" normalizeH="0" baseline="0" noProof="0" dirty="0">
                <a:ln>
                  <a:noFill/>
                </a:ln>
                <a:solidFill>
                  <a:prstClr val="black"/>
                </a:solidFill>
                <a:effectLst/>
                <a:uLnTx/>
                <a:uFillTx/>
                <a:latin typeface="Calibri Light" panose="020F0302020204030204"/>
                <a:ea typeface="ＭＳ Ｐゴシック" charset="-128"/>
              </a:rPr>
              <a:t>Just search the University website for “data librarian” – you’ll find me!</a:t>
            </a:r>
          </a:p>
          <a:p>
            <a:endParaRPr lang="en-US" sz="1100" dirty="0">
              <a:latin typeface="+mj-lt"/>
            </a:endParaRPr>
          </a:p>
        </p:txBody>
      </p:sp>
    </p:spTree>
    <p:extLst>
      <p:ext uri="{BB962C8B-B14F-4D97-AF65-F5344CB8AC3E}">
        <p14:creationId xmlns:p14="http://schemas.microsoft.com/office/powerpoint/2010/main" val="243946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F7AFCE-0788-7375-1276-E03EF089918A}"/>
              </a:ext>
            </a:extLst>
          </p:cNvPr>
          <p:cNvSpPr>
            <a:spLocks noGrp="1"/>
          </p:cNvSpPr>
          <p:nvPr>
            <p:ph idx="1"/>
          </p:nvPr>
        </p:nvSpPr>
        <p:spPr/>
        <p:txBody>
          <a:bodyPr/>
          <a:lstStyle/>
          <a:p>
            <a:pPr>
              <a:lnSpc>
                <a:spcPct val="107000"/>
              </a:lnSpc>
              <a:spcBef>
                <a:spcPts val="0"/>
              </a:spcBef>
              <a:spcAft>
                <a:spcPts val="0"/>
              </a:spcAft>
            </a:pPr>
            <a:r>
              <a:rPr lang="en-US" sz="1100"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Seldom-acknowledged fact: almost all research generates significant amounts of data. A</a:t>
            </a: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ny project which generates a significant amount of digital research data should include a DMP.</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Social sciences researchers often have a great deal of information about their subject, which they may not think of as data. Even prior to transforming it into a machine-readable, analyzable format – it still counts!</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ISO Standards  provide a convenient framework for looking at this issue</a:t>
            </a:r>
          </a:p>
          <a:p>
            <a:pPr marL="1200150" lvl="2" indent="-342900">
              <a:lnSpc>
                <a:spcPct val="107000"/>
              </a:lnSpc>
              <a:spcBef>
                <a:spcPts val="0"/>
              </a:spcBef>
              <a:spcAft>
                <a:spcPts val="0"/>
              </a:spcAft>
              <a:buSzPts val="1000"/>
              <a:buFont typeface="Symbol" panose="05050102010706020507" pitchFamily="18" charset="2"/>
              <a:buChar char=""/>
              <a:tabLst>
                <a:tab pos="457200" algn="l"/>
              </a:tabLst>
            </a:pPr>
            <a:r>
              <a:rPr lang="en-US" sz="1100" kern="0" dirty="0">
                <a:solidFill>
                  <a:srgbClr val="333333"/>
                </a:solidFill>
                <a:latin typeface="Calibri" panose="020F0502020204030204" pitchFamily="34" charset="0"/>
                <a:cs typeface="Calibri" panose="020F0502020204030204" pitchFamily="34" charset="0"/>
              </a:rPr>
              <a:t>Data is information</a:t>
            </a:r>
          </a:p>
          <a:p>
            <a:pPr marL="1543050" lvl="3" indent="-342900">
              <a:lnSpc>
                <a:spcPct val="107000"/>
              </a:lnSpc>
              <a:spcBef>
                <a:spcPts val="0"/>
              </a:spcBef>
              <a:spcAft>
                <a:spcPts val="0"/>
              </a:spcAft>
              <a:buSzPts val="1000"/>
              <a:buFont typeface="Symbol" panose="05050102010706020507" pitchFamily="18" charset="2"/>
              <a:buChar char=""/>
              <a:tabLst>
                <a:tab pos="457200" algn="l"/>
              </a:tabLs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According to the ISO/IEC Standard No. 11179-1:2015, data is a “re-interpretable representation of information in a formalized manner suitable for communication, interpretation, or processing.”</a:t>
            </a:r>
          </a:p>
          <a:p>
            <a:pPr marL="1200150" lvl="2" indent="-342900">
              <a:lnSpc>
                <a:spcPct val="107000"/>
              </a:lnSpc>
              <a:spcBef>
                <a:spcPts val="0"/>
              </a:spcBef>
              <a:spcAft>
                <a:spcPts val="0"/>
              </a:spcAft>
              <a:buSzPts val="1000"/>
              <a:buFont typeface="Symbol" panose="05050102010706020507" pitchFamily="18" charset="2"/>
              <a:buChar char=""/>
              <a:tabLst>
                <a:tab pos="457200" algn="l"/>
              </a:tabLst>
            </a:pPr>
            <a:r>
              <a:rPr lang="en-US" sz="1100" kern="0" dirty="0">
                <a:solidFill>
                  <a:srgbClr val="333333"/>
                </a:solidFill>
                <a:latin typeface="Calibri" panose="020F0502020204030204" pitchFamily="34" charset="0"/>
                <a:cs typeface="Calibri" panose="020F0502020204030204" pitchFamily="34" charset="0"/>
              </a:rPr>
              <a:t>Information is data</a:t>
            </a:r>
          </a:p>
          <a:p>
            <a:pPr marL="1543050" lvl="3" indent="-342900">
              <a:lnSpc>
                <a:spcPct val="107000"/>
              </a:lnSpc>
              <a:spcBef>
                <a:spcPts val="0"/>
              </a:spcBef>
              <a:spcAft>
                <a:spcPts val="0"/>
              </a:spcAft>
              <a:buSzPts val="1000"/>
              <a:buFont typeface="Symbol" panose="05050102010706020507" pitchFamily="18" charset="2"/>
              <a:buChar char=""/>
              <a:tabLst>
                <a:tab pos="457200" algn="l"/>
              </a:tabLs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Another ISO standard, ISO 22263: 2008, stipulates information as “meaningful data</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Each researcher needs to identify what of their data should be stored long-term and made available with the final artifact (working data is handled separately and for the benefit of the researcher/team/collaborators).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100" dirty="0">
              <a:latin typeface="+mj-lt"/>
            </a:endParaRPr>
          </a:p>
        </p:txBody>
      </p:sp>
      <p:sp>
        <p:nvSpPr>
          <p:cNvPr id="2" name="Title 1">
            <a:extLst>
              <a:ext uri="{FF2B5EF4-FFF2-40B4-BE49-F238E27FC236}">
                <a16:creationId xmlns:a16="http://schemas.microsoft.com/office/drawing/2014/main" id="{AC09C99B-7CF1-C0BD-0D48-A2726EA52F0A}"/>
              </a:ext>
            </a:extLst>
          </p:cNvPr>
          <p:cNvSpPr>
            <a:spLocks noGrp="1"/>
          </p:cNvSpPr>
          <p:nvPr>
            <p:ph type="title"/>
          </p:nvPr>
        </p:nvSpPr>
        <p:spPr>
          <a:xfrm>
            <a:off x="457200" y="914400"/>
            <a:ext cx="8229600" cy="360175"/>
          </a:xfrm>
        </p:spPr>
        <p:txBody>
          <a:bodyPr>
            <a:noAutofit/>
          </a:bodyPr>
          <a:lstStyle/>
          <a:p>
            <a:pPr algn="ctr"/>
            <a:r>
              <a:rPr lang="en-US" sz="1800" b="1" dirty="0">
                <a:latin typeface="+mj-lt"/>
              </a:rPr>
              <a:t>Research Data Management – Why is it important?</a:t>
            </a:r>
          </a:p>
        </p:txBody>
      </p:sp>
    </p:spTree>
    <p:extLst>
      <p:ext uri="{BB962C8B-B14F-4D97-AF65-F5344CB8AC3E}">
        <p14:creationId xmlns:p14="http://schemas.microsoft.com/office/powerpoint/2010/main" val="730904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09AF2-5E34-F447-85F4-271D7D0B3C90}"/>
              </a:ext>
            </a:extLst>
          </p:cNvPr>
          <p:cNvSpPr>
            <a:spLocks noGrp="1"/>
          </p:cNvSpPr>
          <p:nvPr>
            <p:ph type="title"/>
          </p:nvPr>
        </p:nvSpPr>
        <p:spPr>
          <a:xfrm>
            <a:off x="457200" y="914400"/>
            <a:ext cx="8229600" cy="356616"/>
          </a:xfrm>
        </p:spPr>
        <p:txBody>
          <a:bodyPr>
            <a:normAutofit fontScale="90000"/>
          </a:bodyPr>
          <a:lstStyle/>
          <a:p>
            <a:pPr algn="ctr"/>
            <a:r>
              <a:rPr lang="en-US" sz="1800" b="1" dirty="0">
                <a:latin typeface="+mj-lt"/>
              </a:rPr>
              <a:t>By planning the </a:t>
            </a:r>
            <a:r>
              <a:rPr lang="en-US" sz="1800" b="1" dirty="0">
                <a:latin typeface="+mn-lt"/>
              </a:rPr>
              <a:t>management</a:t>
            </a:r>
            <a:r>
              <a:rPr lang="en-US" sz="1800" b="1" dirty="0">
                <a:latin typeface="+mj-lt"/>
              </a:rPr>
              <a:t> of your data at proposal time it is possible to:</a:t>
            </a:r>
          </a:p>
        </p:txBody>
      </p:sp>
      <p:sp>
        <p:nvSpPr>
          <p:cNvPr id="3" name="Content Placeholder 2">
            <a:extLst>
              <a:ext uri="{FF2B5EF4-FFF2-40B4-BE49-F238E27FC236}">
                <a16:creationId xmlns:a16="http://schemas.microsoft.com/office/drawing/2014/main" id="{ACB477F1-0AFF-9B43-AEBC-5E5B93739731}"/>
              </a:ext>
            </a:extLst>
          </p:cNvPr>
          <p:cNvSpPr>
            <a:spLocks noGrp="1"/>
          </p:cNvSpPr>
          <p:nvPr>
            <p:ph idx="1"/>
          </p:nvPr>
        </p:nvSpPr>
        <p:spPr/>
        <p:txBody>
          <a:bodyPr/>
          <a:lstStyle/>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100" kern="0" dirty="0">
                <a:solidFill>
                  <a:srgbClr val="333333"/>
                </a:solidFill>
                <a:effectLst/>
                <a:latin typeface="+mj-lt"/>
                <a:ea typeface="Times New Roman" panose="02020603050405020304" pitchFamily="18" charset="0"/>
                <a:cs typeface="Calibri" panose="020F0502020204030204" pitchFamily="34" charset="0"/>
              </a:rPr>
              <a:t>Plan for someone specifically to do research data management</a:t>
            </a:r>
            <a:endParaRPr lang="en-US" sz="1100" kern="100"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100" kern="0" dirty="0">
                <a:solidFill>
                  <a:srgbClr val="333333"/>
                </a:solidFill>
                <a:effectLst/>
                <a:latin typeface="+mj-lt"/>
                <a:ea typeface="Times New Roman" panose="02020603050405020304" pitchFamily="18" charset="0"/>
                <a:cs typeface="Calibri" panose="020F0502020204030204" pitchFamily="34" charset="0"/>
              </a:rPr>
              <a:t>It is now often necessary to build in funding and/or personnel specifically for data management</a:t>
            </a:r>
            <a:r>
              <a:rPr lang="en-US" sz="1100" kern="0" dirty="0">
                <a:solidFill>
                  <a:srgbClr val="333333"/>
                </a:solidFill>
                <a:effectLst/>
                <a:latin typeface="+mj-lt"/>
                <a:ea typeface="Times New Roman" panose="02020603050405020304" pitchFamily="18" charset="0"/>
                <a:cs typeface="Times New Roman" panose="02020603050405020304" pitchFamily="18" charset="0"/>
              </a:rPr>
              <a:t>; </a:t>
            </a:r>
            <a:r>
              <a:rPr lang="en-US" sz="1100" kern="0" dirty="0">
                <a:solidFill>
                  <a:srgbClr val="333333"/>
                </a:solidFill>
                <a:latin typeface="+mj-lt"/>
                <a:ea typeface="Times New Roman" panose="02020603050405020304" pitchFamily="18" charset="0"/>
                <a:cs typeface="Times New Roman" panose="02020603050405020304" pitchFamily="18" charset="0"/>
              </a:rPr>
              <a:t>d</a:t>
            </a:r>
            <a:r>
              <a:rPr lang="en-US" sz="1100" kern="0" dirty="0">
                <a:solidFill>
                  <a:srgbClr val="333333"/>
                </a:solidFill>
                <a:latin typeface="+mj-lt"/>
                <a:cs typeface="Times New Roman" panose="02020603050405020304" pitchFamily="18" charset="0"/>
              </a:rPr>
              <a:t>ata prep for the project itself can be difficult and time-consuming</a:t>
            </a:r>
            <a:endParaRPr lang="en-US" sz="1100" kern="0" dirty="0">
              <a:solidFill>
                <a:srgbClr val="333333"/>
              </a:solidFill>
              <a:effectLst/>
              <a:latin typeface="+mj-lt"/>
              <a:ea typeface="Times New Roman" panose="02020603050405020304" pitchFamily="18" charset="0"/>
              <a:cs typeface="Times New Roman" panose="02020603050405020304" pitchFamily="18" charset="0"/>
            </a:endParaRPr>
          </a:p>
          <a:p>
            <a:pPr marL="533400" marR="0">
              <a:lnSpc>
                <a:spcPct val="107000"/>
              </a:lnSpc>
              <a:spcBef>
                <a:spcPts val="0"/>
              </a:spcBef>
              <a:spcAft>
                <a:spcPts val="0"/>
              </a:spcAft>
            </a:pPr>
            <a:r>
              <a:rPr lang="en-US" sz="1100" kern="0" dirty="0">
                <a:solidFill>
                  <a:srgbClr val="333333"/>
                </a:solidFill>
                <a:effectLst/>
                <a:latin typeface="+mj-lt"/>
                <a:ea typeface="Times New Roman" panose="02020603050405020304" pitchFamily="18" charset="0"/>
                <a:cs typeface="Times New Roman" panose="02020603050405020304" pitchFamily="18" charset="0"/>
              </a:rPr>
              <a:t> </a:t>
            </a:r>
            <a:endParaRPr lang="en-US" sz="1100" kern="100" dirty="0">
              <a:effectLst/>
              <a:latin typeface="+mj-lt"/>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100" kern="0" dirty="0">
                <a:solidFill>
                  <a:srgbClr val="333333"/>
                </a:solidFill>
                <a:effectLst/>
                <a:latin typeface="+mj-lt"/>
                <a:ea typeface="Times New Roman" panose="02020603050405020304" pitchFamily="18" charset="0"/>
                <a:cs typeface="Calibri" panose="020F0502020204030204" pitchFamily="34" charset="0"/>
              </a:rPr>
              <a:t>Improve the impact and visibility of your research</a:t>
            </a:r>
            <a:endParaRPr lang="en-US" sz="1100" kern="100" dirty="0">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100" kern="0" dirty="0">
                <a:solidFill>
                  <a:srgbClr val="333333"/>
                </a:solidFill>
                <a:latin typeface="+mj-lt"/>
                <a:ea typeface="Times New Roman" panose="02020603050405020304" pitchFamily="18" charset="0"/>
                <a:cs typeface="Calibri" panose="020F0502020204030204" pitchFamily="34" charset="0"/>
              </a:rPr>
              <a:t>D</a:t>
            </a:r>
            <a:r>
              <a:rPr lang="en-US" sz="1100" kern="0" dirty="0">
                <a:solidFill>
                  <a:srgbClr val="333333"/>
                </a:solidFill>
                <a:effectLst/>
                <a:latin typeface="+mj-lt"/>
                <a:ea typeface="Times New Roman" panose="02020603050405020304" pitchFamily="18" charset="0"/>
                <a:cs typeface="Calibri" panose="020F0502020204030204" pitchFamily="34" charset="0"/>
              </a:rPr>
              <a:t>ata storage and sharing these days should be in line with the </a:t>
            </a:r>
            <a:r>
              <a:rPr lang="en-US" sz="1100" u="sng" kern="0" dirty="0">
                <a:solidFill>
                  <a:srgbClr val="333333"/>
                </a:solidFill>
                <a:effectLst/>
                <a:latin typeface="+mj-lt"/>
                <a:ea typeface="Times New Roman" panose="02020603050405020304" pitchFamily="18" charset="0"/>
                <a:cs typeface="Calibri" panose="020F0502020204030204" pitchFamily="34" charset="0"/>
                <a:hlinkClick r:id="rId2"/>
              </a:rPr>
              <a:t>FAIR Data Principles</a:t>
            </a:r>
            <a:endParaRPr lang="en-US" sz="1100" kern="100" dirty="0">
              <a:solidFill>
                <a:srgbClr val="333333"/>
              </a:solidFill>
              <a:effectLst/>
              <a:latin typeface="+mj-lt"/>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0"/>
              </a:spcAft>
              <a:buSzPts val="1000"/>
              <a:buFont typeface="Wingdings" panose="05000000000000000000" pitchFamily="2" charset="2"/>
              <a:buChar char=""/>
              <a:tabLst>
                <a:tab pos="1371600" algn="l"/>
              </a:tabLst>
            </a:pPr>
            <a:r>
              <a:rPr lang="en-US" sz="1100" kern="0" dirty="0">
                <a:solidFill>
                  <a:srgbClr val="333333"/>
                </a:solidFill>
                <a:effectLst/>
                <a:latin typeface="+mj-lt"/>
                <a:ea typeface="Times New Roman" panose="02020603050405020304" pitchFamily="18" charset="0"/>
                <a:cs typeface="Calibri" panose="020F0502020204030204" pitchFamily="34" charset="0"/>
              </a:rPr>
              <a:t>Findable</a:t>
            </a:r>
            <a:r>
              <a:rPr lang="en-US" sz="1100" kern="100" dirty="0">
                <a:solidFill>
                  <a:srgbClr val="333333"/>
                </a:solidFill>
                <a:latin typeface="+mj-lt"/>
                <a:ea typeface="Calibri" panose="020F0502020204030204" pitchFamily="34" charset="0"/>
                <a:cs typeface="Times New Roman" panose="02020603050405020304" pitchFamily="18" charset="0"/>
              </a:rPr>
              <a:t>; </a:t>
            </a:r>
            <a:r>
              <a:rPr lang="en-US" sz="1100" kern="0" dirty="0">
                <a:solidFill>
                  <a:srgbClr val="333333"/>
                </a:solidFill>
                <a:effectLst/>
                <a:latin typeface="+mj-lt"/>
                <a:ea typeface="Times New Roman" panose="02020603050405020304" pitchFamily="18" charset="0"/>
                <a:cs typeface="Calibri" panose="020F0502020204030204" pitchFamily="34" charset="0"/>
              </a:rPr>
              <a:t>Accessible; Interoperable; Reusable</a:t>
            </a:r>
            <a:endParaRPr lang="en-US" sz="1100" kern="100" dirty="0">
              <a:solidFill>
                <a:srgbClr val="333333"/>
              </a:solidFill>
              <a:effectLst/>
              <a:latin typeface="+mj-lt"/>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100" kern="0" dirty="0">
                <a:solidFill>
                  <a:srgbClr val="333333"/>
                </a:solidFill>
                <a:effectLst/>
                <a:latin typeface="+mj-lt"/>
                <a:ea typeface="Times New Roman" panose="02020603050405020304" pitchFamily="18" charset="0"/>
                <a:cs typeface="Calibri" panose="020F0502020204030204" pitchFamily="34" charset="0"/>
              </a:rPr>
              <a:t>Allows for other to find your data and gain/request access</a:t>
            </a:r>
            <a:endParaRPr lang="en-US" sz="1100" kern="100" dirty="0">
              <a:solidFill>
                <a:srgbClr val="333333"/>
              </a:solidFill>
              <a:effectLst/>
              <a:latin typeface="+mj-lt"/>
              <a:ea typeface="Calibri" panose="020F0502020204030204" pitchFamily="34" charset="0"/>
              <a:cs typeface="Times New Roman" panose="02020603050405020304" pitchFamily="18" charset="0"/>
            </a:endParaRPr>
          </a:p>
          <a:p>
            <a:pPr marL="342900" indent="-342900">
              <a:lnSpc>
                <a:spcPct val="107000"/>
              </a:lnSpc>
              <a:spcBef>
                <a:spcPts val="0"/>
              </a:spcBef>
              <a:spcAft>
                <a:spcPts val="0"/>
              </a:spcAft>
              <a:buSzPts val="1000"/>
              <a:buFont typeface="Symbol" panose="05050102010706020507" pitchFamily="18" charset="2"/>
              <a:buChar char=""/>
              <a:tabLst>
                <a:tab pos="457200" algn="l"/>
              </a:tabLst>
            </a:pPr>
            <a:endParaRPr lang="en-US" sz="1100" kern="0" dirty="0">
              <a:solidFill>
                <a:srgbClr val="333333"/>
              </a:solidFill>
              <a:latin typeface="Calibri" panose="020F0502020204030204" pitchFamily="34" charset="0"/>
              <a:cs typeface="Calibri" panose="020F0502020204030204" pitchFamily="34" charset="0"/>
            </a:endParaRPr>
          </a:p>
          <a:p>
            <a:pPr marL="342900" indent="-342900">
              <a:lnSpc>
                <a:spcPct val="107000"/>
              </a:lnSpc>
              <a:spcBef>
                <a:spcPts val="0"/>
              </a:spcBef>
              <a:spcAft>
                <a:spcPts val="0"/>
              </a:spcAft>
              <a:buSzPts val="1000"/>
              <a:buFont typeface="Symbol" panose="05050102010706020507" pitchFamily="18" charset="2"/>
              <a:buChar char=""/>
              <a:tabLst>
                <a:tab pos="457200" algn="l"/>
              </a:tabLst>
            </a:pPr>
            <a:r>
              <a:rPr lang="en-US" sz="1100" kern="0" dirty="0">
                <a:solidFill>
                  <a:srgbClr val="333333"/>
                </a:solidFill>
                <a:latin typeface="Calibri" panose="020F0502020204030204" pitchFamily="34" charset="0"/>
                <a:cs typeface="Calibri" panose="020F0502020204030204" pitchFamily="34" charset="0"/>
              </a:rPr>
              <a:t>Improve and standardize data management practice and policy in your lab</a:t>
            </a:r>
          </a:p>
          <a:p>
            <a:pPr marL="74295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100" kern="0" dirty="0">
                <a:solidFill>
                  <a:srgbClr val="333333"/>
                </a:solidFill>
                <a:latin typeface="Calibri" panose="020F0502020204030204" pitchFamily="34" charset="0"/>
                <a:cs typeface="Calibri" panose="020F0502020204030204" pitchFamily="34" charset="0"/>
              </a:rPr>
              <a:t>Data management isn’t something you want to make up as you go.</a:t>
            </a:r>
          </a:p>
          <a:p>
            <a:pPr marL="742950" lvl="1" indent="-285750">
              <a:lnSpc>
                <a:spcPct val="107000"/>
              </a:lnSpc>
              <a:spcBef>
                <a:spcPts val="0"/>
              </a:spcBef>
              <a:spcAft>
                <a:spcPts val="0"/>
              </a:spcAft>
              <a:buSzPts val="1000"/>
              <a:buFont typeface="Courier New" panose="02070309020205020404" pitchFamily="49" charset="0"/>
              <a:buChar char="o"/>
              <a:tabLst>
                <a:tab pos="914400" algn="l"/>
              </a:tabLst>
            </a:pPr>
            <a:endParaRPr lang="en-US" sz="1100" kern="0" dirty="0">
              <a:solidFill>
                <a:srgbClr val="333333"/>
              </a:solidFill>
              <a:latin typeface="Calibri" panose="020F0502020204030204" pitchFamily="34" charset="0"/>
              <a:cs typeface="Calibri" panose="020F0502020204030204" pitchFamily="34"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100"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Facilitate collaboration, increase research efficiency, and facilitate new avenues of exploration</a:t>
            </a:r>
            <a:endParaRPr lang="en-US" sz="1100" kern="100" dirty="0">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US" sz="1100"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We hope so, anyway!</a:t>
            </a:r>
            <a:endParaRPr lang="en-US" sz="1100" kern="0" dirty="0">
              <a:solidFill>
                <a:srgbClr val="333333"/>
              </a:solidFill>
              <a:latin typeface="Calibri" panose="020F0502020204030204" pitchFamily="34" charset="0"/>
              <a:cs typeface="Calibri" panose="020F0502020204030204" pitchFamily="34" charset="0"/>
            </a:endParaRPr>
          </a:p>
          <a:p>
            <a:endParaRPr lang="en-US" dirty="0"/>
          </a:p>
        </p:txBody>
      </p:sp>
    </p:spTree>
    <p:extLst>
      <p:ext uri="{BB962C8B-B14F-4D97-AF65-F5344CB8AC3E}">
        <p14:creationId xmlns:p14="http://schemas.microsoft.com/office/powerpoint/2010/main" val="727843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0E289-CC64-8F44-9258-E4EE215FB23F}"/>
              </a:ext>
            </a:extLst>
          </p:cNvPr>
          <p:cNvSpPr>
            <a:spLocks noGrp="1"/>
          </p:cNvSpPr>
          <p:nvPr>
            <p:ph type="title"/>
          </p:nvPr>
        </p:nvSpPr>
        <p:spPr>
          <a:xfrm>
            <a:off x="457200" y="914400"/>
            <a:ext cx="8229600" cy="360175"/>
          </a:xfrm>
        </p:spPr>
        <p:txBody>
          <a:bodyPr>
            <a:noAutofit/>
          </a:bodyPr>
          <a:lstStyle/>
          <a:p>
            <a:pPr algn="ctr"/>
            <a:r>
              <a:rPr lang="en-US" sz="1800" b="1" dirty="0">
                <a:latin typeface="+mj-lt"/>
              </a:rPr>
              <a:t>Research Data Management Life Cycle</a:t>
            </a:r>
          </a:p>
        </p:txBody>
      </p:sp>
      <p:sp>
        <p:nvSpPr>
          <p:cNvPr id="3" name="Content Placeholder 2">
            <a:extLst>
              <a:ext uri="{FF2B5EF4-FFF2-40B4-BE49-F238E27FC236}">
                <a16:creationId xmlns:a16="http://schemas.microsoft.com/office/drawing/2014/main" id="{AA00B64C-E5F5-4741-AB5B-8BD505F9E07F}"/>
              </a:ext>
            </a:extLst>
          </p:cNvPr>
          <p:cNvSpPr>
            <a:spLocks noGrp="1"/>
          </p:cNvSpPr>
          <p:nvPr>
            <p:ph idx="1"/>
          </p:nvPr>
        </p:nvSpPr>
        <p:spPr/>
        <p:txBody>
          <a:bodyPr/>
          <a:lstStyle/>
          <a:p>
            <a:pPr>
              <a:lnSpc>
                <a:spcPct val="107000"/>
              </a:lnSpc>
              <a:spcBef>
                <a:spcPts val="0"/>
              </a:spcBef>
              <a:spcAft>
                <a:spcPts val="0"/>
              </a:spcAft>
              <a:buSzPts val="1000"/>
              <a:tabLst>
                <a:tab pos="457200" algn="l"/>
              </a:tabLst>
            </a:pPr>
            <a:endParaRPr lang="en-US" sz="12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Bef>
                <a:spcPts val="0"/>
              </a:spcBef>
              <a:spcAft>
                <a:spcPts val="0"/>
              </a:spcAft>
              <a:buSzPts val="1000"/>
              <a:tabLst>
                <a:tab pos="457200" algn="l"/>
              </a:tabLst>
            </a:pPr>
            <a:endParaRPr lang="en-US" sz="1200" kern="0" dirty="0">
              <a:solidFill>
                <a:srgbClr val="333333"/>
              </a:solidFill>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Bef>
                <a:spcPts val="0"/>
              </a:spcBef>
              <a:spcAft>
                <a:spcPts val="0"/>
              </a:spcAft>
              <a:buSzPts val="1000"/>
              <a:tabLst>
                <a:tab pos="457200" algn="l"/>
              </a:tabLst>
            </a:pPr>
            <a:endParaRPr lang="en-US" sz="12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Bef>
                <a:spcPts val="0"/>
              </a:spcBef>
              <a:spcAft>
                <a:spcPts val="0"/>
              </a:spcAft>
              <a:buSzPct val="85000"/>
              <a:tabLst>
                <a:tab pos="457200" algn="l"/>
              </a:tabLst>
            </a:pPr>
            <a:r>
              <a:rPr lang="en-US" sz="12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Study the concept</a:t>
            </a:r>
          </a:p>
          <a:p>
            <a:pPr>
              <a:lnSpc>
                <a:spcPct val="107000"/>
              </a:lnSpc>
              <a:spcBef>
                <a:spcPts val="0"/>
              </a:spcBef>
              <a:spcAft>
                <a:spcPts val="0"/>
              </a:spcAft>
              <a:buSzPct val="85000"/>
              <a:tabLst>
                <a:tab pos="457200" algn="l"/>
              </a:tabLst>
            </a:pPr>
            <a:r>
              <a:rPr lang="en-US" sz="12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Collect the data</a:t>
            </a:r>
          </a:p>
          <a:p>
            <a:pPr>
              <a:lnSpc>
                <a:spcPct val="107000"/>
              </a:lnSpc>
              <a:spcBef>
                <a:spcPts val="0"/>
              </a:spcBef>
              <a:spcAft>
                <a:spcPts val="0"/>
              </a:spcAft>
              <a:buSzPct val="85000"/>
              <a:tabLst>
                <a:tab pos="457200" algn="l"/>
              </a:tabLst>
            </a:pPr>
            <a:r>
              <a:rPr lang="en-US" sz="12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Organize and store your data</a:t>
            </a:r>
          </a:p>
          <a:p>
            <a:pPr>
              <a:lnSpc>
                <a:spcPct val="107000"/>
              </a:lnSpc>
              <a:spcBef>
                <a:spcPts val="0"/>
              </a:spcBef>
              <a:spcAft>
                <a:spcPts val="0"/>
              </a:spcAft>
              <a:buSzPct val="85000"/>
              <a:tabLst>
                <a:tab pos="457200" algn="l"/>
              </a:tabLst>
            </a:pPr>
            <a:r>
              <a:rPr lang="en-US" sz="12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Processing/analyzing your data</a:t>
            </a:r>
          </a:p>
          <a:p>
            <a:pPr>
              <a:lnSpc>
                <a:spcPct val="107000"/>
              </a:lnSpc>
              <a:spcBef>
                <a:spcPts val="0"/>
              </a:spcBef>
              <a:spcAft>
                <a:spcPts val="0"/>
              </a:spcAft>
              <a:buSzPct val="85000"/>
              <a:tabLst>
                <a:tab pos="457200" algn="l"/>
              </a:tabLst>
            </a:pPr>
            <a:r>
              <a:rPr lang="en-US" sz="12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Distribute your data</a:t>
            </a:r>
          </a:p>
          <a:p>
            <a:pPr>
              <a:lnSpc>
                <a:spcPct val="107000"/>
              </a:lnSpc>
              <a:spcBef>
                <a:spcPts val="0"/>
              </a:spcBef>
              <a:spcAft>
                <a:spcPts val="0"/>
              </a:spcAft>
              <a:buSzPct val="85000"/>
              <a:tabLst>
                <a:tab pos="457200" algn="l"/>
              </a:tabLst>
            </a:pPr>
            <a:r>
              <a:rPr lang="en-US" sz="12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Share your data</a:t>
            </a:r>
          </a:p>
          <a:p>
            <a:pPr>
              <a:lnSpc>
                <a:spcPct val="107000"/>
              </a:lnSpc>
              <a:spcBef>
                <a:spcPts val="0"/>
              </a:spcBef>
              <a:spcAft>
                <a:spcPts val="0"/>
              </a:spcAft>
              <a:buSzPct val="85000"/>
              <a:tabLst>
                <a:tab pos="457200" algn="l"/>
              </a:tabLst>
            </a:pPr>
            <a:r>
              <a:rPr lang="en-US" sz="1200"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Repurposing</a:t>
            </a:r>
            <a:r>
              <a:rPr lang="en-US" sz="12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data</a:t>
            </a:r>
          </a:p>
          <a:p>
            <a:pPr>
              <a:lnSpc>
                <a:spcPct val="107000"/>
              </a:lnSpc>
              <a:spcBef>
                <a:spcPts val="0"/>
              </a:spcBef>
              <a:spcAft>
                <a:spcPts val="0"/>
              </a:spcAft>
              <a:buSzPct val="85000"/>
              <a:tabLst>
                <a:tab pos="457200" algn="l"/>
              </a:tabLst>
            </a:pPr>
            <a:r>
              <a:rPr lang="en-US" sz="1200"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Archive your</a:t>
            </a:r>
            <a:r>
              <a:rPr lang="en-US" sz="12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data</a:t>
            </a: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endPar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endParaRPr lang="en-US" sz="1100" kern="0" dirty="0">
              <a:solidFill>
                <a:srgbClr val="333333"/>
              </a:solidFill>
              <a:latin typeface="Calibri" panose="020F0502020204030204" pitchFamily="34" charset="0"/>
              <a:ea typeface="Times New Roman" panose="02020603050405020304" pitchFamily="18" charset="0"/>
              <a:cs typeface="Calibri" panose="020F0502020204030204" pitchFamily="34" charset="0"/>
            </a:endParaRPr>
          </a:p>
          <a:p>
            <a:pPr marL="457200" marR="0" lvl="1" indent="0">
              <a:lnSpc>
                <a:spcPct val="107000"/>
              </a:lnSpc>
              <a:spcBef>
                <a:spcPts val="0"/>
              </a:spcBef>
              <a:spcAft>
                <a:spcPts val="0"/>
              </a:spcAft>
              <a:buSzPts val="1000"/>
              <a:buNone/>
              <a:tabLst>
                <a:tab pos="914400" algn="l"/>
              </a:tabLst>
            </a:pPr>
            <a:endPar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a:p>
            <a:pPr marL="457200" marR="0" lvl="1" indent="0">
              <a:lnSpc>
                <a:spcPct val="107000"/>
              </a:lnSpc>
              <a:spcBef>
                <a:spcPts val="0"/>
              </a:spcBef>
              <a:spcAft>
                <a:spcPts val="0"/>
              </a:spcAft>
              <a:buSzPts val="1000"/>
              <a:buNone/>
              <a:tabLst>
                <a:tab pos="914400" algn="l"/>
              </a:tabLst>
            </a:pPr>
            <a:endParaRPr lang="en-US" sz="1100" kern="0" dirty="0">
              <a:solidFill>
                <a:srgbClr val="333333"/>
              </a:solidFill>
              <a:latin typeface="Calibri" panose="020F0502020204030204" pitchFamily="34" charset="0"/>
              <a:ea typeface="Times New Roman" panose="02020603050405020304" pitchFamily="18" charset="0"/>
              <a:cs typeface="Calibri" panose="020F0502020204030204" pitchFamily="34" charset="0"/>
            </a:endParaRPr>
          </a:p>
          <a:p>
            <a:pPr marL="457200" marR="0" lvl="1" indent="0">
              <a:lnSpc>
                <a:spcPct val="107000"/>
              </a:lnSpc>
              <a:spcBef>
                <a:spcPts val="0"/>
              </a:spcBef>
              <a:spcAft>
                <a:spcPts val="0"/>
              </a:spcAft>
              <a:buSzPts val="1000"/>
              <a:buNone/>
              <a:tabLst>
                <a:tab pos="914400" algn="l"/>
              </a:tabLst>
            </a:pPr>
            <a:endPar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endPar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p:txBody>
      </p:sp>
      <p:pic>
        <p:nvPicPr>
          <p:cNvPr id="4" name="Picture 3">
            <a:extLst>
              <a:ext uri="{FF2B5EF4-FFF2-40B4-BE49-F238E27FC236}">
                <a16:creationId xmlns:a16="http://schemas.microsoft.com/office/drawing/2014/main" id="{9F2BFECF-33D8-3029-F0EE-15B666D0EFFE}"/>
              </a:ext>
            </a:extLst>
          </p:cNvPr>
          <p:cNvPicPr>
            <a:picLocks noChangeAspect="1"/>
          </p:cNvPicPr>
          <p:nvPr/>
        </p:nvPicPr>
        <p:blipFill>
          <a:blip r:embed="rId2"/>
          <a:stretch>
            <a:fillRect/>
          </a:stretch>
        </p:blipFill>
        <p:spPr>
          <a:xfrm>
            <a:off x="4292330" y="1544752"/>
            <a:ext cx="2397139" cy="2498928"/>
          </a:xfrm>
          <a:prstGeom prst="rect">
            <a:avLst/>
          </a:prstGeom>
        </p:spPr>
      </p:pic>
    </p:spTree>
    <p:extLst>
      <p:ext uri="{BB962C8B-B14F-4D97-AF65-F5344CB8AC3E}">
        <p14:creationId xmlns:p14="http://schemas.microsoft.com/office/powerpoint/2010/main" val="76403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00B64C-E5F5-4741-AB5B-8BD505F9E07F}"/>
              </a:ext>
            </a:extLst>
          </p:cNvPr>
          <p:cNvSpPr>
            <a:spLocks noGrp="1"/>
          </p:cNvSpPr>
          <p:nvPr>
            <p:ph idx="1"/>
          </p:nvPr>
        </p:nvSpPr>
        <p:spPr>
          <a:xfrm>
            <a:off x="457200" y="1544752"/>
            <a:ext cx="8229600" cy="2309133"/>
          </a:xfrm>
        </p:spPr>
        <p:txBody>
          <a:bodyPr/>
          <a:lstStyle/>
          <a:p>
            <a:pPr marL="0" marR="0" lvl="0" indent="0" algn="ctr">
              <a:lnSpc>
                <a:spcPct val="107000"/>
              </a:lnSpc>
              <a:spcBef>
                <a:spcPts val="0"/>
              </a:spcBef>
              <a:spcAft>
                <a:spcPts val="0"/>
              </a:spcAft>
              <a:buSzPts val="1000"/>
              <a:buNone/>
              <a:tabLst>
                <a:tab pos="457200" algn="l"/>
              </a:tabLst>
            </a:pPr>
            <a:endPar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a:p>
            <a:pPr algn="l">
              <a:buSzPct val="850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Data Documentation </a:t>
            </a:r>
          </a:p>
          <a:p>
            <a:pPr algn="l">
              <a:buSzPct val="850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File Organization </a:t>
            </a:r>
          </a:p>
          <a:p>
            <a:pPr algn="l">
              <a:buSzPct val="850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Working Storage &amp; Backup </a:t>
            </a:r>
          </a:p>
          <a:p>
            <a:pPr algn="l">
              <a:buSzPct val="850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Data Publishing, Sharing &amp; Reuse </a:t>
            </a:r>
          </a:p>
          <a:p>
            <a:pPr algn="l">
              <a:buSzPct val="850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Protecting Data &amp; Responsible Reuse</a:t>
            </a:r>
          </a:p>
        </p:txBody>
      </p:sp>
      <p:sp>
        <p:nvSpPr>
          <p:cNvPr id="2" name="Title 1">
            <a:extLst>
              <a:ext uri="{FF2B5EF4-FFF2-40B4-BE49-F238E27FC236}">
                <a16:creationId xmlns:a16="http://schemas.microsoft.com/office/drawing/2014/main" id="{4CA43435-6B14-B109-0637-48A94A82DB88}"/>
              </a:ext>
            </a:extLst>
          </p:cNvPr>
          <p:cNvSpPr>
            <a:spLocks noGrp="1"/>
          </p:cNvSpPr>
          <p:nvPr>
            <p:ph type="title"/>
          </p:nvPr>
        </p:nvSpPr>
        <p:spPr>
          <a:xfrm>
            <a:off x="457200" y="914400"/>
            <a:ext cx="8229600" cy="360175"/>
          </a:xfrm>
        </p:spPr>
        <p:txBody>
          <a:bodyPr>
            <a:noAutofit/>
          </a:bodyPr>
          <a:lstStyle/>
          <a:p>
            <a:pPr marL="0" marR="0" lvl="0" indent="0" algn="ctr">
              <a:lnSpc>
                <a:spcPct val="107000"/>
              </a:lnSpc>
              <a:spcBef>
                <a:spcPts val="0"/>
              </a:spcBef>
              <a:spcAft>
                <a:spcPts val="0"/>
              </a:spcAft>
              <a:buSzPts val="1000"/>
              <a:buNone/>
              <a:tabLst>
                <a:tab pos="457200" algn="l"/>
              </a:tabLst>
            </a:pPr>
            <a:r>
              <a:rPr lang="en-US" sz="1800" b="1" kern="0" dirty="0">
                <a:solidFill>
                  <a:srgbClr val="333333"/>
                </a:solidFill>
                <a:latin typeface="Calibri" panose="020F0502020204030204" pitchFamily="34" charset="0"/>
                <a:ea typeface="Times New Roman" panose="02020603050405020304" pitchFamily="18" charset="0"/>
                <a:cs typeface="Calibri" panose="020F0502020204030204" pitchFamily="34" charset="0"/>
              </a:rPr>
              <a:t>Basic Elements of Data Management</a:t>
            </a:r>
          </a:p>
        </p:txBody>
      </p:sp>
    </p:spTree>
    <p:extLst>
      <p:ext uri="{BB962C8B-B14F-4D97-AF65-F5344CB8AC3E}">
        <p14:creationId xmlns:p14="http://schemas.microsoft.com/office/powerpoint/2010/main" val="1845017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8DC29-5C66-456F-C627-7AA0A6E199F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22B976-79CB-AA83-ACCB-5DDD543145B0}"/>
              </a:ext>
            </a:extLst>
          </p:cNvPr>
          <p:cNvSpPr>
            <a:spLocks noGrp="1"/>
          </p:cNvSpPr>
          <p:nvPr>
            <p:ph idx="1"/>
          </p:nvPr>
        </p:nvSpPr>
        <p:spPr>
          <a:xfrm>
            <a:off x="457200" y="1544752"/>
            <a:ext cx="8229600" cy="3598748"/>
          </a:xfrm>
        </p:spPr>
        <p:txBody>
          <a:bodyPr/>
          <a:lstStyle/>
          <a:p>
            <a:pPr marL="0" indent="0" algn="ctr">
              <a:buNone/>
            </a:pPr>
            <a:r>
              <a:rPr lang="en-US" sz="1800" dirty="0">
                <a:latin typeface="Calibri" panose="020F0502020204030204" pitchFamily="34" charset="0"/>
                <a:ea typeface="Calibri" panose="020F0502020204030204" pitchFamily="34" charset="0"/>
                <a:cs typeface="Calibri" panose="020F0502020204030204" pitchFamily="34" charset="0"/>
              </a:rPr>
              <a:t>	</a:t>
            </a:r>
            <a:endParaRPr lang="en-US" sz="1800" b="1" dirty="0">
              <a:latin typeface="Calibri" panose="020F0502020204030204" pitchFamily="34" charset="0"/>
              <a:ea typeface="Calibri" panose="020F0502020204030204" pitchFamily="34" charset="0"/>
              <a:cs typeface="Calibri" panose="020F0502020204030204" pitchFamily="34" charset="0"/>
            </a:endParaRPr>
          </a:p>
          <a:p>
            <a:pPr marL="0" indent="0" algn="ctr">
              <a:buNone/>
            </a:pPr>
            <a:endParaRPr lang="en-US" sz="1100" b="1" dirty="0">
              <a:latin typeface="Calibri" panose="020F0502020204030204" pitchFamily="34" charset="0"/>
              <a:ea typeface="Calibri" panose="020F0502020204030204" pitchFamily="34" charset="0"/>
              <a:cs typeface="Calibri" panose="020F0502020204030204" pitchFamily="34" charset="0"/>
            </a:endParaRPr>
          </a:p>
          <a:p>
            <a:pPr>
              <a:buSzPct val="850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Document your data collection: where, when, what, how</a:t>
            </a:r>
          </a:p>
          <a:p>
            <a:pPr lvl="1">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The ideal is that others interested can follow your ‘bread crumb trail’ to your original or similar data sources</a:t>
            </a:r>
          </a:p>
          <a:p>
            <a:pPr lvl="1">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File Formats: Document your file formats and try to choose ones that will allow for later interoperability</a:t>
            </a:r>
          </a:p>
          <a:p>
            <a:pPr lvl="1">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If you need to use a proprietary/specialized format, document this along with the reasons and how to access the files</a:t>
            </a:r>
          </a:p>
          <a:p>
            <a:pPr lvl="1"/>
            <a:endParaRPr lang="en-US" sz="1200" dirty="0">
              <a:latin typeface="Calibri" panose="020F0502020204030204" pitchFamily="34" charset="0"/>
              <a:ea typeface="Calibri" panose="020F0502020204030204" pitchFamily="34" charset="0"/>
              <a:cs typeface="Calibri" panose="020F0502020204030204" pitchFamily="34" charset="0"/>
            </a:endParaRPr>
          </a:p>
          <a:p>
            <a:pPr marL="257175" lvl="1" indent="-257175">
              <a:buClr>
                <a:srgbClr val="18453B"/>
              </a:buClr>
            </a:pPr>
            <a:r>
              <a:rPr lang="en-US" sz="1200" dirty="0">
                <a:latin typeface="Calibri" panose="020F0502020204030204" pitchFamily="34" charset="0"/>
                <a:ea typeface="Calibri" panose="020F0502020204030204" pitchFamily="34" charset="0"/>
                <a:cs typeface="Calibri" panose="020F0502020204030204" pitchFamily="34" charset="0"/>
              </a:rPr>
              <a:t>README Files</a:t>
            </a:r>
          </a:p>
          <a:p>
            <a:pPr marL="585787" lvl="2">
              <a:buSzPct val="85000"/>
            </a:pPr>
            <a:r>
              <a:rPr lang="en-US" sz="1200" dirty="0">
                <a:latin typeface="Calibri" panose="020F0502020204030204" pitchFamily="34" charset="0"/>
                <a:ea typeface="Calibri" panose="020F0502020204030204" pitchFamily="34" charset="0"/>
                <a:cs typeface="Calibri" panose="020F0502020204030204" pitchFamily="34" charset="0"/>
              </a:rPr>
              <a:t>One simple way to store data documentation is by creating a file called readme.txt to accompany each dataset. The readme file houses all of the significant documentation about the dataset, providing users with a starting point that tells them what the data consists of, how it was collected, whether any restrictions apply to its distribution or use, along with a range of other descriptive information. </a:t>
            </a:r>
          </a:p>
          <a:p>
            <a:pPr marL="628650" lvl="1" indent="-171450">
              <a:lnSpc>
                <a:spcPct val="107000"/>
              </a:lnSpc>
              <a:spcBef>
                <a:spcPts val="0"/>
              </a:spcBef>
              <a:spcAft>
                <a:spcPts val="0"/>
              </a:spcAft>
              <a:tabLst>
                <a:tab pos="914400" algn="l"/>
              </a:tabLst>
            </a:pPr>
            <a:endParaRPr lang="en-US" sz="1200" kern="0" dirty="0">
              <a:solidFill>
                <a:srgbClr val="333333"/>
              </a:solidFill>
              <a:latin typeface="Calibri" panose="020F0502020204030204" pitchFamily="34" charset="0"/>
              <a:ea typeface="Calibri" panose="020F0502020204030204" pitchFamily="34" charset="0"/>
              <a:cs typeface="Calibri" panose="020F0502020204030204" pitchFamily="34" charset="0"/>
            </a:endParaRPr>
          </a:p>
          <a:p>
            <a:pPr marL="285750" lvl="1" indent="-171450">
              <a:lnSpc>
                <a:spcPct val="107000"/>
              </a:lnSpc>
              <a:spcBef>
                <a:spcPts val="0"/>
              </a:spcBef>
              <a:spcAft>
                <a:spcPts val="0"/>
              </a:spcAft>
              <a:tabLst>
                <a:tab pos="914400" algn="l"/>
              </a:tabLst>
            </a:pPr>
            <a:r>
              <a:rPr lang="en-US" sz="1200" kern="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Metadata: </a:t>
            </a:r>
            <a:r>
              <a:rPr lang="en-US" sz="1200" dirty="0">
                <a:latin typeface="Calibri" panose="020F0502020204030204" pitchFamily="34" charset="0"/>
                <a:ea typeface="Calibri" panose="020F0502020204030204" pitchFamily="34" charset="0"/>
                <a:cs typeface="Calibri" panose="020F0502020204030204" pitchFamily="34" charset="0"/>
              </a:rPr>
              <a:t>Using a particular metadata standard means recording your documentation in certain formalized ways. This standardization means that data can more easily be found as well as compared to other datasets. </a:t>
            </a:r>
          </a:p>
          <a:p>
            <a:pPr marL="585787" lvl="2">
              <a:lnSpc>
                <a:spcPct val="107000"/>
              </a:lnSpc>
              <a:spcBef>
                <a:spcPts val="0"/>
              </a:spcBef>
              <a:spcAft>
                <a:spcPts val="0"/>
              </a:spcAft>
              <a:buSzPct val="85000"/>
              <a:tabLst>
                <a:tab pos="914400" algn="l"/>
              </a:tabLst>
            </a:pPr>
            <a:r>
              <a:rPr lang="en-US" sz="1200" kern="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Some types of </a:t>
            </a:r>
            <a:r>
              <a:rPr lang="en-US" sz="1200" kern="0" dirty="0">
                <a:solidFill>
                  <a:srgbClr val="333333"/>
                </a:solidFill>
                <a:latin typeface="Calibri" panose="020F0502020204030204" pitchFamily="34" charset="0"/>
                <a:ea typeface="Calibri" panose="020F0502020204030204" pitchFamily="34" charset="0"/>
                <a:cs typeface="Calibri" panose="020F0502020204030204" pitchFamily="34" charset="0"/>
              </a:rPr>
              <a:t>data use specific metadata standards</a:t>
            </a:r>
            <a:endParaRPr lang="en-US" sz="1200" kern="0" dirty="0">
              <a:solidFill>
                <a:srgbClr val="333333"/>
              </a:solidFill>
              <a:effectLst/>
              <a:latin typeface="Calibri" panose="020F0502020204030204" pitchFamily="34" charset="0"/>
              <a:ea typeface="Calibri" panose="020F0502020204030204" pitchFamily="34" charset="0"/>
              <a:cs typeface="Calibri" panose="020F0502020204030204" pitchFamily="34" charset="0"/>
            </a:endParaRPr>
          </a:p>
          <a:p>
            <a:pPr marL="628650" lvl="1" indent="-171450">
              <a:lnSpc>
                <a:spcPct val="107000"/>
              </a:lnSpc>
              <a:spcBef>
                <a:spcPts val="0"/>
              </a:spcBef>
              <a:spcAft>
                <a:spcPts val="0"/>
              </a:spcAft>
              <a:buSzPts val="1000"/>
              <a:tabLst>
                <a:tab pos="914400" algn="l"/>
              </a:tabLst>
            </a:pPr>
            <a:endParaRPr lang="en-US" sz="1100" kern="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endParaRPr>
          </a:p>
        </p:txBody>
      </p:sp>
      <p:sp>
        <p:nvSpPr>
          <p:cNvPr id="2" name="Title 1">
            <a:extLst>
              <a:ext uri="{FF2B5EF4-FFF2-40B4-BE49-F238E27FC236}">
                <a16:creationId xmlns:a16="http://schemas.microsoft.com/office/drawing/2014/main" id="{908E7735-06E5-78B5-7AFC-DE182EED65C8}"/>
              </a:ext>
            </a:extLst>
          </p:cNvPr>
          <p:cNvSpPr>
            <a:spLocks noGrp="1"/>
          </p:cNvSpPr>
          <p:nvPr>
            <p:ph type="title"/>
          </p:nvPr>
        </p:nvSpPr>
        <p:spPr>
          <a:xfrm>
            <a:off x="457200" y="914400"/>
            <a:ext cx="8229600" cy="360175"/>
          </a:xfrm>
        </p:spPr>
        <p:txBody>
          <a:bodyPr>
            <a:noAutofit/>
          </a:bodyPr>
          <a:lstStyle/>
          <a:p>
            <a:pPr marL="0" marR="0" lvl="0" indent="0" algn="ctr">
              <a:lnSpc>
                <a:spcPct val="107000"/>
              </a:lnSpc>
              <a:spcBef>
                <a:spcPts val="0"/>
              </a:spcBef>
              <a:spcAft>
                <a:spcPts val="0"/>
              </a:spcAft>
              <a:buSzPts val="1000"/>
              <a:buNone/>
              <a:tabLst>
                <a:tab pos="457200" algn="l"/>
              </a:tabLst>
            </a:pPr>
            <a:r>
              <a:rPr lang="en-US" sz="1800" b="1" dirty="0">
                <a:latin typeface="Calibri" panose="020F0502020204030204" pitchFamily="34" charset="0"/>
                <a:ea typeface="Calibri" panose="020F0502020204030204" pitchFamily="34" charset="0"/>
                <a:cs typeface="Calibri" panose="020F0502020204030204" pitchFamily="34" charset="0"/>
              </a:rPr>
              <a:t>Data Documentation</a:t>
            </a:r>
            <a:endParaRPr lang="en-US" sz="1800" b="1" kern="0" dirty="0">
              <a:solidFill>
                <a:srgbClr val="333333"/>
              </a:solidFill>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989743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B9E88D-3EC2-32B6-9E84-D436E7512798}"/>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E379349-F15A-BF29-6AD9-C2C554675C65}"/>
              </a:ext>
            </a:extLst>
          </p:cNvPr>
          <p:cNvSpPr>
            <a:spLocks noGrp="1"/>
          </p:cNvSpPr>
          <p:nvPr>
            <p:ph idx="1"/>
          </p:nvPr>
        </p:nvSpPr>
        <p:spPr/>
        <p:txBody>
          <a:bodyPr/>
          <a:lstStyle/>
          <a:p>
            <a:endParaRPr lang="en-US" sz="1100" dirty="0">
              <a:latin typeface="Calibri" panose="020F0502020204030204" pitchFamily="34" charset="0"/>
              <a:ea typeface="Calibri" panose="020F0502020204030204" pitchFamily="34" charset="0"/>
              <a:cs typeface="Calibri" panose="020F0502020204030204" pitchFamily="34" charset="0"/>
            </a:endParaRPr>
          </a:p>
          <a:p>
            <a:pPr marL="285750" lvl="2" indent="-285750"/>
            <a:r>
              <a:rPr lang="en-US" sz="1200" b="1" dirty="0">
                <a:latin typeface="Calibri" panose="020F0502020204030204" pitchFamily="34" charset="0"/>
                <a:ea typeface="Calibri" panose="020F0502020204030204" pitchFamily="34" charset="0"/>
                <a:cs typeface="Calibri" panose="020F0502020204030204" pitchFamily="34" charset="0"/>
              </a:rPr>
              <a:t>Naming Conventions</a:t>
            </a:r>
            <a:r>
              <a:rPr lang="en-US" sz="1200" dirty="0">
                <a:latin typeface="Calibri" panose="020F0502020204030204" pitchFamily="34" charset="0"/>
                <a:ea typeface="Calibri" panose="020F0502020204030204" pitchFamily="34" charset="0"/>
                <a:cs typeface="Calibri" panose="020F0502020204030204" pitchFamily="34" charset="0"/>
              </a:rPr>
              <a:t>: A consistent file naming convention will enable better access to your files, create logical sequences for file sorting, and make it easier to search for information</a:t>
            </a:r>
          </a:p>
          <a:p>
            <a:pPr marL="285750" lvl="2" indent="-285750"/>
            <a:endParaRPr lang="en-US" sz="1200" dirty="0">
              <a:latin typeface="Calibri" panose="020F0502020204030204" pitchFamily="34" charset="0"/>
              <a:ea typeface="Calibri" panose="020F0502020204030204" pitchFamily="34" charset="0"/>
              <a:cs typeface="Calibri" panose="020F0502020204030204" pitchFamily="34" charset="0"/>
            </a:endParaRPr>
          </a:p>
          <a:p>
            <a:pPr marL="285750" lvl="2" indent="-285750"/>
            <a:r>
              <a:rPr lang="en-US" sz="1200" dirty="0">
                <a:latin typeface="Calibri" panose="020F0502020204030204" pitchFamily="34" charset="0"/>
                <a:ea typeface="Calibri" panose="020F0502020204030204" pitchFamily="34" charset="0"/>
                <a:cs typeface="Calibri" panose="020F0502020204030204" pitchFamily="34" charset="0"/>
              </a:rPr>
              <a:t>GOOD PRACTICES:</a:t>
            </a:r>
          </a:p>
          <a:p>
            <a:pPr marL="585787" lvl="2" indent="-285750"/>
            <a:r>
              <a:rPr lang="en-US" sz="1200" dirty="0">
                <a:latin typeface="Calibri" panose="020F0502020204030204" pitchFamily="34" charset="0"/>
                <a:ea typeface="Calibri" panose="020F0502020204030204" pitchFamily="34" charset="0"/>
                <a:cs typeface="Calibri" panose="020F0502020204030204" pitchFamily="34" charset="0"/>
              </a:rPr>
              <a:t> Meaningful but short (255 character limit) </a:t>
            </a:r>
          </a:p>
          <a:p>
            <a:pPr marL="585787" lvl="2" indent="-285750"/>
            <a:r>
              <a:rPr lang="en-US" sz="1200" dirty="0">
                <a:latin typeface="Calibri" panose="020F0502020204030204" pitchFamily="34" charset="0"/>
                <a:ea typeface="Calibri" panose="020F0502020204030204" pitchFamily="34" charset="0"/>
                <a:cs typeface="Calibri" panose="020F0502020204030204" pitchFamily="34" charset="0"/>
              </a:rPr>
              <a:t>Use alphanumeric characters (e.g. abc123) </a:t>
            </a:r>
          </a:p>
          <a:p>
            <a:pPr marL="585787" lvl="2" indent="-285750"/>
            <a:r>
              <a:rPr lang="en-US" sz="1200" dirty="0">
                <a:latin typeface="Calibri" panose="020F0502020204030204" pitchFamily="34" charset="0"/>
                <a:ea typeface="Calibri" panose="020F0502020204030204" pitchFamily="34" charset="0"/>
                <a:cs typeface="Calibri" panose="020F0502020204030204" pitchFamily="34" charset="0"/>
              </a:rPr>
              <a:t>Capital letters or underscores differentiate between words </a:t>
            </a:r>
          </a:p>
          <a:p>
            <a:pPr marL="585787" lvl="2" indent="-285750"/>
            <a:r>
              <a:rPr lang="en-US" sz="1200" dirty="0">
                <a:latin typeface="Calibri" panose="020F0502020204030204" pitchFamily="34" charset="0"/>
                <a:ea typeface="Calibri" panose="020F0502020204030204" pitchFamily="34" charset="0"/>
                <a:cs typeface="Calibri" panose="020F0502020204030204" pitchFamily="34" charset="0"/>
              </a:rPr>
              <a:t>Surname first followed by initials of first name </a:t>
            </a:r>
          </a:p>
          <a:p>
            <a:pPr marL="585787" lvl="2" indent="-285750"/>
            <a:r>
              <a:rPr lang="en-US" sz="1200" dirty="0">
                <a:latin typeface="Calibri" panose="020F0502020204030204" pitchFamily="34" charset="0"/>
                <a:ea typeface="Calibri" panose="020F0502020204030204" pitchFamily="34" charset="0"/>
                <a:cs typeface="Calibri" panose="020F0502020204030204" pitchFamily="34" charset="0"/>
              </a:rPr>
              <a:t>Use the year-month-day format for dates, with or without hyphens (e.g., 2006-03-13 or 20060313) </a:t>
            </a:r>
          </a:p>
          <a:p>
            <a:pPr marL="585787" lvl="2" indent="-285750"/>
            <a:r>
              <a:rPr lang="en-US" sz="1200" dirty="0">
                <a:latin typeface="Calibri" panose="020F0502020204030204" pitchFamily="34" charset="0"/>
                <a:ea typeface="Calibri" panose="020F0502020204030204" pitchFamily="34" charset="0"/>
                <a:cs typeface="Calibri" panose="020F0502020204030204" pitchFamily="34" charset="0"/>
              </a:rPr>
              <a:t>Decide on a simple “versioning” method (e.g. file_v001)</a:t>
            </a:r>
          </a:p>
          <a:p>
            <a:pPr marL="342900" lvl="1" indent="0">
              <a:buNone/>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US" dirty="0"/>
          </a:p>
        </p:txBody>
      </p:sp>
      <p:sp>
        <p:nvSpPr>
          <p:cNvPr id="2" name="Title 1">
            <a:extLst>
              <a:ext uri="{FF2B5EF4-FFF2-40B4-BE49-F238E27FC236}">
                <a16:creationId xmlns:a16="http://schemas.microsoft.com/office/drawing/2014/main" id="{2E3A4E3C-329B-4DF2-A4B3-25A70476FCCA}"/>
              </a:ext>
            </a:extLst>
          </p:cNvPr>
          <p:cNvSpPr>
            <a:spLocks noGrp="1"/>
          </p:cNvSpPr>
          <p:nvPr>
            <p:ph type="title"/>
          </p:nvPr>
        </p:nvSpPr>
        <p:spPr>
          <a:xfrm>
            <a:off x="457200" y="914400"/>
            <a:ext cx="8229600" cy="360175"/>
          </a:xfrm>
        </p:spPr>
        <p:txBody>
          <a:bodyPr>
            <a:noAutofit/>
          </a:bodyPr>
          <a:lstStyle/>
          <a:p>
            <a:pPr marL="0" indent="0" algn="ctr">
              <a:buNone/>
            </a:pPr>
            <a:r>
              <a:rPr lang="en-US" sz="1800" b="1" dirty="0">
                <a:latin typeface="Calibri" panose="020F0502020204030204" pitchFamily="34" charset="0"/>
                <a:ea typeface="Calibri" panose="020F0502020204030204" pitchFamily="34" charset="0"/>
                <a:cs typeface="Calibri" panose="020F0502020204030204" pitchFamily="34" charset="0"/>
              </a:rPr>
              <a:t>File Organization </a:t>
            </a:r>
          </a:p>
        </p:txBody>
      </p:sp>
    </p:spTree>
    <p:extLst>
      <p:ext uri="{BB962C8B-B14F-4D97-AF65-F5344CB8AC3E}">
        <p14:creationId xmlns:p14="http://schemas.microsoft.com/office/powerpoint/2010/main" val="3645614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D7473-9441-AFBF-B6E5-0AF761027D82}"/>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6BB32B3-B6E0-96CA-29D3-2540CB2C870F}"/>
              </a:ext>
            </a:extLst>
          </p:cNvPr>
          <p:cNvSpPr>
            <a:spLocks noGrp="1"/>
          </p:cNvSpPr>
          <p:nvPr>
            <p:ph idx="1"/>
          </p:nvPr>
        </p:nvSpPr>
        <p:spPr/>
        <p:txBody>
          <a:bodyPr/>
          <a:lstStyle/>
          <a:p>
            <a:pPr marL="342900" lvl="1" indent="0">
              <a:buNone/>
            </a:pPr>
            <a:endParaRPr lang="en-US" sz="1100" b="1" dirty="0">
              <a:latin typeface="Calibri" panose="020F0502020204030204" pitchFamily="34" charset="0"/>
              <a:ea typeface="Calibri" panose="020F0502020204030204" pitchFamily="34" charset="0"/>
              <a:cs typeface="Calibri" panose="020F0502020204030204" pitchFamily="34" charset="0"/>
            </a:endParaRPr>
          </a:p>
          <a:p>
            <a:pPr marL="171450" lvl="1"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Organizational plan: A file structure is the framework of your file plan. Think of this as a classification system to make it easier 	to locate folders and files. </a:t>
            </a:r>
          </a:p>
          <a:p>
            <a:pPr marL="171450" lvl="1" indent="-171450">
              <a:buFont typeface="Arial" panose="020B0604020202020204" pitchFamily="34" charset="0"/>
              <a:buChar char="•"/>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171450" lvl="1" indent="-17145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BENEFITS:</a:t>
            </a:r>
          </a:p>
          <a:p>
            <a:pPr marL="471487" lvl="2">
              <a:buSzPct val="850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Simple organization is intuitive to team members and colleagues </a:t>
            </a:r>
          </a:p>
          <a:p>
            <a:pPr marL="471487" lvl="2">
              <a:buSzPct val="850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Reduces duplicate copies in personal drives and email attachments</a:t>
            </a:r>
          </a:p>
          <a:p>
            <a:pPr marL="471487" lvl="2">
              <a:buSzPct val="85000"/>
              <a:buFont typeface="Arial" panose="020B0604020202020204" pitchFamily="34" charset="0"/>
              <a:buChar char="•"/>
            </a:pPr>
            <a:endParaRPr lang="en-US" sz="1200" dirty="0">
              <a:latin typeface="Calibri" panose="020F0502020204030204" pitchFamily="34" charset="0"/>
              <a:ea typeface="Calibri" panose="020F0502020204030204" pitchFamily="34" charset="0"/>
              <a:cs typeface="Calibri" panose="020F0502020204030204" pitchFamily="34" charset="0"/>
            </a:endParaRPr>
          </a:p>
          <a:p>
            <a:pPr marL="298450" lvl="2" indent="-298450">
              <a:buSzPct val="850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GOOD PRACTICES: </a:t>
            </a:r>
          </a:p>
          <a:p>
            <a:pPr marL="471487" lvl="2">
              <a:buSzPct val="850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Choose a sortable directory hierarchy</a:t>
            </a:r>
          </a:p>
          <a:p>
            <a:pPr marL="471487" lvl="2">
              <a:buSzPct val="850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Investigator, Process, Date</a:t>
            </a:r>
          </a:p>
          <a:p>
            <a:pPr marL="471487" lvl="2">
              <a:buSzPct val="85000"/>
              <a:buFont typeface="Arial" panose="020B0604020202020204" pitchFamily="34" charset="0"/>
              <a:buChar char="•"/>
            </a:pPr>
            <a:r>
              <a:rPr lang="en-US" sz="1200" dirty="0">
                <a:latin typeface="Calibri" panose="020F0502020204030204" pitchFamily="34" charset="0"/>
                <a:ea typeface="Calibri" panose="020F0502020204030204" pitchFamily="34" charset="0"/>
                <a:cs typeface="Calibri" panose="020F0502020204030204" pitchFamily="34" charset="0"/>
              </a:rPr>
              <a:t>Instrument, Date, Sample</a:t>
            </a:r>
          </a:p>
          <a:p>
            <a:pPr marL="0" indent="0">
              <a:buNone/>
            </a:pPr>
            <a:endParaRPr lang="en-US" dirty="0"/>
          </a:p>
        </p:txBody>
      </p:sp>
      <p:sp>
        <p:nvSpPr>
          <p:cNvPr id="2" name="Title 1">
            <a:extLst>
              <a:ext uri="{FF2B5EF4-FFF2-40B4-BE49-F238E27FC236}">
                <a16:creationId xmlns:a16="http://schemas.microsoft.com/office/drawing/2014/main" id="{07EF5813-62C2-BD72-937B-65F96DD23A11}"/>
              </a:ext>
            </a:extLst>
          </p:cNvPr>
          <p:cNvSpPr>
            <a:spLocks noGrp="1"/>
          </p:cNvSpPr>
          <p:nvPr>
            <p:ph type="title"/>
          </p:nvPr>
        </p:nvSpPr>
        <p:spPr>
          <a:xfrm>
            <a:off x="457200" y="914400"/>
            <a:ext cx="8229600" cy="360175"/>
          </a:xfrm>
        </p:spPr>
        <p:txBody>
          <a:bodyPr>
            <a:noAutofit/>
          </a:bodyPr>
          <a:lstStyle/>
          <a:p>
            <a:pPr marL="0" indent="0" algn="ctr">
              <a:buNone/>
            </a:pPr>
            <a:r>
              <a:rPr lang="en-US" sz="1800" b="1" dirty="0">
                <a:latin typeface="Calibri" panose="020F0502020204030204" pitchFamily="34" charset="0"/>
                <a:ea typeface="Calibri" panose="020F0502020204030204" pitchFamily="34" charset="0"/>
                <a:cs typeface="Calibri" panose="020F0502020204030204" pitchFamily="34" charset="0"/>
              </a:rPr>
              <a:t>File Organization (2)</a:t>
            </a:r>
          </a:p>
        </p:txBody>
      </p:sp>
    </p:spTree>
    <p:extLst>
      <p:ext uri="{BB962C8B-B14F-4D97-AF65-F5344CB8AC3E}">
        <p14:creationId xmlns:p14="http://schemas.microsoft.com/office/powerpoint/2010/main" val="553572602"/>
      </p:ext>
    </p:extLst>
  </p:cSld>
  <p:clrMapOvr>
    <a:masterClrMapping/>
  </p:clrMapOvr>
</p:sld>
</file>

<file path=ppt/theme/theme1.xml><?xml version="1.0" encoding="utf-8"?>
<a:theme xmlns:a="http://schemas.openxmlformats.org/drawingml/2006/main" name="MSU 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ower-Point-Wordmark" id="{B922F58C-BBA5-F347-BA1F-BCD32A6C98C3}" vid="{F2D4553F-1312-E44A-AB7C-D98185B3D3A1}"/>
    </a:ext>
  </a:extLst>
</a:theme>
</file>

<file path=ppt/theme/theme2.xml><?xml version="1.0" encoding="utf-8"?>
<a:theme xmlns:a="http://schemas.openxmlformats.org/drawingml/2006/main" name="1_MSU Template 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ower-Point-Wordmark" id="{B922F58C-BBA5-F347-BA1F-BCD32A6C98C3}" vid="{F2D4553F-1312-E44A-AB7C-D98185B3D3A1}"/>
    </a:ext>
  </a:extLst>
</a:theme>
</file>

<file path=docMetadata/LabelInfo.xml><?xml version="1.0" encoding="utf-8"?>
<clbl:labelList xmlns:clbl="http://schemas.microsoft.com/office/2020/mipLabelMetadata">
  <clbl:label id="{22177130-642f-41d9-9211-74237ad5687d}" enabled="0" method="" siteId="{22177130-642f-41d9-9211-74237ad5687d}" removed="1"/>
</clbl:labelList>
</file>

<file path=docProps/app.xml><?xml version="1.0" encoding="utf-8"?>
<Properties xmlns="http://schemas.openxmlformats.org/officeDocument/2006/extended-properties" xmlns:vt="http://schemas.openxmlformats.org/officeDocument/2006/docPropsVTypes">
  <Template>MSU Template 1</Template>
  <TotalTime>513</TotalTime>
  <Words>2358</Words>
  <Application>Microsoft Office PowerPoint</Application>
  <PresentationFormat>On-screen Show (16:9)</PresentationFormat>
  <Paragraphs>248</Paragraphs>
  <Slides>22</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22</vt:i4>
      </vt:variant>
    </vt:vector>
  </HeadingPairs>
  <TitlesOfParts>
    <vt:vector size="32" baseType="lpstr">
      <vt:lpstr>Arial</vt:lpstr>
      <vt:lpstr>Calibri</vt:lpstr>
      <vt:lpstr>Calibri Light</vt:lpstr>
      <vt:lpstr>Courier New</vt:lpstr>
      <vt:lpstr>Gotham Book</vt:lpstr>
      <vt:lpstr>Gotham-Bold</vt:lpstr>
      <vt:lpstr>Symbol</vt:lpstr>
      <vt:lpstr>Wingdings</vt:lpstr>
      <vt:lpstr>MSU Template 1</vt:lpstr>
      <vt:lpstr>1_MSU Template 1</vt:lpstr>
      <vt:lpstr>“Do I really Need to do Data Management ?”</vt:lpstr>
      <vt:lpstr>Research Data Management – Why is it important?</vt:lpstr>
      <vt:lpstr>Research Data Management – Why is it important?</vt:lpstr>
      <vt:lpstr>By planning the management of your data at proposal time it is possible to:</vt:lpstr>
      <vt:lpstr>Research Data Management Life Cycle</vt:lpstr>
      <vt:lpstr>Basic Elements of Data Management</vt:lpstr>
      <vt:lpstr>Data Documentation</vt:lpstr>
      <vt:lpstr>File Organization </vt:lpstr>
      <vt:lpstr>File Organization (2)</vt:lpstr>
      <vt:lpstr>Working Storage &amp; Backup </vt:lpstr>
      <vt:lpstr>Working Storage &amp; Backup (2)</vt:lpstr>
      <vt:lpstr>Data Publishing, Sharing &amp; Reuse </vt:lpstr>
      <vt:lpstr>Data Publishing, Sharing &amp; Reuse (2)</vt:lpstr>
      <vt:lpstr>Is  a DMP something I really need?</vt:lpstr>
      <vt:lpstr>What does my DMP need to look like?</vt:lpstr>
      <vt:lpstr>Examples </vt:lpstr>
      <vt:lpstr>Examples </vt:lpstr>
      <vt:lpstr>Examples </vt:lpstr>
      <vt:lpstr>Examples </vt:lpstr>
      <vt:lpstr>Examples </vt:lpstr>
      <vt:lpstr>What resources are available to help me? </vt:lpstr>
      <vt:lpstr>Anything Else?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Lauren Davies</dc:creator>
  <cp:lastModifiedBy>Barber, Jonathan</cp:lastModifiedBy>
  <cp:revision>25</cp:revision>
  <cp:lastPrinted>2010-09-08T13:46:11Z</cp:lastPrinted>
  <dcterms:created xsi:type="dcterms:W3CDTF">2019-05-04T17:37:47Z</dcterms:created>
  <dcterms:modified xsi:type="dcterms:W3CDTF">2025-09-12T14:24:19Z</dcterms:modified>
</cp:coreProperties>
</file>