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257" r:id="rId3"/>
    <p:sldId id="295" r:id="rId4"/>
    <p:sldId id="271" r:id="rId5"/>
    <p:sldId id="272" r:id="rId6"/>
    <p:sldId id="281" r:id="rId7"/>
    <p:sldId id="273" r:id="rId8"/>
    <p:sldId id="286" r:id="rId9"/>
    <p:sldId id="282" r:id="rId10"/>
    <p:sldId id="284" r:id="rId11"/>
    <p:sldId id="285" r:id="rId12"/>
    <p:sldId id="274" r:id="rId13"/>
    <p:sldId id="287" r:id="rId14"/>
    <p:sldId id="275" r:id="rId15"/>
    <p:sldId id="276" r:id="rId16"/>
    <p:sldId id="291" r:id="rId17"/>
    <p:sldId id="292" r:id="rId18"/>
    <p:sldId id="289" r:id="rId19"/>
    <p:sldId id="277" r:id="rId20"/>
    <p:sldId id="283" r:id="rId21"/>
    <p:sldId id="279" r:id="rId22"/>
    <p:sldId id="288" r:id="rId23"/>
    <p:sldId id="293" r:id="rId24"/>
    <p:sldId id="29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87468-CE42-424E-9D62-4CC434817246}">
          <p14:sldIdLst>
            <p14:sldId id="256"/>
            <p14:sldId id="257"/>
            <p14:sldId id="295"/>
            <p14:sldId id="271"/>
            <p14:sldId id="272"/>
            <p14:sldId id="281"/>
            <p14:sldId id="273"/>
            <p14:sldId id="286"/>
            <p14:sldId id="282"/>
            <p14:sldId id="284"/>
            <p14:sldId id="285"/>
            <p14:sldId id="274"/>
            <p14:sldId id="287"/>
            <p14:sldId id="275"/>
            <p14:sldId id="276"/>
            <p14:sldId id="291"/>
            <p14:sldId id="292"/>
            <p14:sldId id="289"/>
            <p14:sldId id="277"/>
            <p14:sldId id="283"/>
            <p14:sldId id="279"/>
            <p14:sldId id="288"/>
            <p14:sldId id="293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6337" autoAdjust="0"/>
  </p:normalViewPr>
  <p:slideViewPr>
    <p:cSldViewPr snapToGrid="0">
      <p:cViewPr varScale="1">
        <p:scale>
          <a:sx n="66" d="100"/>
          <a:sy n="66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A02E5-E721-49EC-8C9E-831D4F1F80C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6432-5F7B-49C7-89E7-0B8C7DC3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https://github.com/seaweedfs/seaweedfs/wiki/Directories-and-Files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folders and files under filer </a:t>
            </a:r>
            <a:r>
              <a:rPr lang="en-US" dirty="0" err="1"/>
              <a:t>dir</a:t>
            </a:r>
            <a:r>
              <a:rPr lang="en-US" dirty="0"/>
              <a:t> (including meta data): https://github.com/seaweedfs/seaweedfs/wiki/Async-Backup</a:t>
            </a:r>
          </a:p>
          <a:p>
            <a:r>
              <a:rPr lang="sv-SE" dirty="0"/>
              <a:t>Backup filer metadata store: https://github.com/seaweedfs/seaweedfs/wiki/Async-Filer-Metadata-Backup</a:t>
            </a:r>
          </a:p>
          <a:p>
            <a:r>
              <a:rPr lang="en-US" dirty="0"/>
              <a:t>Backup volume data (manual backup data by volume ID): https://github.com/seaweedfs/seaweedfs/wiki/Data-Backup</a:t>
            </a:r>
            <a:endParaRPr lang="sv-SE" dirty="0"/>
          </a:p>
          <a:p>
            <a:r>
              <a:rPr lang="en-US" dirty="0"/>
              <a:t>Backup PVCs: https://github.com/seaweedfs/seaweedfs/wiki/Kubernetes-Backups-and-Recovery-with-K8up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8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https://github.com/seaweedfs/seaweedfs/wiki/System-Metrics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https://github.com/seaweedfs/seaweedfs/wiki/Failover-Master-Server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https://github.com/seaweedfs/seaweedfs/wiki/Master-Server-API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https://github.com/seaweedfs/seaweedfs/wiki/Volume-Files-Structure</a:t>
            </a:r>
          </a:p>
          <a:p>
            <a:r>
              <a:rPr lang="en-US" dirty="0"/>
              <a:t>https://tarunjain07.medium.com/haystack-paper-notes-d62a007d1962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https://github.com/seaweedfs/seaweedfs/wiki/Data-Structure-for-Large-Files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https://github.com/seaweedfs/seaweedfs/wiki/Filer-Server-API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0551D8-BC34-4A3A-9222-8DAA018FDB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iler_server:8888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weedfs/seaweedfs/blob/master/other/metrics/grafana_seaweedfs.js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0520-66A8-4B37-AB7D-8BD256D5F3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06114" y="2370156"/>
            <a:ext cx="4706754" cy="1463675"/>
          </a:xfrm>
        </p:spPr>
        <p:txBody>
          <a:bodyPr/>
          <a:lstStyle/>
          <a:p>
            <a:r>
              <a:rPr lang="en-US" dirty="0" err="1"/>
              <a:t>SeaweedFS</a:t>
            </a:r>
            <a:r>
              <a:rPr lang="en-US" dirty="0"/>
              <a:t>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6579-99B2-8C22-9C16-206455DE014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06114" y="3429000"/>
            <a:ext cx="3200400" cy="1463675"/>
          </a:xfrm>
        </p:spPr>
        <p:txBody>
          <a:bodyPr/>
          <a:lstStyle/>
          <a:p>
            <a:r>
              <a:rPr lang="en-US" dirty="0"/>
              <a:t>Presenter: Chi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659BF4-D4B3-9F51-660B-2EF3926C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502"/>
            <a:ext cx="6941502" cy="69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3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chunks, chunk size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1MB ~ 10MB</a:t>
            </a:r>
          </a:p>
          <a:p>
            <a:r>
              <a:rPr lang="en-US" dirty="0"/>
              <a:t>-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fid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metadata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volume.</a:t>
            </a:r>
          </a:p>
          <a:p>
            <a:r>
              <a:rPr lang="en-US" dirty="0"/>
              <a:t>- File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chunk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to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chunks,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fid, file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file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chunk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call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filer.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0B250-4DC1-A79A-B68E-4BB138E5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79" y="3265371"/>
            <a:ext cx="4961069" cy="3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b="1" dirty="0"/>
              <a:t>API:</a:t>
            </a:r>
          </a:p>
          <a:p>
            <a:r>
              <a:rPr lang="en-US" dirty="0"/>
              <a:t>- Read chunk by fid: [GET] /:fid</a:t>
            </a:r>
          </a:p>
          <a:p>
            <a:r>
              <a:rPr lang="en-US" dirty="0"/>
              <a:t>- Upload file by fid (need master to assign a fid first): [POST] /:fid</a:t>
            </a:r>
          </a:p>
          <a:p>
            <a:r>
              <a:rPr lang="en-US" dirty="0"/>
              <a:t>- Upload file directly: [POST] /submit</a:t>
            </a:r>
          </a:p>
          <a:p>
            <a:r>
              <a:rPr lang="en-US" dirty="0"/>
              <a:t>- Delete file by fid: [DELETE] /:fid</a:t>
            </a:r>
          </a:p>
          <a:p>
            <a:r>
              <a:rPr lang="en-US" dirty="0"/>
              <a:t>- Get volume server status: [GET] /status</a:t>
            </a:r>
          </a:p>
        </p:txBody>
      </p:sp>
    </p:spTree>
    <p:extLst>
      <p:ext uri="{BB962C8B-B14F-4D97-AF65-F5344CB8AC3E}">
        <p14:creationId xmlns:p14="http://schemas.microsoft.com/office/powerpoint/2010/main" val="213471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filer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Start Filer Server: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(port 8888)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hay file system)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thông</a:t>
            </a:r>
            <a:r>
              <a:rPr lang="en-US" dirty="0"/>
              <a:t> qua HTTP </a:t>
            </a:r>
            <a:r>
              <a:rPr lang="en-US" dirty="0" err="1"/>
              <a:t>hoặc</a:t>
            </a:r>
            <a:r>
              <a:rPr lang="en-US" dirty="0"/>
              <a:t> FUSE mount.</a:t>
            </a:r>
          </a:p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filer store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level2db, </a:t>
            </a:r>
            <a:r>
              <a:rPr lang="en-US" dirty="0" err="1"/>
              <a:t>lưu</a:t>
            </a:r>
            <a:r>
              <a:rPr lang="en-US" dirty="0"/>
              <a:t> metadata local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filer server =&gt;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filer server</a:t>
            </a:r>
          </a:p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filer servers </a:t>
            </a:r>
            <a:r>
              <a:rPr lang="en-US" dirty="0" err="1"/>
              <a:t>cần</a:t>
            </a:r>
            <a:r>
              <a:rPr lang="en-US" dirty="0"/>
              <a:t> dung shared filer store: </a:t>
            </a:r>
            <a:r>
              <a:rPr lang="en-US" b="1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Cassandra,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elastic7, </a:t>
            </a:r>
            <a:r>
              <a:rPr lang="en-US" dirty="0" err="1"/>
              <a:t>arrangodb</a:t>
            </a:r>
            <a:r>
              <a:rPr lang="en-US" dirty="0"/>
              <a:t>,…</a:t>
            </a:r>
            <a:endParaRPr lang="en-US" b="1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A0C39-EFF8-D569-A80F-D803CA40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30" y="2772587"/>
            <a:ext cx="8550837" cy="8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filer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API:</a:t>
            </a:r>
          </a:p>
          <a:p>
            <a:r>
              <a:rPr lang="en-US" dirty="0"/>
              <a:t>- Create or overwrite file: [POST/PUT] /path/to/file     # auto create </a:t>
            </a:r>
            <a:r>
              <a:rPr lang="en-US" dirty="0" err="1"/>
              <a:t>dir</a:t>
            </a:r>
            <a:r>
              <a:rPr lang="en-US" dirty="0"/>
              <a:t> /path/to</a:t>
            </a:r>
          </a:p>
          <a:p>
            <a:r>
              <a:rPr lang="en-US" dirty="0"/>
              <a:t>- Create or append file: [POST/PUT] /path/to/</a:t>
            </a:r>
            <a:r>
              <a:rPr lang="en-US" dirty="0" err="1"/>
              <a:t>file?op</a:t>
            </a:r>
            <a:r>
              <a:rPr lang="en-US" dirty="0"/>
              <a:t>=append</a:t>
            </a:r>
          </a:p>
          <a:p>
            <a:r>
              <a:rPr lang="en-US" dirty="0"/>
              <a:t>- Get file content: [GET] /path/to/file</a:t>
            </a:r>
          </a:p>
          <a:p>
            <a:r>
              <a:rPr lang="en-US" dirty="0"/>
              <a:t>- Get JSON format sub </a:t>
            </a:r>
            <a:r>
              <a:rPr lang="en-US" dirty="0" err="1"/>
              <a:t>dir</a:t>
            </a:r>
            <a:r>
              <a:rPr lang="en-US" dirty="0"/>
              <a:t> and files listing: [GET] /path/to (Accept: application/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r>
              <a:rPr lang="en-US" dirty="0"/>
              <a:t>- Delete a file: [DELETE] /path/to/file</a:t>
            </a:r>
          </a:p>
          <a:p>
            <a:r>
              <a:rPr lang="en-US" dirty="0"/>
              <a:t>- Delete a folder: [DELETE] /path/to/</a:t>
            </a:r>
            <a:r>
              <a:rPr lang="en-US" dirty="0" err="1"/>
              <a:t>dir?recursive</a:t>
            </a:r>
            <a:r>
              <a:rPr lang="en-US" dirty="0"/>
              <a:t>=true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4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Weed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weed shell </a:t>
            </a:r>
            <a:r>
              <a:rPr lang="en-US" dirty="0" err="1"/>
              <a:t>một</a:t>
            </a:r>
            <a:r>
              <a:rPr lang="en-US" dirty="0"/>
              <a:t> CLI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SeaweedFS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interative</a:t>
            </a:r>
            <a:r>
              <a:rPr lang="en-US" dirty="0"/>
              <a:t> shell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binary weed</a:t>
            </a:r>
          </a:p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cluster.*, collection.*, </a:t>
            </a:r>
            <a:r>
              <a:rPr lang="en-US" dirty="0" err="1"/>
              <a:t>ec.</a:t>
            </a:r>
            <a:r>
              <a:rPr lang="en-US" dirty="0"/>
              <a:t>*, fs.*, mount.*, </a:t>
            </a:r>
            <a:r>
              <a:rPr lang="en-US" dirty="0" err="1"/>
              <a:t>mq</a:t>
            </a:r>
            <a:r>
              <a:rPr lang="en-US" dirty="0"/>
              <a:t>.*, remote.*, s3.*, unlock, lock, volume.*, volumeServer.*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volume.balance</a:t>
            </a:r>
            <a:r>
              <a:rPr lang="en-US" dirty="0"/>
              <a:t>, </a:t>
            </a:r>
            <a:r>
              <a:rPr lang="en-US" dirty="0" err="1"/>
              <a:t>volume.fix.replication</a:t>
            </a:r>
            <a:r>
              <a:rPr lang="en-US" dirty="0"/>
              <a:t>,… </a:t>
            </a:r>
            <a:r>
              <a:rPr lang="en-US" dirty="0" err="1"/>
              <a:t>cần</a:t>
            </a:r>
            <a:r>
              <a:rPr lang="en-US" dirty="0"/>
              <a:t> lock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process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1ECB7-D8BC-4F51-F5A9-C3A129B6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35" y="4977396"/>
            <a:ext cx="9525629" cy="10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A0F93C-8BB5-7A14-2D94-B3120361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5" y="940386"/>
            <a:ext cx="4691793" cy="5545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264251" cy="1499616"/>
          </a:xfrm>
        </p:spPr>
        <p:txBody>
          <a:bodyPr/>
          <a:lstStyle/>
          <a:p>
            <a:r>
              <a:rPr lang="en-US" dirty="0"/>
              <a:t>7. SEAWEEDFs K8s deployment With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2274980"/>
            <a:ext cx="9720073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k8s 3 nodes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</a:t>
            </a:r>
          </a:p>
          <a:p>
            <a:pPr marL="128016" lvl="1" indent="0">
              <a:buNone/>
            </a:pPr>
            <a:r>
              <a:rPr lang="en-US" sz="2000" dirty="0"/>
              <a:t>+ 3 filers (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mariadb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filer store)</a:t>
            </a:r>
          </a:p>
          <a:p>
            <a:pPr marL="128016" lvl="1" indent="0">
              <a:buNone/>
            </a:pPr>
            <a:r>
              <a:rPr lang="en-US" sz="2000" dirty="0"/>
              <a:t>+ 3 masters</a:t>
            </a:r>
          </a:p>
          <a:p>
            <a:pPr marL="128016" lvl="1" indent="0">
              <a:buNone/>
            </a:pPr>
            <a:r>
              <a:rPr lang="en-US" sz="2000" dirty="0"/>
              <a:t>+ 3 volume servers</a:t>
            </a:r>
          </a:p>
          <a:p>
            <a:pPr marL="128016" lvl="1" indent="0">
              <a:buNone/>
            </a:pPr>
            <a:r>
              <a:rPr lang="en-US" sz="2000" dirty="0"/>
              <a:t>- Exec </a:t>
            </a:r>
            <a:r>
              <a:rPr lang="en-US" sz="2000" dirty="0" err="1"/>
              <a:t>vào</a:t>
            </a:r>
            <a:r>
              <a:rPr lang="en-US" sz="2000" dirty="0"/>
              <a:t> pod filer, master </a:t>
            </a:r>
            <a:r>
              <a:rPr lang="en-US" sz="2000" dirty="0" err="1"/>
              <a:t>hoặc</a:t>
            </a:r>
            <a:r>
              <a:rPr lang="en-US" sz="2000" dirty="0"/>
              <a:t> volume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weed shell</a:t>
            </a:r>
          </a:p>
          <a:p>
            <a:pPr marL="128016" lvl="1" indent="0">
              <a:buNone/>
            </a:pPr>
            <a:r>
              <a:rPr lang="en-US" sz="2000" dirty="0"/>
              <a:t>- Expose pod filer </a:t>
            </a:r>
            <a:r>
              <a:rPr lang="en-US" sz="2000" dirty="0" err="1"/>
              <a:t>và</a:t>
            </a:r>
            <a:r>
              <a:rPr lang="en-US" sz="2000" dirty="0"/>
              <a:t> master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master.volumeSizeLimitMB</a:t>
            </a:r>
            <a:r>
              <a:rPr lang="en-US" sz="2000" dirty="0"/>
              <a:t>: 1000 (default helm value)</a:t>
            </a:r>
          </a:p>
          <a:p>
            <a:pPr marL="128016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volume.maxVolumes</a:t>
            </a:r>
            <a:r>
              <a:rPr lang="en-US" sz="20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97600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87C39F-BE70-EFFB-36A4-5C82CC99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8534" y="1490134"/>
            <a:ext cx="7942018" cy="50213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SEAWEEDFs K8s deployment With 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49F71-0CEA-3911-3065-4041216D7271}"/>
              </a:ext>
            </a:extLst>
          </p:cNvPr>
          <p:cNvSpPr txBox="1"/>
          <p:nvPr/>
        </p:nvSpPr>
        <p:spPr>
          <a:xfrm>
            <a:off x="321448" y="2522230"/>
            <a:ext cx="360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 nodes, replica: “001”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1 + “0+0+1” = 2 data copies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Always needs 2/3 nodes alive otherwise stop write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Khi data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bản</a:t>
            </a:r>
            <a:r>
              <a:rPr lang="en-US" dirty="0"/>
              <a:t> copy (1/3 node down) =&gt;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maintenance </a:t>
            </a:r>
            <a:r>
              <a:rPr lang="en-US" dirty="0" err="1"/>
              <a:t>trong</a:t>
            </a:r>
            <a:r>
              <a:rPr lang="en-US" dirty="0"/>
              <a:t> weed shell:</a:t>
            </a:r>
          </a:p>
          <a:p>
            <a:pPr lvl="1"/>
            <a:r>
              <a:rPr lang="en-US" dirty="0"/>
              <a:t>+ </a:t>
            </a:r>
            <a:r>
              <a:rPr lang="en-US" dirty="0" err="1"/>
              <a:t>volume.balance</a:t>
            </a:r>
            <a:r>
              <a:rPr lang="en-US" dirty="0"/>
              <a:t>: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volume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volume servers,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volume.fix.replication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replica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volume</a:t>
            </a:r>
          </a:p>
        </p:txBody>
      </p:sp>
    </p:spTree>
    <p:extLst>
      <p:ext uri="{BB962C8B-B14F-4D97-AF65-F5344CB8AC3E}">
        <p14:creationId xmlns:p14="http://schemas.microsoft.com/office/powerpoint/2010/main" val="227417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FUSE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67" y="2084832"/>
            <a:ext cx="4982036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weed mount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process mount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</a:t>
            </a:r>
            <a:r>
              <a:rPr lang="en-US" dirty="0" err="1"/>
              <a:t>của</a:t>
            </a:r>
            <a:r>
              <a:rPr lang="en-US" dirty="0"/>
              <a:t> filer </a:t>
            </a:r>
            <a:r>
              <a:rPr lang="en-US" dirty="0" err="1"/>
              <a:t>vào</a:t>
            </a:r>
            <a:r>
              <a:rPr lang="en-US" dirty="0"/>
              <a:t> file system </a:t>
            </a:r>
            <a:r>
              <a:rPr lang="en-US" dirty="0" err="1"/>
              <a:t>của</a:t>
            </a:r>
            <a:r>
              <a:rPr lang="en-US" dirty="0"/>
              <a:t> Linux (</a:t>
            </a:r>
            <a:r>
              <a:rPr lang="en-US" dirty="0" err="1"/>
              <a:t>và</a:t>
            </a:r>
            <a:r>
              <a:rPr lang="en-US" dirty="0"/>
              <a:t> OS X)</a:t>
            </a:r>
          </a:p>
          <a:p>
            <a:r>
              <a:rPr lang="en-US" dirty="0"/>
              <a:t>- </a:t>
            </a:r>
            <a:r>
              <a:rPr lang="en-US" dirty="0" err="1"/>
              <a:t>Cần</a:t>
            </a:r>
            <a:r>
              <a:rPr lang="en-US" dirty="0"/>
              <a:t> start weed master, volume </a:t>
            </a:r>
            <a:r>
              <a:rPr lang="en-US" dirty="0" err="1"/>
              <a:t>và</a:t>
            </a:r>
            <a:r>
              <a:rPr lang="en-US" dirty="0"/>
              <a:t> filer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weed mount.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4F4D-5EC7-0164-58AA-C28492A6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41" y="1048906"/>
            <a:ext cx="4685099" cy="529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B5B11-A983-872D-64C7-D997813E57FB}"/>
              </a:ext>
            </a:extLst>
          </p:cNvPr>
          <p:cNvSpPr txBox="1"/>
          <p:nvPr/>
        </p:nvSpPr>
        <p:spPr>
          <a:xfrm>
            <a:off x="7773601" y="6348341"/>
            <a:ext cx="27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Flow</a:t>
            </a:r>
          </a:p>
        </p:txBody>
      </p:sp>
    </p:spTree>
    <p:extLst>
      <p:ext uri="{BB962C8B-B14F-4D97-AF65-F5344CB8AC3E}">
        <p14:creationId xmlns:p14="http://schemas.microsoft.com/office/powerpoint/2010/main" val="65096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FUSE 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B5B11-A983-872D-64C7-D997813E57FB}"/>
              </a:ext>
            </a:extLst>
          </p:cNvPr>
          <p:cNvSpPr txBox="1"/>
          <p:nvPr/>
        </p:nvSpPr>
        <p:spPr>
          <a:xfrm>
            <a:off x="7218947" y="6272784"/>
            <a:ext cx="27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Flow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39064-170C-6E18-E4FD-CC1EE4E5A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438" y="1019952"/>
            <a:ext cx="6333267" cy="5012117"/>
          </a:xfrm>
        </p:spPr>
      </p:pic>
    </p:spTree>
    <p:extLst>
      <p:ext uri="{BB962C8B-B14F-4D97-AF65-F5344CB8AC3E}">
        <p14:creationId xmlns:p14="http://schemas.microsoft.com/office/powerpoint/2010/main" val="252260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30CD8AA-A43F-9D21-6E9F-2C8A525E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329" y="857250"/>
            <a:ext cx="9113840" cy="57997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46" y="60446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9. SEAWEEDFs CSI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A3C3F-920E-9411-9A95-2AAAED2CB4DA}"/>
              </a:ext>
            </a:extLst>
          </p:cNvPr>
          <p:cNvSpPr txBox="1"/>
          <p:nvPr/>
        </p:nvSpPr>
        <p:spPr>
          <a:xfrm>
            <a:off x="314325" y="2104082"/>
            <a:ext cx="194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Mỗi</a:t>
            </a:r>
            <a:r>
              <a:rPr lang="en-US" sz="1600" dirty="0"/>
              <a:t> PV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1 collection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PV.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pv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/buckets </a:t>
            </a:r>
            <a:r>
              <a:rPr lang="en-US" sz="1600" dirty="0" err="1"/>
              <a:t>trên</a:t>
            </a:r>
            <a:r>
              <a:rPr lang="en-US" sz="1600" dirty="0"/>
              <a:t> filer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folder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PV.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Tạo</a:t>
            </a:r>
            <a:r>
              <a:rPr lang="en-US" sz="1600" dirty="0"/>
              <a:t> folder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 buckets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1 collection,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pv</a:t>
            </a:r>
            <a:r>
              <a:rPr lang="en-US" sz="1600" dirty="0"/>
              <a:t>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data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mount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folder </a:t>
            </a:r>
            <a:r>
              <a:rPr lang="en-US" sz="1600" dirty="0" err="1"/>
              <a:t>đó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74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611948-BA1A-5FA1-3A97-2842DECBC7A5}"/>
              </a:ext>
            </a:extLst>
          </p:cNvPr>
          <p:cNvSpPr txBox="1"/>
          <p:nvPr/>
        </p:nvSpPr>
        <p:spPr>
          <a:xfrm>
            <a:off x="1099456" y="1023254"/>
            <a:ext cx="806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NỘI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779F2-440F-F580-715B-68E20E1C3D60}"/>
              </a:ext>
            </a:extLst>
          </p:cNvPr>
          <p:cNvSpPr txBox="1"/>
          <p:nvPr/>
        </p:nvSpPr>
        <p:spPr>
          <a:xfrm>
            <a:off x="5878858" y="1135707"/>
            <a:ext cx="6220098" cy="572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SeaweedFS</a:t>
            </a:r>
            <a:r>
              <a:rPr lang="en-US" sz="2400" dirty="0"/>
              <a:t>?</a:t>
            </a:r>
          </a:p>
          <a:p>
            <a:pPr marL="342900" indent="-342900">
              <a:buAutoNum type="arabicPeriod"/>
            </a:pPr>
            <a:r>
              <a:rPr lang="en-US" sz="2400" dirty="0"/>
              <a:t>Architecture and Workflow</a:t>
            </a:r>
          </a:p>
          <a:p>
            <a:pPr marL="342900" indent="-342900">
              <a:buAutoNum type="arabicPeriod"/>
            </a:pPr>
            <a:r>
              <a:rPr lang="en-US" sz="2400" dirty="0"/>
              <a:t>Master Server</a:t>
            </a:r>
          </a:p>
          <a:p>
            <a:pPr marL="342900" indent="-342900">
              <a:buAutoNum type="arabicPeriod"/>
            </a:pPr>
            <a:r>
              <a:rPr lang="en-US" sz="2400" dirty="0"/>
              <a:t>Volume Server</a:t>
            </a:r>
          </a:p>
          <a:p>
            <a:pPr marL="342900" indent="-342900">
              <a:buAutoNum type="arabicPeriod"/>
            </a:pPr>
            <a:r>
              <a:rPr lang="en-US" sz="2400" dirty="0"/>
              <a:t>Filer Server </a:t>
            </a:r>
          </a:p>
          <a:p>
            <a:pPr marL="342900" indent="-342900">
              <a:buAutoNum type="arabicPeriod"/>
            </a:pPr>
            <a:r>
              <a:rPr lang="en-US" sz="2400" dirty="0"/>
              <a:t>weed shell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K8s Deployment with HA</a:t>
            </a:r>
          </a:p>
          <a:p>
            <a:pPr marL="342900" indent="-342900">
              <a:buAutoNum type="arabicPeriod"/>
            </a:pPr>
            <a:r>
              <a:rPr lang="en-US" sz="2400" dirty="0"/>
              <a:t>FUSE mount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CSI </a:t>
            </a:r>
          </a:p>
          <a:p>
            <a:pPr marL="342900" indent="-342900">
              <a:buAutoNum type="arabicPeriod"/>
            </a:pPr>
            <a:r>
              <a:rPr lang="en-US" sz="2400" dirty="0"/>
              <a:t> Scalability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 Backup and Recovery</a:t>
            </a:r>
          </a:p>
          <a:p>
            <a:pPr marL="342900" indent="-342900">
              <a:buAutoNum type="arabicPeriod"/>
            </a:pPr>
            <a:r>
              <a:rPr lang="en-US" sz="2400" dirty="0"/>
              <a:t> Monitoring</a:t>
            </a:r>
          </a:p>
          <a:p>
            <a:pPr marL="342900" indent="-342900">
              <a:buAutoNum type="arabicPeriod"/>
            </a:pPr>
            <a:r>
              <a:rPr lang="en-US" sz="2400" dirty="0"/>
              <a:t> Security </a:t>
            </a:r>
          </a:p>
          <a:p>
            <a:pPr marL="342900" indent="-342900">
              <a:buAutoNum type="arabicPeriod"/>
            </a:pPr>
            <a:r>
              <a:rPr lang="en-US" sz="2400" dirty="0"/>
              <a:t> I/O Performance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16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Add </a:t>
            </a:r>
            <a:r>
              <a:rPr lang="en-US" dirty="0" err="1"/>
              <a:t>thêm</a:t>
            </a:r>
            <a:r>
              <a:rPr lang="en-US" dirty="0"/>
              <a:t> master, filer, volume servers: add host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weed master </a:t>
            </a:r>
            <a:r>
              <a:rPr lang="en-US" dirty="0" err="1"/>
              <a:t>và</a:t>
            </a:r>
            <a:r>
              <a:rPr lang="en-US" dirty="0"/>
              <a:t> weed filer,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helm =&gt; </a:t>
            </a:r>
            <a:r>
              <a:rPr lang="en-US" dirty="0" err="1"/>
              <a:t>tăng</a:t>
            </a:r>
            <a:r>
              <a:rPr lang="en-US" dirty="0"/>
              <a:t> replica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disk: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dataDir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volume server</a:t>
            </a:r>
          </a:p>
          <a:p>
            <a:r>
              <a:rPr lang="en-US" dirty="0"/>
              <a:t>-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volume: </a:t>
            </a:r>
            <a:r>
              <a:rPr lang="en-US" dirty="0" err="1"/>
              <a:t>gọi</a:t>
            </a:r>
            <a:r>
              <a:rPr lang="en-US" dirty="0"/>
              <a:t> master API: </a:t>
            </a:r>
            <a:r>
              <a:rPr lang="en-US" dirty="0" err="1"/>
              <a:t>preallocate</a:t>
            </a:r>
            <a:r>
              <a:rPr lang="en-US" dirty="0"/>
              <a:t> volumes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weed shell: </a:t>
            </a:r>
            <a:r>
              <a:rPr lang="en-US" dirty="0" err="1"/>
              <a:t>volume.grow</a:t>
            </a:r>
            <a:r>
              <a:rPr lang="en-US" dirty="0"/>
              <a:t> =&gt; </a:t>
            </a:r>
            <a:r>
              <a:rPr lang="en-US" dirty="0" err="1"/>
              <a:t>tăng</a:t>
            </a:r>
            <a:r>
              <a:rPr lang="en-US" dirty="0"/>
              <a:t> read </a:t>
            </a:r>
            <a:r>
              <a:rPr lang="en-US" dirty="0" err="1"/>
              <a:t>và</a:t>
            </a:r>
            <a:r>
              <a:rPr lang="en-US" dirty="0"/>
              <a:t> write concurrency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volume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master.toml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6CA4-F042-96C1-74E3-7BC055FB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862473"/>
            <a:ext cx="631595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2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1905801"/>
            <a:ext cx="10684042" cy="482225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backup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SeaweedFS</a:t>
            </a:r>
            <a:r>
              <a:rPr lang="en-US" dirty="0"/>
              <a:t>:</a:t>
            </a:r>
          </a:p>
          <a:p>
            <a:r>
              <a:rPr lang="en-US" dirty="0"/>
              <a:t>- Backup folders and files using filer (async backup)</a:t>
            </a:r>
          </a:p>
          <a:p>
            <a:r>
              <a:rPr lang="en-US" dirty="0"/>
              <a:t>- Backup metadata and volume data</a:t>
            </a:r>
          </a:p>
          <a:p>
            <a:r>
              <a:rPr lang="en-US" dirty="0"/>
              <a:t>- Backup all k8s system with K8up</a:t>
            </a:r>
          </a:p>
          <a:p>
            <a:r>
              <a:rPr lang="en-US" dirty="0"/>
              <a:t>=&gt;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Async backup</a:t>
            </a:r>
          </a:p>
          <a:p>
            <a:r>
              <a:rPr lang="en-US" b="1" dirty="0"/>
              <a:t>Async Backup: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log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metadata </a:t>
            </a:r>
            <a:r>
              <a:rPr lang="en-US" dirty="0" err="1"/>
              <a:t>và</a:t>
            </a:r>
            <a:r>
              <a:rPr lang="en-US" dirty="0"/>
              <a:t> backup </a:t>
            </a:r>
            <a:r>
              <a:rPr lang="en-US" dirty="0" err="1"/>
              <a:t>về</a:t>
            </a:r>
            <a:r>
              <a:rPr lang="en-US" dirty="0"/>
              <a:t> sink</a:t>
            </a:r>
          </a:p>
          <a:p>
            <a:r>
              <a:rPr lang="en-US" dirty="0"/>
              <a:t>- </a:t>
            </a:r>
            <a:r>
              <a:rPr lang="en-US" dirty="0" err="1"/>
              <a:t>Dùng</a:t>
            </a:r>
            <a:r>
              <a:rPr lang="en-US" dirty="0"/>
              <a:t> weed scaffold -config=replication -output=. </a:t>
            </a:r>
            <a:r>
              <a:rPr lang="en-US" dirty="0" err="1"/>
              <a:t>để</a:t>
            </a:r>
            <a:r>
              <a:rPr lang="en-US" dirty="0"/>
              <a:t> generate config file.</a:t>
            </a:r>
          </a:p>
          <a:p>
            <a:r>
              <a:rPr lang="en-US" dirty="0"/>
              <a:t>- </a:t>
            </a:r>
            <a:r>
              <a:rPr lang="en-US" dirty="0" err="1"/>
              <a:t>Sửa</a:t>
            </a:r>
            <a:r>
              <a:rPr lang="en-US" dirty="0"/>
              <a:t> config file: </a:t>
            </a:r>
            <a:r>
              <a:rPr lang="en-US" dirty="0" err="1"/>
              <a:t>chọn</a:t>
            </a:r>
            <a:r>
              <a:rPr lang="en-US" dirty="0"/>
              <a:t> sink (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backup data)</a:t>
            </a:r>
          </a:p>
          <a:p>
            <a:r>
              <a:rPr lang="en-US" dirty="0"/>
              <a:t>- weed </a:t>
            </a:r>
            <a:r>
              <a:rPr lang="en-US" dirty="0" err="1"/>
              <a:t>filer.backup</a:t>
            </a:r>
            <a:endParaRPr lang="en-US" dirty="0"/>
          </a:p>
          <a:p>
            <a:r>
              <a:rPr lang="en-US" b="1" dirty="0"/>
              <a:t>Recovery:</a:t>
            </a:r>
          </a:p>
          <a:p>
            <a:r>
              <a:rPr lang="en-US" dirty="0"/>
              <a:t>- </a:t>
            </a:r>
            <a:r>
              <a:rPr lang="en-US" dirty="0" err="1"/>
              <a:t>Dùng</a:t>
            </a:r>
            <a:r>
              <a:rPr lang="en-US" dirty="0"/>
              <a:t> weed </a:t>
            </a:r>
            <a:r>
              <a:rPr lang="en-US" dirty="0" err="1"/>
              <a:t>filer.copy</a:t>
            </a:r>
            <a:r>
              <a:rPr lang="en-US" dirty="0"/>
              <a:t> ./path/to/</a:t>
            </a:r>
            <a:r>
              <a:rPr lang="en-US" dirty="0" err="1"/>
              <a:t>folder_or_file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http://filer_server:8888/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upload </a:t>
            </a:r>
            <a:r>
              <a:rPr lang="en-US" dirty="0" err="1"/>
              <a:t>lại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filer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CA7A8-FFA7-D552-EDE6-9D9BAEC49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23" y="1665171"/>
            <a:ext cx="4659554" cy="21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health </a:t>
            </a:r>
            <a:r>
              <a:rPr lang="en-US" dirty="0" err="1"/>
              <a:t>và</a:t>
            </a:r>
            <a:r>
              <a:rPr lang="en-US" dirty="0"/>
              <a:t> status</a:t>
            </a:r>
          </a:p>
          <a:p>
            <a:r>
              <a:rPr lang="en-US" dirty="0"/>
              <a:t>- </a:t>
            </a:r>
            <a:r>
              <a:rPr lang="en-US" dirty="0" err="1"/>
              <a:t>SeaweedFS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metrics </a:t>
            </a:r>
            <a:r>
              <a:rPr lang="en-US" dirty="0" err="1"/>
              <a:t>tới</a:t>
            </a:r>
            <a:r>
              <a:rPr lang="en-US" dirty="0"/>
              <a:t> Prometheus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Grafana </a:t>
            </a:r>
            <a:r>
              <a:rPr lang="en-US" dirty="0" err="1"/>
              <a:t>để</a:t>
            </a:r>
            <a:r>
              <a:rPr lang="en-US" dirty="0"/>
              <a:t> visualize.</a:t>
            </a:r>
          </a:p>
          <a:p>
            <a:r>
              <a:rPr lang="en-US" dirty="0"/>
              <a:t>- Shared Grafana Dashboard: </a:t>
            </a:r>
            <a:r>
              <a:rPr lang="en-US" dirty="0">
                <a:hlinkClick r:id="rId3"/>
              </a:rPr>
              <a:t>https://github.com/seaweedfs/seaweedfs/blob/master/other/metrics/grafana_seaweedfs.json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1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Config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 generate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weed scaffold -config=security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Volume Servers dung JW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, set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jwt.signing.key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 </a:t>
            </a:r>
          </a:p>
          <a:p>
            <a:r>
              <a:rPr lang="en-US" dirty="0">
                <a:solidFill>
                  <a:srgbClr val="1F2328"/>
                </a:solidFill>
                <a:latin typeface="ui-monospace"/>
              </a:rPr>
              <a:t>      	</a:t>
            </a:r>
            <a:r>
              <a:rPr lang="en-US" dirty="0"/>
              <a:t>+ Copy file 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security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tương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tự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sang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tất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cả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masters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và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các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volume servers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Filer HTTP dung JWT</a:t>
            </a:r>
          </a:p>
          <a:p>
            <a:pPr marL="0" indent="0">
              <a:buNone/>
            </a:pPr>
            <a:r>
              <a:rPr lang="en-US" dirty="0"/>
              <a:t>      	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, set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jwt.signing.key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và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jwt.filer_signing.read.key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</a:t>
            </a:r>
          </a:p>
          <a:p>
            <a:r>
              <a:rPr lang="en-US" dirty="0">
                <a:solidFill>
                  <a:srgbClr val="1F2328"/>
                </a:solidFill>
                <a:latin typeface="ui-monospace"/>
              </a:rPr>
              <a:t>      	</a:t>
            </a:r>
            <a:r>
              <a:rPr lang="en-US" dirty="0"/>
              <a:t>+ Copy file 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security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tương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tự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sang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tất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cả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các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filers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2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I/o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5" y="2299759"/>
            <a:ext cx="4580466" cy="4224528"/>
          </a:xfrm>
        </p:spPr>
        <p:txBody>
          <a:bodyPr/>
          <a:lstStyle/>
          <a:p>
            <a:r>
              <a:rPr lang="en-US" dirty="0"/>
              <a:t>Current status:</a:t>
            </a:r>
          </a:p>
          <a:p>
            <a:r>
              <a:rPr lang="en-US" dirty="0"/>
              <a:t>- 3 nodes k8s (3 volume servers), each: 12gb ram, 8 </a:t>
            </a:r>
            <a:r>
              <a:rPr lang="en-US" dirty="0" err="1"/>
              <a:t>cpu</a:t>
            </a:r>
            <a:r>
              <a:rPr lang="en-US" dirty="0"/>
              <a:t>, 300gb </a:t>
            </a:r>
            <a:r>
              <a:rPr lang="en-US" dirty="0" err="1"/>
              <a:t>hdd</a:t>
            </a:r>
            <a:endParaRPr lang="en-US" dirty="0"/>
          </a:p>
          <a:p>
            <a:r>
              <a:rPr lang="en-US" dirty="0"/>
              <a:t>- Max volume each volume server: auto configured, max volume size: 1gb</a:t>
            </a:r>
          </a:p>
          <a:p>
            <a:r>
              <a:rPr lang="en-US" dirty="0"/>
              <a:t>- 1 deployment 3 reps with 10gb </a:t>
            </a:r>
            <a:r>
              <a:rPr lang="en-US" dirty="0" err="1"/>
              <a:t>pvc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99B4AE-0683-5125-47C3-46DA8A997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66690"/>
              </p:ext>
            </p:extLst>
          </p:nvPr>
        </p:nvGraphicFramePr>
        <p:xfrm>
          <a:off x="5308599" y="2299759"/>
          <a:ext cx="6485467" cy="2798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839">
                  <a:extLst>
                    <a:ext uri="{9D8B030D-6E8A-4147-A177-3AD203B41FA5}">
                      <a16:colId xmlns:a16="http://schemas.microsoft.com/office/drawing/2014/main" val="4129800381"/>
                    </a:ext>
                  </a:extLst>
                </a:gridCol>
                <a:gridCol w="2200426">
                  <a:extLst>
                    <a:ext uri="{9D8B030D-6E8A-4147-A177-3AD203B41FA5}">
                      <a16:colId xmlns:a16="http://schemas.microsoft.com/office/drawing/2014/main" val="4227936578"/>
                    </a:ext>
                  </a:extLst>
                </a:gridCol>
                <a:gridCol w="1080911">
                  <a:extLst>
                    <a:ext uri="{9D8B030D-6E8A-4147-A177-3AD203B41FA5}">
                      <a16:colId xmlns:a16="http://schemas.microsoft.com/office/drawing/2014/main" val="3217023543"/>
                    </a:ext>
                  </a:extLst>
                </a:gridCol>
                <a:gridCol w="1531291">
                  <a:extLst>
                    <a:ext uri="{9D8B030D-6E8A-4147-A177-3AD203B41FA5}">
                      <a16:colId xmlns:a16="http://schemas.microsoft.com/office/drawing/2014/main" val="1247841735"/>
                    </a:ext>
                  </a:extLst>
                </a:gridCol>
              </a:tblGrid>
              <a:tr h="21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Case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Persistent Disk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Seaweed PV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3202338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 files 10KB runtime 300s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52.5MB/s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254MB/s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43398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106MB/s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72.4MB/s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7931091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ReadWrite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52.3MB/s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47.8MB/s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7202122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ls -lh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0.008s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0.136s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461653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grep -r SH random_write.994.0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0.002s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0.009s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5951020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find random_write.888.0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0.002s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1083356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2k files 10KB runtime 300s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52.4MB/s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242MB/s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3402358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106MB/s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26.2MB/s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7947184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ReadWrite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50.6MB/s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26.4MB/s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8063418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ls -lh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0.016s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0.498s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5398355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grep -r SH random_write.994.0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0.016s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0.175s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28500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find random_write.888.0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0.003s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0.074s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879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79700"/>
            <a:ext cx="9718675" cy="1498600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3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7FBD-5446-2B4F-7BDE-75A2DFF2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</a:t>
            </a:r>
            <a:r>
              <a:rPr lang="en-US" dirty="0" err="1"/>
              <a:t>seaweedfs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C366-FF01-B713-168F-C13CD4B8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82" y="2084832"/>
            <a:ext cx="10593565" cy="458162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SeaweedFS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gì</a:t>
            </a:r>
            <a:r>
              <a:rPr lang="en-US" sz="2000" b="1" dirty="0"/>
              <a:t>?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SeaweedFS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tán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,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, HTTP API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mount </a:t>
            </a:r>
            <a:r>
              <a:rPr lang="en-US" sz="2000" dirty="0" err="1"/>
              <a:t>như</a:t>
            </a:r>
            <a:r>
              <a:rPr lang="en-US" sz="2000" dirty="0"/>
              <a:t> ổ </a:t>
            </a:r>
            <a:r>
              <a:rPr lang="en-US" sz="2000" dirty="0" err="1"/>
              <a:t>đĩa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FUSE.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 err="1"/>
              <a:t>Dùng</a:t>
            </a:r>
            <a:r>
              <a:rPr lang="en-US" sz="2000" b="1" dirty="0"/>
              <a:t> </a:t>
            </a:r>
            <a:r>
              <a:rPr lang="en-US" sz="2000" b="1" dirty="0" err="1"/>
              <a:t>SeaweedFS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thay</a:t>
            </a:r>
            <a:r>
              <a:rPr lang="en-US" sz="2000" b="1" dirty="0"/>
              <a:t> </a:t>
            </a:r>
            <a:r>
              <a:rPr lang="en-US" sz="2000" b="1" dirty="0" err="1"/>
              <a:t>thế</a:t>
            </a:r>
            <a:r>
              <a:rPr lang="en-US" sz="2000" b="1" dirty="0"/>
              <a:t> </a:t>
            </a:r>
            <a:r>
              <a:rPr lang="en-US" sz="2000" b="1" dirty="0" err="1"/>
              <a:t>giải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r>
              <a:rPr lang="en-US" sz="2000" b="1" dirty="0"/>
              <a:t> </a:t>
            </a:r>
            <a:r>
              <a:rPr lang="en-US" sz="2000" b="1" dirty="0" err="1"/>
              <a:t>syncthing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</a:t>
            </a:r>
            <a:r>
              <a:rPr lang="en-US" sz="2000" b="1" dirty="0" err="1"/>
              <a:t>tại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syncthing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sync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chập</a:t>
            </a:r>
            <a:r>
              <a:rPr lang="en-US" sz="2000" dirty="0"/>
              <a:t> </a:t>
            </a:r>
            <a:r>
              <a:rPr lang="en-US" sz="2000" dirty="0" err="1"/>
              <a:t>chờn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conflict</a:t>
            </a:r>
          </a:p>
          <a:p>
            <a:pPr marL="0" indent="0">
              <a:buNone/>
            </a:pPr>
            <a:r>
              <a:rPr lang="en-US" sz="2000" dirty="0"/>
              <a:t>=&gt; </a:t>
            </a:r>
            <a:r>
              <a:rPr lang="en-US" sz="2000" dirty="0" err="1"/>
              <a:t>Chuyển</a:t>
            </a:r>
            <a:r>
              <a:rPr lang="en-US" sz="2000" dirty="0"/>
              <a:t> sang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SeaweedFS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tán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replication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scale out.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5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and Workflow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B267FEF3-2D9A-1FD7-E300-37A895AF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98" t="2513"/>
          <a:stretch/>
        </p:blipFill>
        <p:spPr>
          <a:xfrm>
            <a:off x="1475873" y="1790300"/>
            <a:ext cx="9240254" cy="4880364"/>
          </a:xfrm>
        </p:spPr>
      </p:pic>
    </p:spTree>
    <p:extLst>
      <p:ext uri="{BB962C8B-B14F-4D97-AF65-F5344CB8AC3E}">
        <p14:creationId xmlns:p14="http://schemas.microsoft.com/office/powerpoint/2010/main" val="15705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Master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11" y="2241663"/>
            <a:ext cx="10916163" cy="42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- Start Master Server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Startup multiple master servers 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Raft algorithm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leader =&gt;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master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lẻ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đến</a:t>
            </a:r>
            <a:r>
              <a:rPr lang="en-US" sz="2000" dirty="0"/>
              <a:t> leader =&gt; leader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traffic,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replication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master cluster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(port 9333)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DAB61-FB8E-DCA2-67C1-0881378C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69" y="2686769"/>
            <a:ext cx="8621328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21B14C-BB6C-0EFD-E9F7-C39CBAF7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69" y="4048381"/>
            <a:ext cx="8773578" cy="76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E47948-5F05-E354-FD56-7857E45F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771" y="775081"/>
            <a:ext cx="1974714" cy="14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5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Master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94966"/>
            <a:ext cx="9720073" cy="4871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API:</a:t>
            </a:r>
          </a:p>
          <a:p>
            <a:pPr marL="0" indent="0">
              <a:buNone/>
            </a:pPr>
            <a:r>
              <a:rPr lang="en-US" sz="2000" dirty="0"/>
              <a:t>- Force garbage collection: [DELETE] /vol/</a:t>
            </a:r>
            <a:r>
              <a:rPr lang="en-US" sz="2000" dirty="0" err="1"/>
              <a:t>vacuum?garbageThreshold</a:t>
            </a:r>
            <a:r>
              <a:rPr lang="en-US" sz="2000" dirty="0"/>
              <a:t>=0.4</a:t>
            </a:r>
          </a:p>
          <a:p>
            <a:pPr>
              <a:buFontTx/>
              <a:buChar char="-"/>
            </a:pPr>
            <a:r>
              <a:rPr lang="en-US" sz="2000" dirty="0"/>
              <a:t> Pre-Allocate volumes: [GET] /vol/</a:t>
            </a:r>
            <a:r>
              <a:rPr lang="en-US" sz="2000" dirty="0" err="1"/>
              <a:t>grow?replication</a:t>
            </a:r>
            <a:r>
              <a:rPr lang="en-US" sz="2000" dirty="0"/>
              <a:t>=001&amp;count=2</a:t>
            </a:r>
          </a:p>
          <a:p>
            <a:pPr>
              <a:buFontTx/>
              <a:buChar char="-"/>
            </a:pPr>
            <a:r>
              <a:rPr lang="en-US" sz="2000" dirty="0"/>
              <a:t> Delete collection (volumes are grouped by collection): [DELETE] /col/</a:t>
            </a:r>
            <a:r>
              <a:rPr lang="en-US" sz="2000" dirty="0" err="1"/>
              <a:t>delete?collection</a:t>
            </a:r>
            <a:r>
              <a:rPr lang="en-US" sz="2000" dirty="0"/>
              <a:t>=</a:t>
            </a:r>
            <a:r>
              <a:rPr lang="en-US" sz="2000" dirty="0" err="1"/>
              <a:t>nmaa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Get master cluster status: [GET] /cluster/status</a:t>
            </a:r>
          </a:p>
          <a:p>
            <a:pPr>
              <a:buFontTx/>
              <a:buChar char="-"/>
            </a:pPr>
            <a:r>
              <a:rPr lang="en-US" sz="2000" dirty="0"/>
              <a:t> Get master cluster health: [GET] /cluster/</a:t>
            </a:r>
            <a:r>
              <a:rPr lang="en-US" sz="2000" dirty="0" err="1"/>
              <a:t>healthz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Assign a file key: [POST] /</a:t>
            </a:r>
            <a:r>
              <a:rPr lang="en-US" sz="2000" dirty="0" err="1"/>
              <a:t>dir</a:t>
            </a:r>
            <a:r>
              <a:rPr lang="en-US" sz="2000" dirty="0"/>
              <a:t>/</a:t>
            </a:r>
            <a:r>
              <a:rPr lang="en-US" sz="2000" dirty="0" err="1"/>
              <a:t>assign?collection</a:t>
            </a:r>
            <a:r>
              <a:rPr lang="en-US" sz="2000" dirty="0"/>
              <a:t>=</a:t>
            </a:r>
            <a:r>
              <a:rPr lang="en-US" sz="2000" dirty="0" err="1"/>
              <a:t>nmaa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Get volume: [GET] /</a:t>
            </a:r>
            <a:r>
              <a:rPr lang="en-US" sz="2000" dirty="0" err="1"/>
              <a:t>dir</a:t>
            </a:r>
            <a:r>
              <a:rPr lang="en-US" sz="2000" dirty="0"/>
              <a:t>/</a:t>
            </a:r>
            <a:r>
              <a:rPr lang="en-US" sz="2000" dirty="0" err="1"/>
              <a:t>lookup?volumeId</a:t>
            </a:r>
            <a:r>
              <a:rPr lang="en-US" sz="2000" dirty="0"/>
              <a:t>=32</a:t>
            </a:r>
          </a:p>
          <a:p>
            <a:pPr>
              <a:buFontTx/>
              <a:buChar char="-"/>
            </a:pPr>
            <a:r>
              <a:rPr lang="en-US" sz="2000" dirty="0"/>
              <a:t> Get writable volume status: [GET] /</a:t>
            </a:r>
            <a:r>
              <a:rPr lang="en-US" sz="2000" dirty="0" err="1"/>
              <a:t>dir</a:t>
            </a:r>
            <a:r>
              <a:rPr lang="en-US" sz="2000" dirty="0"/>
              <a:t>/status</a:t>
            </a:r>
          </a:p>
          <a:p>
            <a:pPr>
              <a:buFontTx/>
              <a:buChar char="-"/>
            </a:pPr>
            <a:r>
              <a:rPr lang="en-US" sz="2000" dirty="0"/>
              <a:t> Get volume status [GET] /vol/status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B9879-04AE-BBF3-98D8-6D44D2B98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0" t="7406" r="11551" b="10177"/>
          <a:stretch/>
        </p:blipFill>
        <p:spPr>
          <a:xfrm>
            <a:off x="9249878" y="775081"/>
            <a:ext cx="1674796" cy="11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10923"/>
            <a:ext cx="10449188" cy="3821230"/>
          </a:xfrm>
        </p:spPr>
        <p:txBody>
          <a:bodyPr>
            <a:normAutofit/>
          </a:bodyPr>
          <a:lstStyle/>
          <a:p>
            <a:r>
              <a:rPr lang="en-US" sz="2000" dirty="0"/>
              <a:t>- Start Volume Server: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tới</a:t>
            </a:r>
            <a:r>
              <a:rPr lang="en-US" sz="2000" dirty="0"/>
              <a:t> master leader.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,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volume </a:t>
            </a:r>
            <a:r>
              <a:rPr lang="en-US" sz="2000" dirty="0" err="1"/>
              <a:t>đều</a:t>
            </a:r>
            <a:r>
              <a:rPr lang="en-US" sz="2000" dirty="0"/>
              <a:t> do master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31CD84-5026-6A14-E6CD-758B64135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1"/>
          <a:stretch/>
        </p:blipFill>
        <p:spPr>
          <a:xfrm>
            <a:off x="1316284" y="2561282"/>
            <a:ext cx="8023835" cy="790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9D8F1-7341-7400-B9F8-51BA5453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97" y="756546"/>
            <a:ext cx="1848965" cy="8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799924"/>
            <a:ext cx="10449188" cy="5058076"/>
          </a:xfrm>
        </p:spPr>
        <p:txBody>
          <a:bodyPr>
            <a:normAutofit/>
          </a:bodyPr>
          <a:lstStyle/>
          <a:p>
            <a:r>
              <a:rPr lang="en-US" sz="2000" dirty="0"/>
              <a:t>- 1 Volume Server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Volumes, 1 Volume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trên</a:t>
            </a:r>
            <a:r>
              <a:rPr lang="en-US" sz="2000" dirty="0"/>
              <a:t> 3 file .</a:t>
            </a:r>
            <a:r>
              <a:rPr lang="en-US" sz="2000" dirty="0" err="1"/>
              <a:t>dat</a:t>
            </a:r>
            <a:r>
              <a:rPr lang="en-US" sz="2000" dirty="0"/>
              <a:t>, .</a:t>
            </a:r>
            <a:r>
              <a:rPr lang="en-US" sz="2000" dirty="0" err="1"/>
              <a:t>idx</a:t>
            </a:r>
            <a:r>
              <a:rPr lang="en-US" sz="2000" dirty="0"/>
              <a:t>, .</a:t>
            </a:r>
            <a:r>
              <a:rPr lang="en-US" sz="2000" dirty="0" err="1"/>
              <a:t>vif</a:t>
            </a:r>
            <a:r>
              <a:rPr lang="en-US" sz="2000" dirty="0"/>
              <a:t>, </a:t>
            </a:r>
            <a:r>
              <a:rPr lang="en-US" sz="2000" dirty="0" err="1"/>
              <a:t>lưu</a:t>
            </a:r>
            <a:r>
              <a:rPr lang="en-US" sz="2000" dirty="0"/>
              <a:t> files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chunks </a:t>
            </a:r>
            <a:r>
              <a:rPr lang="en-US" sz="2000" dirty="0" err="1"/>
              <a:t>của</a:t>
            </a:r>
            <a:r>
              <a:rPr lang="en-US" sz="2000" dirty="0"/>
              <a:t> files. </a:t>
            </a:r>
            <a:r>
              <a:rPr lang="en-US" sz="2000" dirty="0" err="1"/>
              <a:t>Mỗi</a:t>
            </a:r>
            <a:r>
              <a:rPr lang="en-US" sz="2000" dirty="0"/>
              <a:t> volume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TTL (Time To Live) </a:t>
            </a:r>
            <a:r>
              <a:rPr lang="en-US" sz="2000" dirty="0" err="1"/>
              <a:t>và</a:t>
            </a:r>
            <a:r>
              <a:rPr lang="en-US" sz="2000" dirty="0"/>
              <a:t> replication </a:t>
            </a:r>
            <a:r>
              <a:rPr lang="en-US" sz="2000" dirty="0" err="1"/>
              <a:t>riêng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volume server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-max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volume</a:t>
            </a:r>
            <a:r>
              <a:rPr lang="en-US" sz="2000" dirty="0"/>
              <a:t> (default: 8).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max: 0 =&gt; limit = free disk space usage / volume size limit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volume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call </a:t>
            </a:r>
            <a:r>
              <a:rPr lang="en-US" sz="2000" dirty="0" err="1"/>
              <a:t>api</a:t>
            </a:r>
            <a:r>
              <a:rPr lang="en-US" sz="2000" dirty="0"/>
              <a:t> pre-allocate </a:t>
            </a:r>
            <a:r>
              <a:rPr lang="en-US" sz="2000" dirty="0" err="1"/>
              <a:t>tới</a:t>
            </a:r>
            <a:r>
              <a:rPr lang="en-US" sz="2000" dirty="0"/>
              <a:t> master </a:t>
            </a:r>
            <a:r>
              <a:rPr lang="en-US" sz="2000" dirty="0" err="1"/>
              <a:t>hoặc</a:t>
            </a:r>
            <a:r>
              <a:rPr lang="en-US" sz="2000" dirty="0"/>
              <a:t> dung weed shell: </a:t>
            </a:r>
            <a:r>
              <a:rPr lang="en-US" sz="2000" dirty="0" err="1"/>
              <a:t>volume.grow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của</a:t>
            </a:r>
            <a:r>
              <a:rPr lang="en-US" sz="2000" dirty="0"/>
              <a:t> 1 volume </a:t>
            </a:r>
            <a:r>
              <a:rPr lang="en-US" sz="2000" dirty="0" err="1"/>
              <a:t>được</a:t>
            </a:r>
            <a:r>
              <a:rPr lang="en-US" sz="2000" dirty="0"/>
              <a:t> set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</a:t>
            </a:r>
            <a:r>
              <a:rPr lang="en-US" sz="2000" b="1" dirty="0" err="1"/>
              <a:t>volumeSizeLimitMB</a:t>
            </a:r>
            <a:r>
              <a:rPr lang="en-US" sz="2000" b="1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master</a:t>
            </a:r>
            <a:r>
              <a:rPr lang="en-US" sz="2000" dirty="0"/>
              <a:t> (default: 30000).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server =&gt; stop write</a:t>
            </a:r>
            <a:endParaRPr lang="en-US" sz="2000" u="sng" dirty="0"/>
          </a:p>
          <a:p>
            <a:r>
              <a:rPr lang="en-US" sz="2000" dirty="0"/>
              <a:t>- Collection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volumes,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,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“”, master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grow volume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replica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collection: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</a:t>
            </a:r>
            <a:r>
              <a:rPr lang="en-US" sz="2000" dirty="0" err="1"/>
              <a:t>chung</a:t>
            </a:r>
            <a:r>
              <a:rPr lang="en-US" sz="2000" dirty="0"/>
              <a:t> 1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file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endParaRPr lang="en-US" sz="2000" dirty="0"/>
          </a:p>
          <a:p>
            <a:r>
              <a:rPr lang="en-US" sz="2000" dirty="0"/>
              <a:t>&lt;</a:t>
            </a:r>
            <a:r>
              <a:rPr lang="en-US" sz="2000" dirty="0" err="1"/>
              <a:t>collection_name</a:t>
            </a:r>
            <a:r>
              <a:rPr lang="en-US" sz="2000" dirty="0"/>
              <a:t>&gt;_&lt;</a:t>
            </a:r>
            <a:r>
              <a:rPr lang="en-US" sz="2000" dirty="0" err="1"/>
              <a:t>volume_id</a:t>
            </a:r>
            <a:r>
              <a:rPr lang="en-US" sz="2000" dirty="0"/>
              <a:t>&gt;.</a:t>
            </a:r>
            <a:r>
              <a:rPr lang="en-US" sz="2000" dirty="0" err="1"/>
              <a:t>dat</a:t>
            </a:r>
            <a:r>
              <a:rPr lang="en-US" sz="2000" dirty="0"/>
              <a:t>, ....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A2B8AF-0B80-10C3-F9A3-B8C8BA5D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07" y="5194274"/>
            <a:ext cx="4916985" cy="107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E3404-CCDE-A529-7C73-F4974750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448878"/>
            <a:ext cx="2598166" cy="13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US" dirty="0"/>
              <a:t>Volume Files Structure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 Haystack paper):</a:t>
            </a:r>
          </a:p>
          <a:p>
            <a:endParaRPr lang="en-US" dirty="0"/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7A07DB98-04D5-E2EB-834C-DAA654248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7" b="-12470"/>
          <a:stretch/>
        </p:blipFill>
        <p:spPr>
          <a:xfrm>
            <a:off x="1547344" y="2721543"/>
            <a:ext cx="9097311" cy="41364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1083EC-9791-B9CF-D04E-4D4EF98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240" y="987495"/>
            <a:ext cx="3239588" cy="6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12947</TotalTime>
  <Words>2168</Words>
  <Application>Microsoft Office PowerPoint</Application>
  <PresentationFormat>Widescreen</PresentationFormat>
  <Paragraphs>234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Symbol</vt:lpstr>
      <vt:lpstr>Tw Cen MT</vt:lpstr>
      <vt:lpstr>Tw Cen MT Condensed</vt:lpstr>
      <vt:lpstr>ui-monospace</vt:lpstr>
      <vt:lpstr>Wingdings 3</vt:lpstr>
      <vt:lpstr>Integral</vt:lpstr>
      <vt:lpstr>SeaweedFS Deep dive</vt:lpstr>
      <vt:lpstr>PowerPoint Presentation</vt:lpstr>
      <vt:lpstr>1. What is seaweedfs? </vt:lpstr>
      <vt:lpstr>2. Architecture and Workflow</vt:lpstr>
      <vt:lpstr>3. Master server</vt:lpstr>
      <vt:lpstr>3. Master server</vt:lpstr>
      <vt:lpstr>4. Volume server</vt:lpstr>
      <vt:lpstr>4. Volume server</vt:lpstr>
      <vt:lpstr>4. Volume server</vt:lpstr>
      <vt:lpstr>4. Volume server</vt:lpstr>
      <vt:lpstr>4. Volume server</vt:lpstr>
      <vt:lpstr>5. filer server</vt:lpstr>
      <vt:lpstr>5. filer server</vt:lpstr>
      <vt:lpstr>6. Weed shell</vt:lpstr>
      <vt:lpstr>7. SEAWEEDFs K8s deployment With HA</vt:lpstr>
      <vt:lpstr>7. SEAWEEDFs K8s deployment With HA</vt:lpstr>
      <vt:lpstr>8. FUSE MOUNT</vt:lpstr>
      <vt:lpstr>8. FUSE MOUNT</vt:lpstr>
      <vt:lpstr>9. SEAWEEDFs CSI</vt:lpstr>
      <vt:lpstr>10. Scalability</vt:lpstr>
      <vt:lpstr>11. Backup and recovery</vt:lpstr>
      <vt:lpstr>12. monitoring</vt:lpstr>
      <vt:lpstr>13. Security</vt:lpstr>
      <vt:lpstr>14. I/o performance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SeaweedFS</dc:title>
  <dc:creator>Chi Phạm</dc:creator>
  <cp:lastModifiedBy>Chi Phạm</cp:lastModifiedBy>
  <cp:revision>106</cp:revision>
  <dcterms:created xsi:type="dcterms:W3CDTF">2025-05-07T02:25:15Z</dcterms:created>
  <dcterms:modified xsi:type="dcterms:W3CDTF">2025-06-02T09:03:23Z</dcterms:modified>
</cp:coreProperties>
</file>