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0"/>
  </p:notesMasterIdLst>
  <p:sldIdLst>
    <p:sldId id="256" r:id="rId2"/>
    <p:sldId id="257" r:id="rId3"/>
    <p:sldId id="271" r:id="rId4"/>
    <p:sldId id="272" r:id="rId5"/>
    <p:sldId id="281" r:id="rId6"/>
    <p:sldId id="273" r:id="rId7"/>
    <p:sldId id="286" r:id="rId8"/>
    <p:sldId id="282" r:id="rId9"/>
    <p:sldId id="284" r:id="rId10"/>
    <p:sldId id="285" r:id="rId11"/>
    <p:sldId id="274" r:id="rId12"/>
    <p:sldId id="275" r:id="rId13"/>
    <p:sldId id="276" r:id="rId14"/>
    <p:sldId id="277" r:id="rId15"/>
    <p:sldId id="278" r:id="rId16"/>
    <p:sldId id="283" r:id="rId17"/>
    <p:sldId id="279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71"/>
            <p14:sldId id="272"/>
            <p14:sldId id="281"/>
            <p14:sldId id="273"/>
            <p14:sldId id="286"/>
            <p14:sldId id="282"/>
            <p14:sldId id="284"/>
            <p14:sldId id="285"/>
            <p14:sldId id="274"/>
            <p14:sldId id="275"/>
            <p14:sldId id="276"/>
            <p14:sldId id="277"/>
            <p14:sldId id="278"/>
            <p14:sldId id="283"/>
            <p14:sldId id="27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37" autoAdjust="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https://github.com/seaweedfs/seaweedfs/wiki/Directories-and-Files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https://github.com/seaweedfs/seaweedfs/wiki/Failover-Master-Server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https://github.com/seaweedfs/seaweedfs/wiki/Volume-Files-Structure</a:t>
            </a:r>
          </a:p>
          <a:p>
            <a:r>
              <a:rPr lang="en-US" dirty="0"/>
              <a:t>https://tarunjain07.medium.com/haystack-paper-notes-d62a007d1962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https://github.com/seaweedfs/seaweedfs/wiki/Data-Structure-for-Large-Files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551D8-BC34-4A3A-9222-8DAA018FDB8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14" y="2370156"/>
            <a:ext cx="4706754" cy="1463675"/>
          </a:xfrm>
        </p:spPr>
        <p:txBody>
          <a:bodyPr/>
          <a:lstStyle/>
          <a:p>
            <a:r>
              <a:rPr lang="en-US" dirty="0" err="1"/>
              <a:t>SeaweedFS</a:t>
            </a:r>
            <a:r>
              <a:rPr lang="en-US" dirty="0"/>
              <a:t>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06114" y="3429000"/>
            <a:ext cx="3200400" cy="1463675"/>
          </a:xfrm>
        </p:spPr>
        <p:txBody>
          <a:bodyPr/>
          <a:lstStyle/>
          <a:p>
            <a:r>
              <a:rPr lang="en-US" dirty="0"/>
              <a:t>Presenter: Chi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59BF4-D4B3-9F51-660B-2EF3926C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502"/>
            <a:ext cx="6941502" cy="69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Read chunk by fid: [GET] /:fid</a:t>
            </a:r>
          </a:p>
          <a:p>
            <a:r>
              <a:rPr lang="en-US" dirty="0"/>
              <a:t>- Upload file by fid (need master to assign a fid first): [POST] /:fid</a:t>
            </a:r>
          </a:p>
          <a:p>
            <a:r>
              <a:rPr lang="en-US" dirty="0"/>
              <a:t>- Upload file directly: [POST] /submit</a:t>
            </a:r>
          </a:p>
          <a:p>
            <a:r>
              <a:rPr lang="en-US" dirty="0"/>
              <a:t>- Delete file by fid: [DELETE] /:fid</a:t>
            </a:r>
          </a:p>
          <a:p>
            <a:r>
              <a:rPr lang="en-US" dirty="0"/>
              <a:t>- Get volume server status: [GET] /status</a:t>
            </a:r>
          </a:p>
        </p:txBody>
      </p:sp>
    </p:spTree>
    <p:extLst>
      <p:ext uri="{BB962C8B-B14F-4D97-AF65-F5344CB8AC3E}">
        <p14:creationId xmlns:p14="http://schemas.microsoft.com/office/powerpoint/2010/main" val="213471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filer server – filer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Start Filer Server: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file system)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HTTP </a:t>
            </a:r>
            <a:r>
              <a:rPr lang="en-US" dirty="0" err="1"/>
              <a:t>hoặc</a:t>
            </a:r>
            <a:r>
              <a:rPr lang="en-US" dirty="0"/>
              <a:t> FUSE mount.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filer store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/>
              <a:t> level2db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A0C39-EFF8-D569-A80F-D803CA40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156" y="2705210"/>
            <a:ext cx="8550837" cy="8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Weed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SEAWEEDFs K8s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00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SEAWEEDFs CSI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7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5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2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0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79700"/>
            <a:ext cx="9718675" cy="14986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3472542" y="1698011"/>
            <a:ext cx="5246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Master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Volume Server – Object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Filer Server – Filer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weed shell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K8s Deployment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CSI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API Support for File Operations</a:t>
            </a:r>
          </a:p>
          <a:p>
            <a:pPr marL="342900" indent="-342900">
              <a:buAutoNum type="arabicPeriod"/>
            </a:pPr>
            <a:r>
              <a:rPr lang="en-US" sz="2400" dirty="0"/>
              <a:t>HA</a:t>
            </a:r>
          </a:p>
          <a:p>
            <a:pPr marL="342900" indent="-342900">
              <a:buAutoNum type="arabicPeriod"/>
            </a:pPr>
            <a:r>
              <a:rPr lang="en-US" sz="2400" dirty="0"/>
              <a:t>Scalability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 Backup and Recovery</a:t>
            </a:r>
          </a:p>
          <a:p>
            <a:pPr marL="342900" indent="-342900">
              <a:buAutoNum type="arabicPeriod"/>
            </a:pPr>
            <a:r>
              <a:rPr lang="en-US" sz="2400" dirty="0"/>
              <a:t> I/O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Architecture and Workflow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267FEF3-2D9A-1FD7-E300-37A895AF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8" t="2513"/>
          <a:stretch/>
        </p:blipFill>
        <p:spPr>
          <a:xfrm>
            <a:off x="1475873" y="1790300"/>
            <a:ext cx="9240254" cy="4880364"/>
          </a:xfrm>
        </p:spPr>
      </p:pic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1" y="2241663"/>
            <a:ext cx="10916163" cy="42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Start Master Server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Startup multiple master servers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Raft algorithm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leader =&gt;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master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lẻ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đến</a:t>
            </a:r>
            <a:r>
              <a:rPr lang="en-US" sz="2000" dirty="0"/>
              <a:t> leader =&gt; leader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traffic,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DAB61-FB8E-DCA2-67C1-0881378C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9" y="2686769"/>
            <a:ext cx="8621328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1B14C-BB6C-0EFD-E9F7-C39CBAF7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9" y="4048381"/>
            <a:ext cx="8773578" cy="76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47948-5F05-E354-FD56-7857E45F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71" y="775081"/>
            <a:ext cx="1974714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 -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1"/>
            <a:ext cx="9720073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 Force garbage collection: [DELETE] /vol/</a:t>
            </a:r>
            <a:r>
              <a:rPr lang="en-US" dirty="0" err="1"/>
              <a:t>vacuum?garbageThreshold</a:t>
            </a:r>
            <a:r>
              <a:rPr lang="en-US" dirty="0"/>
              <a:t>=0.4</a:t>
            </a:r>
          </a:p>
          <a:p>
            <a:pPr>
              <a:buFontTx/>
              <a:buChar char="-"/>
            </a:pPr>
            <a:r>
              <a:rPr lang="en-US" dirty="0"/>
              <a:t> Pre-Allocate volumes: [GET] /vol/</a:t>
            </a:r>
            <a:r>
              <a:rPr lang="en-US" dirty="0" err="1"/>
              <a:t>grow?replication</a:t>
            </a:r>
            <a:r>
              <a:rPr lang="en-US" dirty="0"/>
              <a:t>=001&amp;count=2</a:t>
            </a:r>
          </a:p>
          <a:p>
            <a:pPr>
              <a:buFontTx/>
              <a:buChar char="-"/>
            </a:pPr>
            <a:r>
              <a:rPr lang="en-US" dirty="0"/>
              <a:t> Delete collection (volumes are grouped by collection): [DELETE] /col/</a:t>
            </a:r>
            <a:r>
              <a:rPr lang="en-US" dirty="0" err="1"/>
              <a:t>delete?collection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master cluster status: [GET] /cluster/status</a:t>
            </a:r>
          </a:p>
          <a:p>
            <a:pPr>
              <a:buFontTx/>
              <a:buChar char="-"/>
            </a:pPr>
            <a:r>
              <a:rPr lang="en-US" dirty="0"/>
              <a:t> Get master cluster health: [GET] /cluster/</a:t>
            </a:r>
            <a:r>
              <a:rPr lang="en-US" dirty="0" err="1"/>
              <a:t>healthz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Assign a file key: [POST]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assign?collection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volume: [GET]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lookup?volumeId</a:t>
            </a:r>
            <a:r>
              <a:rPr lang="en-US" dirty="0"/>
              <a:t>=32</a:t>
            </a:r>
          </a:p>
          <a:p>
            <a:pPr>
              <a:buFontTx/>
              <a:buChar char="-"/>
            </a:pPr>
            <a:r>
              <a:rPr lang="en-US" dirty="0"/>
              <a:t> Get writable volume status: [GET] /</a:t>
            </a:r>
            <a:r>
              <a:rPr lang="en-US" dirty="0" err="1"/>
              <a:t>dir</a:t>
            </a:r>
            <a:r>
              <a:rPr lang="en-US" dirty="0"/>
              <a:t>/status</a:t>
            </a:r>
          </a:p>
          <a:p>
            <a:pPr>
              <a:buFontTx/>
              <a:buChar char="-"/>
            </a:pPr>
            <a:r>
              <a:rPr lang="en-US" dirty="0"/>
              <a:t> Get volume status [GET] /vol/status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9879-04AE-BBF3-98D8-6D44D2B9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" t="7406" r="11551" b="10177"/>
          <a:stretch/>
        </p:blipFill>
        <p:spPr>
          <a:xfrm>
            <a:off x="9249878" y="775081"/>
            <a:ext cx="1674796" cy="1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0923"/>
            <a:ext cx="10449188" cy="3821230"/>
          </a:xfrm>
        </p:spPr>
        <p:txBody>
          <a:bodyPr>
            <a:normAutofit/>
          </a:bodyPr>
          <a:lstStyle/>
          <a:p>
            <a:r>
              <a:rPr lang="en-US" sz="2000" dirty="0"/>
              <a:t>- Start Volume Server: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tới</a:t>
            </a:r>
            <a:r>
              <a:rPr lang="en-US" sz="2000" dirty="0"/>
              <a:t> master leader.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volume </a:t>
            </a:r>
            <a:r>
              <a:rPr lang="en-US" sz="2000" dirty="0" err="1"/>
              <a:t>đều</a:t>
            </a:r>
            <a:r>
              <a:rPr lang="en-US" sz="2000" dirty="0"/>
              <a:t> do master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1CD84-5026-6A14-E6CD-758B6413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1"/>
          <a:stretch/>
        </p:blipFill>
        <p:spPr>
          <a:xfrm>
            <a:off x="1316284" y="2561282"/>
            <a:ext cx="8023835" cy="79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9D8F1-7341-7400-B9F8-51BA5453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7" y="756546"/>
            <a:ext cx="1848965" cy="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799924"/>
            <a:ext cx="10449188" cy="5058076"/>
          </a:xfrm>
        </p:spPr>
        <p:txBody>
          <a:bodyPr>
            <a:normAutofit/>
          </a:bodyPr>
          <a:lstStyle/>
          <a:p>
            <a:r>
              <a:rPr lang="en-US" sz="2000" dirty="0"/>
              <a:t>- 1 Volume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Volumes, 1 Volume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3 file .</a:t>
            </a:r>
            <a:r>
              <a:rPr lang="en-US" sz="2000" dirty="0" err="1"/>
              <a:t>dat</a:t>
            </a:r>
            <a:r>
              <a:rPr lang="en-US" sz="2000" dirty="0"/>
              <a:t>, .</a:t>
            </a:r>
            <a:r>
              <a:rPr lang="en-US" sz="2000" dirty="0" err="1"/>
              <a:t>idx</a:t>
            </a:r>
            <a:r>
              <a:rPr lang="en-US" sz="2000" dirty="0"/>
              <a:t>, .</a:t>
            </a:r>
            <a:r>
              <a:rPr lang="en-US" sz="2000" dirty="0" err="1"/>
              <a:t>vif</a:t>
            </a:r>
            <a:r>
              <a:rPr lang="en-US" sz="2000" dirty="0"/>
              <a:t>, </a:t>
            </a:r>
            <a:r>
              <a:rPr lang="en-US" sz="2000" dirty="0" err="1"/>
              <a:t>lưu</a:t>
            </a:r>
            <a:r>
              <a:rPr lang="en-US" sz="2000" dirty="0"/>
              <a:t> files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chunks </a:t>
            </a:r>
            <a:r>
              <a:rPr lang="en-US" sz="2000" dirty="0" err="1"/>
              <a:t>của</a:t>
            </a:r>
            <a:r>
              <a:rPr lang="en-US" sz="2000" dirty="0"/>
              <a:t> files. </a:t>
            </a:r>
            <a:r>
              <a:rPr lang="en-US" sz="2000" dirty="0" err="1"/>
              <a:t>Mỗi</a:t>
            </a:r>
            <a:r>
              <a:rPr lang="en-US" sz="2000" dirty="0"/>
              <a:t> volume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TTL (Time To Live) </a:t>
            </a:r>
            <a:r>
              <a:rPr lang="en-US" sz="2000" dirty="0" err="1"/>
              <a:t>và</a:t>
            </a:r>
            <a:r>
              <a:rPr lang="en-US" sz="2000" dirty="0"/>
              <a:t> replication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volume server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-max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volume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max: 0 =&gt; limit = free disk space usage / volume size limit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volume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call </a:t>
            </a:r>
            <a:r>
              <a:rPr lang="en-US" sz="2000" dirty="0" err="1"/>
              <a:t>api</a:t>
            </a:r>
            <a:r>
              <a:rPr lang="en-US" sz="2000" dirty="0"/>
              <a:t> pre-allocate </a:t>
            </a:r>
            <a:r>
              <a:rPr lang="en-US" sz="2000" dirty="0" err="1"/>
              <a:t>tới</a:t>
            </a:r>
            <a:r>
              <a:rPr lang="en-US" sz="2000" dirty="0"/>
              <a:t> master </a:t>
            </a:r>
            <a:r>
              <a:rPr lang="en-US" sz="2000" dirty="0" err="1"/>
              <a:t>hoặc</a:t>
            </a:r>
            <a:r>
              <a:rPr lang="en-US" sz="2000" dirty="0"/>
              <a:t> dung weed shell: </a:t>
            </a:r>
            <a:r>
              <a:rPr lang="en-US" sz="2000" dirty="0" err="1"/>
              <a:t>volume.grow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của</a:t>
            </a:r>
            <a:r>
              <a:rPr lang="en-US" sz="2000" dirty="0"/>
              <a:t> 1 volume </a:t>
            </a:r>
            <a:r>
              <a:rPr lang="en-US" sz="2000" dirty="0" err="1"/>
              <a:t>được</a:t>
            </a:r>
            <a:r>
              <a:rPr lang="en-US" sz="2000" dirty="0"/>
              <a:t> set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b="1" dirty="0" err="1"/>
              <a:t>volumeSizeLimitMB</a:t>
            </a:r>
            <a:r>
              <a:rPr lang="en-US" sz="2000" b="1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master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server =&gt; stop write</a:t>
            </a:r>
            <a:endParaRPr lang="en-US" sz="2000" u="sng" dirty="0"/>
          </a:p>
          <a:p>
            <a:r>
              <a:rPr lang="en-US" sz="2000" dirty="0"/>
              <a:t>- Collection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volumes,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“”, master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grow volume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replica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collection: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1D7759-3AD9-6FEF-BD78-62672167F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493" y="226194"/>
            <a:ext cx="2048434" cy="1348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A2B8AF-0B80-10C3-F9A3-B8C8BA5D3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671" y="5461737"/>
            <a:ext cx="4916985" cy="10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Volume Files Structure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 Haystack paper):</a:t>
            </a:r>
          </a:p>
          <a:p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A07DB98-04D5-E2EB-834C-DAA654248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7" b="-12470"/>
          <a:stretch/>
        </p:blipFill>
        <p:spPr>
          <a:xfrm>
            <a:off x="1547344" y="2721543"/>
            <a:ext cx="9097311" cy="413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083EC-9791-B9CF-D04E-4D4EF98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40" y="987495"/>
            <a:ext cx="3239588" cy="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chunks, chunk size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1MB ~ 10MB</a:t>
            </a:r>
          </a:p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metadata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volume.</a:t>
            </a:r>
          </a:p>
          <a:p>
            <a:r>
              <a:rPr lang="en-US" dirty="0"/>
              <a:t>- File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chunk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to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chunks,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fid, file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file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chunk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call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B250-4DC1-A79A-B68E-4BB138E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79" y="3265371"/>
            <a:ext cx="4961069" cy="3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2076</TotalTime>
  <Words>838</Words>
  <Application>Microsoft Office PowerPoint</Application>
  <PresentationFormat>Widescreen</PresentationFormat>
  <Paragraphs>92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 3</vt:lpstr>
      <vt:lpstr>Integral</vt:lpstr>
      <vt:lpstr>SeaweedFS Deep dive</vt:lpstr>
      <vt:lpstr>PowerPoint Presentation</vt:lpstr>
      <vt:lpstr>1. Architecture and Workflow</vt:lpstr>
      <vt:lpstr>2. Master server</vt:lpstr>
      <vt:lpstr>2. Master server - api</vt:lpstr>
      <vt:lpstr>3. Volume server – Object storage</vt:lpstr>
      <vt:lpstr>3. Volume server – Object storage</vt:lpstr>
      <vt:lpstr>3. Volume server – Object storage</vt:lpstr>
      <vt:lpstr>3. Volume server – Object storage</vt:lpstr>
      <vt:lpstr>3. Volume server – API</vt:lpstr>
      <vt:lpstr>4. filer server – filer storage</vt:lpstr>
      <vt:lpstr>5. Weed shell</vt:lpstr>
      <vt:lpstr>6. SEAWEEDFs K8s deployment</vt:lpstr>
      <vt:lpstr>7. SEAWEEDFs CSI</vt:lpstr>
      <vt:lpstr>8. HA</vt:lpstr>
      <vt:lpstr>9. Scalability</vt:lpstr>
      <vt:lpstr>10. Backup and recovery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47</cp:revision>
  <dcterms:created xsi:type="dcterms:W3CDTF">2025-05-07T02:25:15Z</dcterms:created>
  <dcterms:modified xsi:type="dcterms:W3CDTF">2025-05-21T09:19:55Z</dcterms:modified>
</cp:coreProperties>
</file>