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256" r:id="rId2"/>
    <p:sldId id="257" r:id="rId3"/>
    <p:sldId id="271" r:id="rId4"/>
    <p:sldId id="272" r:id="rId5"/>
    <p:sldId id="281" r:id="rId6"/>
    <p:sldId id="273" r:id="rId7"/>
    <p:sldId id="286" r:id="rId8"/>
    <p:sldId id="282" r:id="rId9"/>
    <p:sldId id="284" r:id="rId10"/>
    <p:sldId id="285" r:id="rId11"/>
    <p:sldId id="274" r:id="rId12"/>
    <p:sldId id="287" r:id="rId13"/>
    <p:sldId id="275" r:id="rId14"/>
    <p:sldId id="276" r:id="rId15"/>
    <p:sldId id="291" r:id="rId16"/>
    <p:sldId id="292" r:id="rId17"/>
    <p:sldId id="289" r:id="rId18"/>
    <p:sldId id="277" r:id="rId19"/>
    <p:sldId id="283" r:id="rId20"/>
    <p:sldId id="279" r:id="rId21"/>
    <p:sldId id="288" r:id="rId22"/>
    <p:sldId id="293" r:id="rId23"/>
    <p:sldId id="294" r:id="rId24"/>
    <p:sldId id="263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B87468-CE42-424E-9D62-4CC434817246}">
          <p14:sldIdLst>
            <p14:sldId id="256"/>
            <p14:sldId id="257"/>
            <p14:sldId id="271"/>
            <p14:sldId id="272"/>
            <p14:sldId id="281"/>
            <p14:sldId id="273"/>
            <p14:sldId id="286"/>
            <p14:sldId id="282"/>
            <p14:sldId id="284"/>
            <p14:sldId id="285"/>
            <p14:sldId id="274"/>
            <p14:sldId id="287"/>
            <p14:sldId id="275"/>
            <p14:sldId id="276"/>
            <p14:sldId id="291"/>
            <p14:sldId id="292"/>
            <p14:sldId id="289"/>
            <p14:sldId id="277"/>
            <p14:sldId id="283"/>
            <p14:sldId id="279"/>
            <p14:sldId id="288"/>
            <p14:sldId id="293"/>
            <p14:sldId id="294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86337" autoAdjust="0"/>
  </p:normalViewPr>
  <p:slideViewPr>
    <p:cSldViewPr snapToGrid="0">
      <p:cViewPr varScale="1">
        <p:scale>
          <a:sx n="66" d="100"/>
          <a:sy n="66" d="100"/>
        </p:scale>
        <p:origin x="7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A02E5-E721-49EC-8C9E-831D4F1F80C1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0B6432-5F7B-49C7-89E7-0B8C7DC3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4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https://github.com/seaweedfs/seaweedfs/wiki/Directories-and-Files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741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218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8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Backup folders and files under filer </a:t>
            </a:r>
            <a:r>
              <a:rPr lang="en-US" dirty="0" err="1"/>
              <a:t>dir</a:t>
            </a:r>
            <a:r>
              <a:rPr lang="en-US" dirty="0"/>
              <a:t> (including meta data): https://github.com/seaweedfs/seaweedfs/wiki/Async-Backup</a:t>
            </a:r>
          </a:p>
          <a:p>
            <a:r>
              <a:rPr lang="sv-SE" dirty="0"/>
              <a:t>Backup filer metadata store: https://github.com/seaweedfs/seaweedfs/wiki/Async-Filer-Metadata-Backup</a:t>
            </a:r>
          </a:p>
          <a:p>
            <a:r>
              <a:rPr lang="en-US" dirty="0"/>
              <a:t>Backup volume data (manual backup data by volume ID): https://github.com/seaweedfs/seaweedfs/wiki/Data-Backup</a:t>
            </a:r>
            <a:endParaRPr lang="sv-SE" dirty="0"/>
          </a:p>
          <a:p>
            <a:r>
              <a:rPr lang="en-US" dirty="0"/>
              <a:t>Backup PVCs: https://github.com/seaweedfs/seaweedfs/wiki/Kubernetes-Backups-and-Recovery-with-K8up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328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https://github.com/seaweedfs/seaweedfs/wiki/System-Metrics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028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https://github.com/seaweedfs/seaweedfs/wiki/Failover-Master-Server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00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https://github.com/seaweedfs/seaweedfs/wiki/Master-Server-API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5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75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60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https://github.com/seaweedfs/seaweedfs/wiki/Volume-Files-Structure</a:t>
            </a:r>
          </a:p>
          <a:p>
            <a:r>
              <a:rPr lang="en-US" dirty="0"/>
              <a:t>https://tarunjain07.medium.com/haystack-paper-notes-d62a007d1962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76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https://github.com/seaweedfs/seaweedfs/wiki/Data-Structure-for-Large-Files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67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https://github.com/seaweedfs/seaweedfs/wiki/Volume-Server-API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0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https://github.com/seaweedfs/seaweedfs/wiki/Filer-Server-API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0B6432-5F7B-49C7-89E7-0B8C7DC3AE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485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20551D8-BC34-4A3A-9222-8DAA018FDB8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86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124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83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30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584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01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68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8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51D8-BC34-4A3A-9222-8DAA018FDB8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965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20551D8-BC34-4A3A-9222-8DAA018FDB8F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283335-A289-4007-A928-23ABF56A3C2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84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filer_server:8888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aweedfs/seaweedfs/blob/master/other/metrics/grafana_seaweedfs.jso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0520-66A8-4B37-AB7D-8BD256D5F31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06114" y="2370156"/>
            <a:ext cx="4706754" cy="1463675"/>
          </a:xfrm>
        </p:spPr>
        <p:txBody>
          <a:bodyPr/>
          <a:lstStyle/>
          <a:p>
            <a:r>
              <a:rPr lang="en-US" dirty="0" err="1"/>
              <a:t>SeaweedFS</a:t>
            </a:r>
            <a:r>
              <a:rPr lang="en-US" dirty="0"/>
              <a:t> Deep dive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D6579-99B2-8C22-9C16-206455DE014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206114" y="3429000"/>
            <a:ext cx="3200400" cy="1463675"/>
          </a:xfrm>
        </p:spPr>
        <p:txBody>
          <a:bodyPr/>
          <a:lstStyle/>
          <a:p>
            <a:r>
              <a:rPr lang="en-US" dirty="0"/>
              <a:t>Presenter: Chi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F659BF4-D4B3-9F51-660B-2EF3926CC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83502"/>
            <a:ext cx="6941502" cy="6941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4733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Volume server – API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9DD3D4C-48F7-1F80-AC94-B6BABD4E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10843821" cy="4353402"/>
          </a:xfrm>
        </p:spPr>
        <p:txBody>
          <a:bodyPr/>
          <a:lstStyle/>
          <a:p>
            <a:r>
              <a:rPr lang="en-US" dirty="0"/>
              <a:t>- Read chunk by fid: [GET] /:fid</a:t>
            </a:r>
          </a:p>
          <a:p>
            <a:r>
              <a:rPr lang="en-US" dirty="0"/>
              <a:t>- Upload file by fid (need master to assign a fid first): [POST] /:fid</a:t>
            </a:r>
          </a:p>
          <a:p>
            <a:r>
              <a:rPr lang="en-US" dirty="0"/>
              <a:t>- Upload file directly: [POST] /submit</a:t>
            </a:r>
          </a:p>
          <a:p>
            <a:r>
              <a:rPr lang="en-US" dirty="0"/>
              <a:t>- Delete file by fid: [DELETE] /:fid</a:t>
            </a:r>
          </a:p>
          <a:p>
            <a:r>
              <a:rPr lang="en-US" dirty="0"/>
              <a:t>- Get volume server status: [GET] /status</a:t>
            </a:r>
          </a:p>
        </p:txBody>
      </p:sp>
    </p:spTree>
    <p:extLst>
      <p:ext uri="{BB962C8B-B14F-4D97-AF65-F5344CB8AC3E}">
        <p14:creationId xmlns:p14="http://schemas.microsoft.com/office/powerpoint/2010/main" val="2134711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filer server – filer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- Start Filer Server: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(port 8888)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(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hay file system)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file </a:t>
            </a:r>
            <a:r>
              <a:rPr lang="en-US" dirty="0" err="1"/>
              <a:t>thông</a:t>
            </a:r>
            <a:r>
              <a:rPr lang="en-US" dirty="0"/>
              <a:t> qua HTTP </a:t>
            </a:r>
            <a:r>
              <a:rPr lang="en-US" dirty="0" err="1"/>
              <a:t>hoặc</a:t>
            </a:r>
            <a:r>
              <a:rPr lang="en-US" dirty="0"/>
              <a:t> FUSE mount.</a:t>
            </a:r>
          </a:p>
          <a:p>
            <a:r>
              <a:rPr lang="en-US" dirty="0"/>
              <a:t>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filer store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level2db, </a:t>
            </a:r>
            <a:r>
              <a:rPr lang="en-US" dirty="0" err="1"/>
              <a:t>lưu</a:t>
            </a:r>
            <a:r>
              <a:rPr lang="en-US" dirty="0"/>
              <a:t> metadata local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filer server =&gt;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filer server</a:t>
            </a:r>
          </a:p>
          <a:p>
            <a:r>
              <a:rPr lang="en-US" dirty="0"/>
              <a:t>-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filer servers </a:t>
            </a:r>
            <a:r>
              <a:rPr lang="en-US" dirty="0" err="1"/>
              <a:t>cần</a:t>
            </a:r>
            <a:r>
              <a:rPr lang="en-US" dirty="0"/>
              <a:t> dung shared filer store: </a:t>
            </a:r>
            <a:r>
              <a:rPr lang="en-US" b="1" dirty="0" err="1"/>
              <a:t>mysql</a:t>
            </a:r>
            <a:r>
              <a:rPr lang="en-US" dirty="0"/>
              <a:t>, </a:t>
            </a:r>
            <a:r>
              <a:rPr lang="en-US" dirty="0" err="1"/>
              <a:t>postgres</a:t>
            </a:r>
            <a:r>
              <a:rPr lang="en-US" dirty="0"/>
              <a:t>, Cassandra, </a:t>
            </a:r>
            <a:r>
              <a:rPr lang="en-US" dirty="0" err="1"/>
              <a:t>redis</a:t>
            </a:r>
            <a:r>
              <a:rPr lang="en-US" dirty="0"/>
              <a:t>, </a:t>
            </a:r>
            <a:r>
              <a:rPr lang="en-US" dirty="0" err="1"/>
              <a:t>etcd</a:t>
            </a:r>
            <a:r>
              <a:rPr lang="en-US" dirty="0"/>
              <a:t>, </a:t>
            </a:r>
            <a:r>
              <a:rPr lang="en-US" dirty="0" err="1"/>
              <a:t>mongodb</a:t>
            </a:r>
            <a:r>
              <a:rPr lang="en-US" dirty="0"/>
              <a:t>, elastic7, </a:t>
            </a:r>
            <a:r>
              <a:rPr lang="en-US" dirty="0" err="1"/>
              <a:t>arrangodb</a:t>
            </a:r>
            <a:r>
              <a:rPr lang="en-US" dirty="0"/>
              <a:t>,…</a:t>
            </a:r>
            <a:endParaRPr lang="en-US" b="1" dirty="0"/>
          </a:p>
          <a:p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90066-0FF2-8131-6355-EC025881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809" y="815839"/>
            <a:ext cx="1752845" cy="1038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FA0C39-EFF8-D569-A80F-D803CA40F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030" y="2772587"/>
            <a:ext cx="8550837" cy="80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6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filer server –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Create or overwrite file: [POST/PUT] /path/to/file     # auto create </a:t>
            </a:r>
            <a:r>
              <a:rPr lang="en-US" dirty="0" err="1"/>
              <a:t>dir</a:t>
            </a:r>
            <a:r>
              <a:rPr lang="en-US" dirty="0"/>
              <a:t> /path/to</a:t>
            </a:r>
          </a:p>
          <a:p>
            <a:r>
              <a:rPr lang="en-US" dirty="0"/>
              <a:t>- Create or append file: [POST/PUT] /path/to/</a:t>
            </a:r>
            <a:r>
              <a:rPr lang="en-US" dirty="0" err="1"/>
              <a:t>file?op</a:t>
            </a:r>
            <a:r>
              <a:rPr lang="en-US" dirty="0"/>
              <a:t>=append</a:t>
            </a:r>
          </a:p>
          <a:p>
            <a:r>
              <a:rPr lang="en-US" dirty="0"/>
              <a:t>- Get file content: [GET] /path/to/file</a:t>
            </a:r>
          </a:p>
          <a:p>
            <a:r>
              <a:rPr lang="en-US" dirty="0"/>
              <a:t>- Get JSON format sub </a:t>
            </a:r>
            <a:r>
              <a:rPr lang="en-US" dirty="0" err="1"/>
              <a:t>dir</a:t>
            </a:r>
            <a:r>
              <a:rPr lang="en-US" dirty="0"/>
              <a:t> and files listing: [GET] /path/to (Accept: application/</a:t>
            </a:r>
            <a:r>
              <a:rPr lang="en-US" dirty="0" err="1"/>
              <a:t>json</a:t>
            </a:r>
            <a:r>
              <a:rPr lang="en-US" dirty="0"/>
              <a:t>)</a:t>
            </a:r>
          </a:p>
          <a:p>
            <a:r>
              <a:rPr lang="en-US" dirty="0"/>
              <a:t>- Delete a file: [DELETE] /path/to/file</a:t>
            </a:r>
          </a:p>
          <a:p>
            <a:r>
              <a:rPr lang="en-US" dirty="0"/>
              <a:t>- Delete a folder: [DELETE] /path/to/</a:t>
            </a:r>
            <a:r>
              <a:rPr lang="en-US" dirty="0" err="1"/>
              <a:t>dir?recursive</a:t>
            </a:r>
            <a:r>
              <a:rPr lang="en-US" dirty="0"/>
              <a:t>=true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90066-0FF2-8131-6355-EC0258811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7809" y="815839"/>
            <a:ext cx="1752845" cy="1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47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Weed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weed shell </a:t>
            </a:r>
            <a:r>
              <a:rPr lang="en-US" dirty="0" err="1"/>
              <a:t>một</a:t>
            </a:r>
            <a:r>
              <a:rPr lang="en-US" dirty="0"/>
              <a:t> CLI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SeaweedFS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interative</a:t>
            </a:r>
            <a:r>
              <a:rPr lang="en-US" dirty="0"/>
              <a:t> shell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binary weed</a:t>
            </a:r>
          </a:p>
          <a:p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: cluster.*, collection.*, </a:t>
            </a:r>
            <a:r>
              <a:rPr lang="en-US" dirty="0" err="1"/>
              <a:t>ec.</a:t>
            </a:r>
            <a:r>
              <a:rPr lang="en-US" dirty="0"/>
              <a:t>*, fs.*, mount.*, </a:t>
            </a:r>
            <a:r>
              <a:rPr lang="en-US" dirty="0" err="1"/>
              <a:t>mq</a:t>
            </a:r>
            <a:r>
              <a:rPr lang="en-US" dirty="0"/>
              <a:t>.*, remote.*, s3.*, unlock, lock, volume.*, volumeServer.* </a:t>
            </a:r>
          </a:p>
          <a:p>
            <a:r>
              <a:rPr lang="en-US" dirty="0"/>
              <a:t>-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thao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volume.balance</a:t>
            </a:r>
            <a:r>
              <a:rPr lang="en-US" dirty="0"/>
              <a:t>, </a:t>
            </a:r>
            <a:r>
              <a:rPr lang="en-US" dirty="0" err="1"/>
              <a:t>volume.fix.replication</a:t>
            </a:r>
            <a:r>
              <a:rPr lang="en-US" dirty="0"/>
              <a:t>,… </a:t>
            </a:r>
            <a:r>
              <a:rPr lang="en-US" dirty="0" err="1"/>
              <a:t>cần</a:t>
            </a:r>
            <a:r>
              <a:rPr lang="en-US" dirty="0"/>
              <a:t> lock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process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2052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1A0F93C-8BB5-7A14-2D94-B31203613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8285" y="940386"/>
            <a:ext cx="4691793" cy="55458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264251" cy="1499616"/>
          </a:xfrm>
        </p:spPr>
        <p:txBody>
          <a:bodyPr/>
          <a:lstStyle/>
          <a:p>
            <a:r>
              <a:rPr lang="en-US" dirty="0"/>
              <a:t>6. SEAWEEDFs K8s deployment With 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8" y="2274980"/>
            <a:ext cx="9720073" cy="4023360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cụm</a:t>
            </a:r>
            <a:r>
              <a:rPr lang="en-US" dirty="0"/>
              <a:t> k8s 3 nodes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:</a:t>
            </a:r>
          </a:p>
          <a:p>
            <a:pPr marL="128016" lvl="1" indent="0">
              <a:buNone/>
            </a:pPr>
            <a:r>
              <a:rPr lang="en-US" sz="2000" dirty="0"/>
              <a:t>+ 3 filers (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mariadb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filer store)</a:t>
            </a:r>
          </a:p>
          <a:p>
            <a:pPr marL="128016" lvl="1" indent="0">
              <a:buNone/>
            </a:pPr>
            <a:r>
              <a:rPr lang="en-US" sz="2000" dirty="0"/>
              <a:t>+ 3 masters</a:t>
            </a:r>
          </a:p>
          <a:p>
            <a:pPr marL="128016" lvl="1" indent="0">
              <a:buNone/>
            </a:pPr>
            <a:r>
              <a:rPr lang="en-US" sz="2000" dirty="0"/>
              <a:t>+ 3 volume servers</a:t>
            </a:r>
          </a:p>
          <a:p>
            <a:pPr marL="128016" lvl="1" indent="0">
              <a:buNone/>
            </a:pPr>
            <a:r>
              <a:rPr lang="en-US" sz="2000" dirty="0"/>
              <a:t>- Exec </a:t>
            </a:r>
            <a:r>
              <a:rPr lang="en-US" sz="2000" dirty="0" err="1"/>
              <a:t>vào</a:t>
            </a:r>
            <a:r>
              <a:rPr lang="en-US" sz="2000" dirty="0"/>
              <a:t> pod filer, master </a:t>
            </a:r>
            <a:r>
              <a:rPr lang="en-US" sz="2000" dirty="0" err="1"/>
              <a:t>hoặc</a:t>
            </a:r>
            <a:r>
              <a:rPr lang="en-US" sz="2000" dirty="0"/>
              <a:t> volume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weed shell</a:t>
            </a:r>
          </a:p>
          <a:p>
            <a:pPr marL="128016" lvl="1" indent="0">
              <a:buNone/>
            </a:pPr>
            <a:r>
              <a:rPr lang="en-US" sz="2000" dirty="0"/>
              <a:t>- Expose pod filer </a:t>
            </a:r>
            <a:r>
              <a:rPr lang="en-US" sz="2000" dirty="0" err="1"/>
              <a:t>và</a:t>
            </a:r>
            <a:r>
              <a:rPr lang="en-US" sz="2000" dirty="0"/>
              <a:t> master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endParaRPr lang="en-US" sz="2000" dirty="0"/>
          </a:p>
          <a:p>
            <a:pPr marL="128016" lvl="1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master.volumeSizeLimitMB</a:t>
            </a:r>
            <a:r>
              <a:rPr lang="en-US" sz="2000" dirty="0"/>
              <a:t>: 1000 (default helm value)</a:t>
            </a:r>
          </a:p>
          <a:p>
            <a:pPr marL="128016" lvl="1" indent="0">
              <a:buNone/>
            </a:pPr>
            <a:r>
              <a:rPr lang="en-US" sz="2000" dirty="0"/>
              <a:t>- </a:t>
            </a: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volume.maxVolumes</a:t>
            </a:r>
            <a:r>
              <a:rPr lang="en-US" sz="2000" dirty="0"/>
              <a:t>: 0</a:t>
            </a:r>
          </a:p>
        </p:txBody>
      </p:sp>
    </p:spTree>
    <p:extLst>
      <p:ext uri="{BB962C8B-B14F-4D97-AF65-F5344CB8AC3E}">
        <p14:creationId xmlns:p14="http://schemas.microsoft.com/office/powerpoint/2010/main" val="3976000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SEAWEEDFs K8s deployment With HA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A49F71-0CEA-3911-3065-4041216D7271}"/>
              </a:ext>
            </a:extLst>
          </p:cNvPr>
          <p:cNvSpPr txBox="1"/>
          <p:nvPr/>
        </p:nvSpPr>
        <p:spPr>
          <a:xfrm>
            <a:off x="321448" y="2522230"/>
            <a:ext cx="36070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3 nodes, replica: “001”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1 + “0+0+1” = 2 data copies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/>
              <a:t>Always needs 2/3 nodes alive otherwise stop write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Khi data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1 </a:t>
            </a:r>
            <a:r>
              <a:rPr lang="en-US" dirty="0" err="1"/>
              <a:t>bản</a:t>
            </a:r>
            <a:r>
              <a:rPr lang="en-US" dirty="0"/>
              <a:t> copy (1/3 node down) =&gt;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maintenance </a:t>
            </a:r>
            <a:r>
              <a:rPr lang="en-US" dirty="0" err="1"/>
              <a:t>trong</a:t>
            </a:r>
            <a:r>
              <a:rPr lang="en-US" dirty="0"/>
              <a:t> weed shell:</a:t>
            </a:r>
          </a:p>
          <a:p>
            <a:pPr lvl="1"/>
            <a:r>
              <a:rPr lang="en-US" dirty="0"/>
              <a:t>+ </a:t>
            </a:r>
            <a:r>
              <a:rPr lang="en-US" dirty="0" err="1"/>
              <a:t>volume.balance</a:t>
            </a:r>
            <a:r>
              <a:rPr lang="en-US" dirty="0"/>
              <a:t>: di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volume </a:t>
            </a:r>
            <a:r>
              <a:rPr lang="en-US" dirty="0" err="1"/>
              <a:t>đều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volume servers,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tải</a:t>
            </a:r>
            <a:endParaRPr lang="en-US" dirty="0"/>
          </a:p>
          <a:p>
            <a:pPr lvl="1"/>
            <a:r>
              <a:rPr lang="en-US" dirty="0"/>
              <a:t>+ </a:t>
            </a:r>
            <a:r>
              <a:rPr lang="en-US" dirty="0" err="1"/>
              <a:t>volume.fix.replication</a:t>
            </a:r>
            <a:r>
              <a:rPr lang="en-US" dirty="0"/>
              <a:t>: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replica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volume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7F58AD2B-3423-37D2-73B8-4A0B7CD50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2986" y="1749927"/>
            <a:ext cx="7911018" cy="4968505"/>
          </a:xfrm>
        </p:spPr>
      </p:pic>
    </p:spTree>
    <p:extLst>
      <p:ext uri="{BB962C8B-B14F-4D97-AF65-F5344CB8AC3E}">
        <p14:creationId xmlns:p14="http://schemas.microsoft.com/office/powerpoint/2010/main" val="2274174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FUSE MOUNT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867" y="2084832"/>
            <a:ext cx="4982036" cy="4023360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weed mount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process mount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file </a:t>
            </a:r>
            <a:r>
              <a:rPr lang="en-US" dirty="0" err="1"/>
              <a:t>của</a:t>
            </a:r>
            <a:r>
              <a:rPr lang="en-US" dirty="0"/>
              <a:t> filer </a:t>
            </a:r>
            <a:r>
              <a:rPr lang="en-US" dirty="0" err="1"/>
              <a:t>vào</a:t>
            </a:r>
            <a:r>
              <a:rPr lang="en-US" dirty="0"/>
              <a:t> file system </a:t>
            </a:r>
            <a:r>
              <a:rPr lang="en-US" dirty="0" err="1"/>
              <a:t>của</a:t>
            </a:r>
            <a:r>
              <a:rPr lang="en-US" dirty="0"/>
              <a:t> Linux (</a:t>
            </a:r>
            <a:r>
              <a:rPr lang="en-US" dirty="0" err="1"/>
              <a:t>và</a:t>
            </a:r>
            <a:r>
              <a:rPr lang="en-US" dirty="0"/>
              <a:t> OS X)</a:t>
            </a:r>
          </a:p>
          <a:p>
            <a:r>
              <a:rPr lang="en-US" dirty="0"/>
              <a:t>- </a:t>
            </a:r>
            <a:r>
              <a:rPr lang="en-US" dirty="0" err="1"/>
              <a:t>Cần</a:t>
            </a:r>
            <a:r>
              <a:rPr lang="en-US" dirty="0"/>
              <a:t> start weed master, volume </a:t>
            </a:r>
            <a:r>
              <a:rPr lang="en-US" dirty="0" err="1"/>
              <a:t>và</a:t>
            </a:r>
            <a:r>
              <a:rPr lang="en-US" dirty="0"/>
              <a:t> filer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weed mount.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B4F4D-5EC7-0164-58AA-C28492A6A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441" y="1048906"/>
            <a:ext cx="4685099" cy="52994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3B5B11-A983-872D-64C7-D997813E57FB}"/>
              </a:ext>
            </a:extLst>
          </p:cNvPr>
          <p:cNvSpPr txBox="1"/>
          <p:nvPr/>
        </p:nvSpPr>
        <p:spPr>
          <a:xfrm>
            <a:off x="7773601" y="6348341"/>
            <a:ext cx="27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Flow</a:t>
            </a:r>
          </a:p>
        </p:txBody>
      </p:sp>
    </p:spTree>
    <p:extLst>
      <p:ext uri="{BB962C8B-B14F-4D97-AF65-F5344CB8AC3E}">
        <p14:creationId xmlns:p14="http://schemas.microsoft.com/office/powerpoint/2010/main" val="650969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FUSE MOUNT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3B5B11-A983-872D-64C7-D997813E57FB}"/>
              </a:ext>
            </a:extLst>
          </p:cNvPr>
          <p:cNvSpPr txBox="1"/>
          <p:nvPr/>
        </p:nvSpPr>
        <p:spPr>
          <a:xfrm>
            <a:off x="7218947" y="6272784"/>
            <a:ext cx="2733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Flow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1B39064-170C-6E18-E4FD-CC1EE4E5A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03438" y="1019952"/>
            <a:ext cx="6333267" cy="5012117"/>
          </a:xfrm>
        </p:spPr>
      </p:pic>
    </p:spTree>
    <p:extLst>
      <p:ext uri="{BB962C8B-B14F-4D97-AF65-F5344CB8AC3E}">
        <p14:creationId xmlns:p14="http://schemas.microsoft.com/office/powerpoint/2010/main" val="252260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30CD8AA-A43F-9D21-6E9F-2C8A525E2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329" y="857250"/>
            <a:ext cx="9113840" cy="579971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246" y="604466"/>
            <a:ext cx="9720072" cy="1499616"/>
          </a:xfrm>
        </p:spPr>
        <p:txBody>
          <a:bodyPr>
            <a:normAutofit/>
          </a:bodyPr>
          <a:lstStyle/>
          <a:p>
            <a:r>
              <a:rPr lang="en-US" sz="4400" dirty="0"/>
              <a:t>7. SEAWEEDFs CSI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5A3C3F-920E-9411-9A95-2AAAED2CB4DA}"/>
              </a:ext>
            </a:extLst>
          </p:cNvPr>
          <p:cNvSpPr txBox="1"/>
          <p:nvPr/>
        </p:nvSpPr>
        <p:spPr>
          <a:xfrm>
            <a:off x="314325" y="2104082"/>
            <a:ext cx="19431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 err="1"/>
              <a:t>Mỗi</a:t>
            </a:r>
            <a:r>
              <a:rPr lang="en-US" sz="1600" dirty="0"/>
              <a:t> PV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mới</a:t>
            </a:r>
            <a:r>
              <a:rPr lang="en-US" sz="1600" dirty="0"/>
              <a:t> </a:t>
            </a:r>
            <a:r>
              <a:rPr lang="en-US" sz="1600" dirty="0" err="1"/>
              <a:t>tương</a:t>
            </a:r>
            <a:r>
              <a:rPr lang="en-US" sz="1600" dirty="0"/>
              <a:t> </a:t>
            </a:r>
            <a:r>
              <a:rPr lang="en-US" sz="1600" dirty="0" err="1"/>
              <a:t>ứng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1 collection </a:t>
            </a:r>
            <a:r>
              <a:rPr lang="en-US" sz="1600" dirty="0" err="1"/>
              <a:t>trùng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với</a:t>
            </a:r>
            <a:r>
              <a:rPr lang="en-US" sz="1600" dirty="0"/>
              <a:t> PV.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Data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từng</a:t>
            </a:r>
            <a:r>
              <a:rPr lang="en-US" sz="1600" dirty="0"/>
              <a:t> </a:t>
            </a:r>
            <a:r>
              <a:rPr lang="en-US" sz="1600" dirty="0" err="1"/>
              <a:t>pv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</a:t>
            </a:r>
            <a:r>
              <a:rPr lang="en-US" sz="1600" dirty="0" err="1"/>
              <a:t>lưu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/buckets </a:t>
            </a:r>
            <a:r>
              <a:rPr lang="en-US" sz="1600" dirty="0" err="1"/>
              <a:t>trên</a:t>
            </a:r>
            <a:r>
              <a:rPr lang="en-US" sz="1600" dirty="0"/>
              <a:t> filer </a:t>
            </a:r>
            <a:r>
              <a:rPr lang="en-US" sz="1600" dirty="0" err="1"/>
              <a:t>với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folder </a:t>
            </a:r>
            <a:r>
              <a:rPr lang="en-US" sz="1600" dirty="0" err="1"/>
              <a:t>là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PV.</a:t>
            </a:r>
          </a:p>
          <a:p>
            <a:pPr marL="285750" indent="-285750">
              <a:buFontTx/>
              <a:buChar char="-"/>
            </a:pPr>
            <a:r>
              <a:rPr lang="en-US" sz="1600" dirty="0" err="1"/>
              <a:t>Tạo</a:t>
            </a:r>
            <a:r>
              <a:rPr lang="en-US" sz="1600" dirty="0"/>
              <a:t> folder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thư</a:t>
            </a:r>
            <a:r>
              <a:rPr lang="en-US" sz="1600" dirty="0"/>
              <a:t> </a:t>
            </a:r>
            <a:r>
              <a:rPr lang="en-US" sz="1600" dirty="0" err="1"/>
              <a:t>mục</a:t>
            </a:r>
            <a:r>
              <a:rPr lang="en-US" sz="1600" dirty="0"/>
              <a:t> buckets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giống</a:t>
            </a:r>
            <a:r>
              <a:rPr lang="en-US" sz="1600" dirty="0"/>
              <a:t> </a:t>
            </a:r>
            <a:r>
              <a:rPr lang="en-US" sz="1600" dirty="0" err="1"/>
              <a:t>như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mới</a:t>
            </a:r>
            <a:r>
              <a:rPr lang="en-US" sz="1600" dirty="0"/>
              <a:t> 1 collection, </a:t>
            </a:r>
            <a:r>
              <a:rPr lang="en-US" sz="1600" dirty="0" err="1"/>
              <a:t>khi</a:t>
            </a:r>
            <a:r>
              <a:rPr lang="en-US" sz="1600" dirty="0"/>
              <a:t> </a:t>
            </a:r>
            <a:r>
              <a:rPr lang="en-US" sz="1600" dirty="0" err="1"/>
              <a:t>tạo</a:t>
            </a:r>
            <a:r>
              <a:rPr lang="en-US" sz="1600" dirty="0"/>
              <a:t> </a:t>
            </a:r>
            <a:r>
              <a:rPr lang="en-US" sz="1600" dirty="0" err="1"/>
              <a:t>pv</a:t>
            </a:r>
            <a:r>
              <a:rPr lang="en-US" sz="1600" dirty="0"/>
              <a:t> </a:t>
            </a:r>
            <a:r>
              <a:rPr lang="en-US" sz="1600" dirty="0" err="1"/>
              <a:t>trùng</a:t>
            </a:r>
            <a:r>
              <a:rPr lang="en-US" sz="1600" dirty="0"/>
              <a:t> </a:t>
            </a:r>
            <a:r>
              <a:rPr lang="en-US" sz="1600" dirty="0" err="1"/>
              <a:t>tên</a:t>
            </a:r>
            <a:r>
              <a:rPr lang="en-US" sz="1600" dirty="0"/>
              <a:t> data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được</a:t>
            </a:r>
            <a:r>
              <a:rPr lang="en-US" sz="1600" dirty="0"/>
              <a:t> mount </a:t>
            </a:r>
            <a:r>
              <a:rPr lang="en-US" sz="1600" dirty="0" err="1"/>
              <a:t>vào</a:t>
            </a:r>
            <a:r>
              <a:rPr lang="en-US" sz="1600" dirty="0"/>
              <a:t> </a:t>
            </a:r>
            <a:r>
              <a:rPr lang="en-US" sz="1600" dirty="0" err="1"/>
              <a:t>chính</a:t>
            </a:r>
            <a:r>
              <a:rPr lang="en-US" sz="1600" dirty="0"/>
              <a:t> folder </a:t>
            </a:r>
            <a:r>
              <a:rPr lang="en-US" sz="1600" dirty="0" err="1"/>
              <a:t>đó</a:t>
            </a:r>
            <a:endParaRPr lang="en-US" sz="1600" dirty="0"/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37479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Scalability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Add </a:t>
            </a:r>
            <a:r>
              <a:rPr lang="en-US" dirty="0" err="1"/>
              <a:t>thêm</a:t>
            </a:r>
            <a:r>
              <a:rPr lang="en-US" dirty="0"/>
              <a:t> master, filer, volume servers: add host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weed master </a:t>
            </a:r>
            <a:r>
              <a:rPr lang="en-US" dirty="0" err="1"/>
              <a:t>và</a:t>
            </a:r>
            <a:r>
              <a:rPr lang="en-US" dirty="0"/>
              <a:t> weed filer,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helm =&gt; </a:t>
            </a:r>
            <a:r>
              <a:rPr lang="en-US" dirty="0" err="1"/>
              <a:t>tăng</a:t>
            </a:r>
            <a:r>
              <a:rPr lang="en-US" dirty="0"/>
              <a:t> replica</a:t>
            </a:r>
          </a:p>
          <a:p>
            <a:r>
              <a:rPr lang="en-US" dirty="0"/>
              <a:t>- </a:t>
            </a:r>
            <a:r>
              <a:rPr lang="en-US" dirty="0" err="1"/>
              <a:t>Thêm</a:t>
            </a:r>
            <a:r>
              <a:rPr lang="en-US" dirty="0"/>
              <a:t> disk: add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dataDir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volume server</a:t>
            </a:r>
          </a:p>
          <a:p>
            <a:r>
              <a:rPr lang="en-US" dirty="0"/>
              <a:t>-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volume: </a:t>
            </a:r>
            <a:r>
              <a:rPr lang="en-US" dirty="0" err="1"/>
              <a:t>gọi</a:t>
            </a:r>
            <a:r>
              <a:rPr lang="en-US" dirty="0"/>
              <a:t> master API: </a:t>
            </a:r>
            <a:r>
              <a:rPr lang="en-US" dirty="0" err="1"/>
              <a:t>preallocate</a:t>
            </a:r>
            <a:r>
              <a:rPr lang="en-US" dirty="0"/>
              <a:t> volumes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weed shell: </a:t>
            </a:r>
            <a:r>
              <a:rPr lang="en-US" dirty="0" err="1"/>
              <a:t>volume.grow</a:t>
            </a:r>
            <a:r>
              <a:rPr lang="en-US" dirty="0"/>
              <a:t> =&gt; </a:t>
            </a:r>
            <a:r>
              <a:rPr lang="en-US" dirty="0" err="1"/>
              <a:t>tăng</a:t>
            </a:r>
            <a:r>
              <a:rPr lang="en-US" dirty="0"/>
              <a:t> read </a:t>
            </a:r>
            <a:r>
              <a:rPr lang="en-US" dirty="0" err="1"/>
              <a:t>và</a:t>
            </a:r>
            <a:r>
              <a:rPr lang="en-US" dirty="0"/>
              <a:t> write concurrency</a:t>
            </a:r>
          </a:p>
          <a:p>
            <a:r>
              <a:rPr lang="en-US" dirty="0"/>
              <a:t>-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volume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master.toml</a:t>
            </a:r>
            <a:r>
              <a:rPr lang="en-US" dirty="0"/>
              <a:t>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836CA4-F042-96C1-74E3-7BC055FB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799" y="4862473"/>
            <a:ext cx="6315956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327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611948-BA1A-5FA1-3A97-2842DECBC7A5}"/>
              </a:ext>
            </a:extLst>
          </p:cNvPr>
          <p:cNvSpPr txBox="1"/>
          <p:nvPr/>
        </p:nvSpPr>
        <p:spPr>
          <a:xfrm>
            <a:off x="1099456" y="1023254"/>
            <a:ext cx="80663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NỘI DUNG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779F2-440F-F580-715B-68E20E1C3D60}"/>
              </a:ext>
            </a:extLst>
          </p:cNvPr>
          <p:cNvSpPr txBox="1"/>
          <p:nvPr/>
        </p:nvSpPr>
        <p:spPr>
          <a:xfrm>
            <a:off x="3472542" y="1698011"/>
            <a:ext cx="524691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Architecture and Workflow</a:t>
            </a:r>
          </a:p>
          <a:p>
            <a:pPr marL="342900" indent="-342900">
              <a:buAutoNum type="arabicPeriod"/>
            </a:pPr>
            <a:r>
              <a:rPr lang="en-US" sz="2400" dirty="0"/>
              <a:t>Master Server</a:t>
            </a:r>
          </a:p>
          <a:p>
            <a:pPr marL="342900" indent="-342900">
              <a:buAutoNum type="arabicPeriod"/>
            </a:pPr>
            <a:r>
              <a:rPr lang="en-US" sz="2400" dirty="0"/>
              <a:t>Volume Server – Object Storage</a:t>
            </a:r>
          </a:p>
          <a:p>
            <a:pPr marL="342900" indent="-342900">
              <a:buAutoNum type="arabicPeriod"/>
            </a:pPr>
            <a:r>
              <a:rPr lang="en-US" sz="2400" dirty="0"/>
              <a:t>Filer Server – Filer Storage</a:t>
            </a:r>
          </a:p>
          <a:p>
            <a:pPr marL="342900" indent="-342900">
              <a:buAutoNum type="arabicPeriod"/>
            </a:pPr>
            <a:r>
              <a:rPr lang="en-US" sz="2400" dirty="0"/>
              <a:t>weed shell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SeaweedFS</a:t>
            </a:r>
            <a:r>
              <a:rPr lang="en-US" sz="2400" dirty="0"/>
              <a:t> K8s Deployment</a:t>
            </a:r>
          </a:p>
          <a:p>
            <a:pPr marL="342900" indent="-342900">
              <a:buAutoNum type="arabicPeriod"/>
            </a:pPr>
            <a:r>
              <a:rPr lang="en-US" sz="2400" dirty="0" err="1"/>
              <a:t>SeaweedFS</a:t>
            </a:r>
            <a:r>
              <a:rPr lang="en-US" sz="2400" dirty="0"/>
              <a:t> CSI 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API Support for File Operations</a:t>
            </a:r>
          </a:p>
          <a:p>
            <a:pPr marL="342900" indent="-342900">
              <a:buAutoNum type="arabicPeriod"/>
            </a:pPr>
            <a:r>
              <a:rPr lang="en-US" sz="2400" dirty="0"/>
              <a:t>HA</a:t>
            </a:r>
          </a:p>
          <a:p>
            <a:pPr marL="342900" indent="-342900">
              <a:buAutoNum type="arabicPeriod"/>
            </a:pPr>
            <a:r>
              <a:rPr lang="en-US" sz="2400" dirty="0"/>
              <a:t>Scalability</a:t>
            </a:r>
          </a:p>
          <a:p>
            <a:pPr marL="342900" indent="-342900">
              <a:buFontTx/>
              <a:buAutoNum type="arabicPeriod"/>
            </a:pPr>
            <a:r>
              <a:rPr lang="en-US" sz="2400" dirty="0"/>
              <a:t> Backup and Recovery</a:t>
            </a:r>
          </a:p>
          <a:p>
            <a:pPr marL="342900" indent="-342900">
              <a:buAutoNum type="arabicPeriod"/>
            </a:pPr>
            <a:r>
              <a:rPr lang="en-US" sz="2400" dirty="0"/>
              <a:t> I/O Performance</a:t>
            </a:r>
          </a:p>
          <a:p>
            <a:pPr marL="342900" indent="-342900">
              <a:buAutoNum type="arabicPeriod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65161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Backup and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1905801"/>
            <a:ext cx="9852419" cy="4745256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Có</a:t>
            </a:r>
            <a:r>
              <a:rPr lang="en-US" dirty="0"/>
              <a:t> 3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backup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SeaweedFS</a:t>
            </a:r>
            <a:r>
              <a:rPr lang="en-US" dirty="0"/>
              <a:t>:</a:t>
            </a:r>
          </a:p>
          <a:p>
            <a:r>
              <a:rPr lang="en-US" dirty="0"/>
              <a:t>- Backup folders and files using filer (async backup)</a:t>
            </a:r>
          </a:p>
          <a:p>
            <a:r>
              <a:rPr lang="en-US" dirty="0"/>
              <a:t>- Backup metadata and volume data</a:t>
            </a:r>
          </a:p>
          <a:p>
            <a:r>
              <a:rPr lang="en-US" dirty="0"/>
              <a:t>- Backup all k8s system with K8up</a:t>
            </a:r>
          </a:p>
          <a:p>
            <a:r>
              <a:rPr lang="en-US" dirty="0"/>
              <a:t>=&gt;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: Async backup</a:t>
            </a:r>
          </a:p>
          <a:p>
            <a:r>
              <a:rPr lang="en-US" b="1" dirty="0"/>
              <a:t>Async Backup: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r>
              <a:rPr lang="en-US" dirty="0"/>
              <a:t> log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metadata </a:t>
            </a:r>
            <a:r>
              <a:rPr lang="en-US" dirty="0" err="1"/>
              <a:t>và</a:t>
            </a:r>
            <a:r>
              <a:rPr lang="en-US" dirty="0"/>
              <a:t> backup </a:t>
            </a:r>
            <a:r>
              <a:rPr lang="en-US" dirty="0" err="1"/>
              <a:t>về</a:t>
            </a:r>
            <a:r>
              <a:rPr lang="en-US" dirty="0"/>
              <a:t> sink</a:t>
            </a:r>
          </a:p>
          <a:p>
            <a:r>
              <a:rPr lang="en-US" dirty="0"/>
              <a:t>- </a:t>
            </a:r>
            <a:r>
              <a:rPr lang="en-US" dirty="0" err="1"/>
              <a:t>Dùng</a:t>
            </a:r>
            <a:r>
              <a:rPr lang="en-US" dirty="0"/>
              <a:t> weed scaffold -config=replication -output=. </a:t>
            </a:r>
            <a:r>
              <a:rPr lang="en-US" dirty="0" err="1"/>
              <a:t>để</a:t>
            </a:r>
            <a:r>
              <a:rPr lang="en-US" dirty="0"/>
              <a:t> generate config file.</a:t>
            </a:r>
          </a:p>
          <a:p>
            <a:r>
              <a:rPr lang="en-US" dirty="0"/>
              <a:t>- </a:t>
            </a:r>
            <a:r>
              <a:rPr lang="en-US" dirty="0" err="1"/>
              <a:t>Sửa</a:t>
            </a:r>
            <a:r>
              <a:rPr lang="en-US" dirty="0"/>
              <a:t> config file: </a:t>
            </a:r>
            <a:r>
              <a:rPr lang="en-US" dirty="0" err="1"/>
              <a:t>chọn</a:t>
            </a:r>
            <a:r>
              <a:rPr lang="en-US" dirty="0"/>
              <a:t> sink (</a:t>
            </a:r>
            <a:r>
              <a:rPr lang="en-US" dirty="0" err="1"/>
              <a:t>dst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backup data)</a:t>
            </a:r>
          </a:p>
          <a:p>
            <a:r>
              <a:rPr lang="en-US" b="1" dirty="0"/>
              <a:t>Recovery:</a:t>
            </a:r>
          </a:p>
          <a:p>
            <a:r>
              <a:rPr lang="en-US" dirty="0"/>
              <a:t>- </a:t>
            </a:r>
            <a:r>
              <a:rPr lang="en-US" dirty="0" err="1"/>
              <a:t>Dùng</a:t>
            </a:r>
            <a:r>
              <a:rPr lang="en-US" dirty="0"/>
              <a:t> weed </a:t>
            </a:r>
            <a:r>
              <a:rPr lang="en-US" dirty="0" err="1"/>
              <a:t>filer.copy</a:t>
            </a:r>
            <a:r>
              <a:rPr lang="en-US" dirty="0"/>
              <a:t> ./path/to/</a:t>
            </a:r>
            <a:r>
              <a:rPr lang="en-US" dirty="0" err="1"/>
              <a:t>folder_or_file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http://filer_server:8888/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upload </a:t>
            </a:r>
            <a:r>
              <a:rPr lang="en-US" dirty="0" err="1"/>
              <a:t>lại</a:t>
            </a:r>
            <a:r>
              <a:rPr lang="en-US" dirty="0"/>
              <a:t> data </a:t>
            </a:r>
            <a:r>
              <a:rPr lang="en-US" dirty="0" err="1"/>
              <a:t>vào</a:t>
            </a:r>
            <a:r>
              <a:rPr lang="en-US" dirty="0"/>
              <a:t> filer</a:t>
            </a:r>
          </a:p>
        </p:txBody>
      </p:sp>
    </p:spTree>
    <p:extLst>
      <p:ext uri="{BB962C8B-B14F-4D97-AF65-F5344CB8AC3E}">
        <p14:creationId xmlns:p14="http://schemas.microsoft.com/office/powerpoint/2010/main" val="135000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health </a:t>
            </a:r>
            <a:r>
              <a:rPr lang="en-US" dirty="0" err="1"/>
              <a:t>và</a:t>
            </a:r>
            <a:r>
              <a:rPr lang="en-US" dirty="0"/>
              <a:t> status</a:t>
            </a:r>
          </a:p>
          <a:p>
            <a:r>
              <a:rPr lang="en-US" dirty="0"/>
              <a:t>- </a:t>
            </a:r>
            <a:r>
              <a:rPr lang="en-US" dirty="0" err="1"/>
              <a:t>SeaweedFS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metrics </a:t>
            </a:r>
            <a:r>
              <a:rPr lang="en-US" dirty="0" err="1"/>
              <a:t>tới</a:t>
            </a:r>
            <a:r>
              <a:rPr lang="en-US" dirty="0"/>
              <a:t> Prometheus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Grafana </a:t>
            </a:r>
            <a:r>
              <a:rPr lang="en-US" dirty="0" err="1"/>
              <a:t>để</a:t>
            </a:r>
            <a:r>
              <a:rPr lang="en-US" dirty="0"/>
              <a:t> visualize.</a:t>
            </a:r>
          </a:p>
          <a:p>
            <a:r>
              <a:rPr lang="en-US" dirty="0"/>
              <a:t>- Shared Grafana Dashboard: </a:t>
            </a:r>
            <a:r>
              <a:rPr lang="en-US" dirty="0">
                <a:hlinkClick r:id="rId3"/>
              </a:rPr>
              <a:t>https://github.com/seaweedfs/seaweedfs/blob/master/other/metrics/grafana_seaweedfs.json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3135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Config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security.toml</a:t>
            </a:r>
            <a:r>
              <a:rPr lang="en-US" dirty="0"/>
              <a:t> generate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weed scaffold -config=security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Volume Servers dung JW</a:t>
            </a:r>
          </a:p>
          <a:p>
            <a:pPr marL="0" indent="0">
              <a:buNone/>
            </a:pPr>
            <a:r>
              <a:rPr lang="en-US" dirty="0"/>
              <a:t>	+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security.toml</a:t>
            </a:r>
            <a:r>
              <a:rPr lang="en-US" dirty="0"/>
              <a:t>, set “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jwt.signing.key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” </a:t>
            </a:r>
          </a:p>
          <a:p>
            <a:r>
              <a:rPr lang="en-US" dirty="0">
                <a:solidFill>
                  <a:srgbClr val="1F2328"/>
                </a:solidFill>
                <a:latin typeface="ui-monospace"/>
              </a:rPr>
              <a:t>      	</a:t>
            </a:r>
            <a:r>
              <a:rPr lang="en-US" dirty="0"/>
              <a:t>+ Copy file 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security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tương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tự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sang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tất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cả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masters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và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các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volume servers</a:t>
            </a: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Filer HTTP dung JWT</a:t>
            </a:r>
          </a:p>
          <a:p>
            <a:pPr marL="0" indent="0">
              <a:buNone/>
            </a:pPr>
            <a:r>
              <a:rPr lang="en-US" dirty="0"/>
              <a:t>      	+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security.toml</a:t>
            </a:r>
            <a:r>
              <a:rPr lang="en-US" dirty="0"/>
              <a:t>, set “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jwt.signing.key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”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và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 “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ui-monospace"/>
              </a:rPr>
              <a:t>jwt.filer_signing.read.key</a:t>
            </a:r>
            <a:r>
              <a:rPr lang="en-US" b="0" i="0" dirty="0">
                <a:solidFill>
                  <a:srgbClr val="1F2328"/>
                </a:solidFill>
                <a:effectLst/>
                <a:latin typeface="ui-monospace"/>
              </a:rPr>
              <a:t>”</a:t>
            </a:r>
          </a:p>
          <a:p>
            <a:r>
              <a:rPr lang="en-US" dirty="0">
                <a:solidFill>
                  <a:srgbClr val="1F2328"/>
                </a:solidFill>
                <a:latin typeface="ui-monospace"/>
              </a:rPr>
              <a:t>      	</a:t>
            </a:r>
            <a:r>
              <a:rPr lang="en-US" dirty="0"/>
              <a:t>+ Copy file 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security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tương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tự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sang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tất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cả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</a:t>
            </a:r>
            <a:r>
              <a:rPr lang="en-US" dirty="0" err="1">
                <a:solidFill>
                  <a:srgbClr val="1F2328"/>
                </a:solidFill>
                <a:latin typeface="ui-monospace"/>
              </a:rPr>
              <a:t>các</a:t>
            </a:r>
            <a:r>
              <a:rPr lang="en-US" dirty="0">
                <a:solidFill>
                  <a:srgbClr val="1F2328"/>
                </a:solidFill>
                <a:latin typeface="ui-monospace"/>
              </a:rPr>
              <a:t> filers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0241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 I/o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5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D9C9-0C70-2E5C-86DD-0F659225A3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679700"/>
            <a:ext cx="9718675" cy="1498600"/>
          </a:xfrm>
        </p:spPr>
        <p:txBody>
          <a:bodyPr/>
          <a:lstStyle/>
          <a:p>
            <a:pPr algn="ctr"/>
            <a:r>
              <a:rPr lang="en-US" dirty="0"/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31356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CB38-7535-AB1E-C1E0-5C6124DF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Architecture and Workflow</a:t>
            </a:r>
          </a:p>
        </p:txBody>
      </p:sp>
      <p:pic>
        <p:nvPicPr>
          <p:cNvPr id="38" name="Content Placeholder 37">
            <a:extLst>
              <a:ext uri="{FF2B5EF4-FFF2-40B4-BE49-F238E27FC236}">
                <a16:creationId xmlns:a16="http://schemas.microsoft.com/office/drawing/2014/main" id="{B267FEF3-2D9A-1FD7-E300-37A895AFD0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598" t="2513"/>
          <a:stretch/>
        </p:blipFill>
        <p:spPr>
          <a:xfrm>
            <a:off x="1475873" y="1790300"/>
            <a:ext cx="9240254" cy="4880364"/>
          </a:xfrm>
        </p:spPr>
      </p:pic>
    </p:spTree>
    <p:extLst>
      <p:ext uri="{BB962C8B-B14F-4D97-AF65-F5344CB8AC3E}">
        <p14:creationId xmlns:p14="http://schemas.microsoft.com/office/powerpoint/2010/main" val="1570503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Master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411" y="2241663"/>
            <a:ext cx="10916163" cy="4245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- Start Master Server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 Startup multiple master servers </a:t>
            </a:r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Raft algorithm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bầu</a:t>
            </a:r>
            <a:r>
              <a:rPr lang="en-US" sz="2000" dirty="0"/>
              <a:t> </a:t>
            </a:r>
            <a:r>
              <a:rPr lang="en-US" sz="2000" dirty="0" err="1"/>
              <a:t>chọn</a:t>
            </a:r>
            <a:r>
              <a:rPr lang="en-US" sz="2000" dirty="0"/>
              <a:t> leader =&gt;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master </a:t>
            </a:r>
            <a:r>
              <a:rPr lang="en-US" sz="2000" dirty="0" err="1"/>
              <a:t>nên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lẻ</a:t>
            </a:r>
            <a:endParaRPr lang="en-US" sz="2000" dirty="0"/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volume servers </a:t>
            </a:r>
            <a:r>
              <a:rPr lang="en-US" sz="2000" dirty="0" err="1"/>
              <a:t>gửi</a:t>
            </a:r>
            <a:r>
              <a:rPr lang="en-US" sz="2000" dirty="0"/>
              <a:t> heartbeats </a:t>
            </a:r>
            <a:r>
              <a:rPr lang="en-US" sz="2000" dirty="0" err="1"/>
              <a:t>đến</a:t>
            </a:r>
            <a:r>
              <a:rPr lang="en-US" sz="2000" dirty="0"/>
              <a:t> leader =&gt; leader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 traffic,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replication</a:t>
            </a:r>
          </a:p>
          <a:p>
            <a:pPr>
              <a:buFontTx/>
              <a:buChar char="-"/>
            </a:pP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giao</a:t>
            </a:r>
            <a:r>
              <a:rPr lang="en-US" sz="2000" dirty="0"/>
              <a:t> </a:t>
            </a:r>
            <a:r>
              <a:rPr lang="en-US" sz="2000" dirty="0" err="1"/>
              <a:t>diện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xem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toàn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master cluster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volume servers (port 9333)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8DAB61-FB8E-DCA2-67C1-0881378CDD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569" y="2686769"/>
            <a:ext cx="8621328" cy="6192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21B14C-BB6C-0EFD-E9F7-C39CBAF7A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569" y="4048381"/>
            <a:ext cx="8773578" cy="7629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E47948-5F05-E354-FD56-7857E45F13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6771" y="775081"/>
            <a:ext cx="1974714" cy="147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5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Master server -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1"/>
            <a:ext cx="9720073" cy="40233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- Force garbage collection: [DELETE] /vol/</a:t>
            </a:r>
            <a:r>
              <a:rPr lang="en-US" dirty="0" err="1"/>
              <a:t>vacuum?garbageThreshold</a:t>
            </a:r>
            <a:r>
              <a:rPr lang="en-US" dirty="0"/>
              <a:t>=0.4</a:t>
            </a:r>
          </a:p>
          <a:p>
            <a:pPr>
              <a:buFontTx/>
              <a:buChar char="-"/>
            </a:pPr>
            <a:r>
              <a:rPr lang="en-US" dirty="0"/>
              <a:t> Pre-Allocate volumes: [GET] /vol/</a:t>
            </a:r>
            <a:r>
              <a:rPr lang="en-US" dirty="0" err="1"/>
              <a:t>grow?replication</a:t>
            </a:r>
            <a:r>
              <a:rPr lang="en-US" dirty="0"/>
              <a:t>=001&amp;count=2</a:t>
            </a:r>
          </a:p>
          <a:p>
            <a:pPr>
              <a:buFontTx/>
              <a:buChar char="-"/>
            </a:pPr>
            <a:r>
              <a:rPr lang="en-US" dirty="0"/>
              <a:t> Delete collection (volumes are grouped by collection): [DELETE] /col/</a:t>
            </a:r>
            <a:r>
              <a:rPr lang="en-US" dirty="0" err="1"/>
              <a:t>delete?collection</a:t>
            </a:r>
            <a:r>
              <a:rPr lang="en-US" dirty="0"/>
              <a:t>=</a:t>
            </a:r>
            <a:r>
              <a:rPr lang="en-US" dirty="0" err="1"/>
              <a:t>nmaa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 Get master cluster status: [GET] /cluster/status</a:t>
            </a:r>
          </a:p>
          <a:p>
            <a:pPr>
              <a:buFontTx/>
              <a:buChar char="-"/>
            </a:pPr>
            <a:r>
              <a:rPr lang="en-US" dirty="0"/>
              <a:t> Get master cluster health: [GET] /cluster/</a:t>
            </a:r>
            <a:r>
              <a:rPr lang="en-US" dirty="0" err="1"/>
              <a:t>healthz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 Assign a file key: [POST] /</a:t>
            </a:r>
            <a:r>
              <a:rPr lang="en-US" dirty="0" err="1"/>
              <a:t>dir</a:t>
            </a:r>
            <a:r>
              <a:rPr lang="en-US" dirty="0"/>
              <a:t>/</a:t>
            </a:r>
            <a:r>
              <a:rPr lang="en-US" dirty="0" err="1"/>
              <a:t>assign?collection</a:t>
            </a:r>
            <a:r>
              <a:rPr lang="en-US" dirty="0"/>
              <a:t>=</a:t>
            </a:r>
            <a:r>
              <a:rPr lang="en-US" dirty="0" err="1"/>
              <a:t>nmaa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 Get volume: [GET] /</a:t>
            </a:r>
            <a:r>
              <a:rPr lang="en-US" dirty="0" err="1"/>
              <a:t>dir</a:t>
            </a:r>
            <a:r>
              <a:rPr lang="en-US" dirty="0"/>
              <a:t>/</a:t>
            </a:r>
            <a:r>
              <a:rPr lang="en-US" dirty="0" err="1"/>
              <a:t>lookup?volumeId</a:t>
            </a:r>
            <a:r>
              <a:rPr lang="en-US" dirty="0"/>
              <a:t>=32</a:t>
            </a:r>
          </a:p>
          <a:p>
            <a:pPr>
              <a:buFontTx/>
              <a:buChar char="-"/>
            </a:pPr>
            <a:r>
              <a:rPr lang="en-US" dirty="0"/>
              <a:t> Get writable volume status: [GET] /</a:t>
            </a:r>
            <a:r>
              <a:rPr lang="en-US" dirty="0" err="1"/>
              <a:t>dir</a:t>
            </a:r>
            <a:r>
              <a:rPr lang="en-US" dirty="0"/>
              <a:t>/status</a:t>
            </a:r>
          </a:p>
          <a:p>
            <a:pPr>
              <a:buFontTx/>
              <a:buChar char="-"/>
            </a:pPr>
            <a:r>
              <a:rPr lang="en-US" dirty="0"/>
              <a:t> Get volume status [GET] /vol/status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B9879-04AE-BBF3-98D8-6D44D2B98B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60" t="7406" r="11551" b="10177"/>
          <a:stretch/>
        </p:blipFill>
        <p:spPr>
          <a:xfrm>
            <a:off x="9249878" y="775081"/>
            <a:ext cx="1674796" cy="1119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0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Volume server – Object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10923"/>
            <a:ext cx="10449188" cy="3821230"/>
          </a:xfrm>
        </p:spPr>
        <p:txBody>
          <a:bodyPr>
            <a:normAutofit/>
          </a:bodyPr>
          <a:lstStyle/>
          <a:p>
            <a:r>
              <a:rPr lang="en-US" sz="2000" dirty="0"/>
              <a:t>- Start Volume Server: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Các</a:t>
            </a:r>
            <a:r>
              <a:rPr lang="en-US" sz="2000" dirty="0"/>
              <a:t> Volume Servers </a:t>
            </a:r>
            <a:r>
              <a:rPr lang="en-US" sz="2000" dirty="0" err="1"/>
              <a:t>gửi</a:t>
            </a:r>
            <a:r>
              <a:rPr lang="en-US" sz="2000" dirty="0"/>
              <a:t> heartbeats </a:t>
            </a:r>
            <a:r>
              <a:rPr lang="en-US" sz="2000" dirty="0" err="1"/>
              <a:t>tới</a:t>
            </a:r>
            <a:r>
              <a:rPr lang="en-US" sz="2000" dirty="0"/>
              <a:t> master leader.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Các</a:t>
            </a:r>
            <a:r>
              <a:rPr lang="en-US" sz="2000" dirty="0"/>
              <a:t> Volume Server </a:t>
            </a:r>
            <a:r>
              <a:rPr lang="en-US" sz="2000" dirty="0" err="1"/>
              <a:t>chỉ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nhiệm</a:t>
            </a:r>
            <a:r>
              <a:rPr lang="en-US" sz="2000" dirty="0"/>
              <a:t> </a:t>
            </a:r>
            <a:r>
              <a:rPr lang="en-US" sz="2000" dirty="0" err="1"/>
              <a:t>vụ</a:t>
            </a:r>
            <a:r>
              <a:rPr lang="en-US" sz="2000" dirty="0"/>
              <a:t> </a:t>
            </a:r>
            <a:r>
              <a:rPr lang="en-US" sz="2000" dirty="0" err="1"/>
              <a:t>lưu</a:t>
            </a:r>
            <a:r>
              <a:rPr lang="en-US" sz="2000" dirty="0"/>
              <a:t> </a:t>
            </a:r>
            <a:r>
              <a:rPr lang="en-US" sz="2000" dirty="0" err="1"/>
              <a:t>trữ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làm</a:t>
            </a:r>
            <a:r>
              <a:rPr lang="en-US" sz="2000" dirty="0"/>
              <a:t> </a:t>
            </a:r>
            <a:r>
              <a:rPr lang="en-US" sz="2000" dirty="0" err="1"/>
              <a:t>gì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.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tuyến</a:t>
            </a:r>
            <a:r>
              <a:rPr lang="en-US" sz="2000" dirty="0"/>
              <a:t>, </a:t>
            </a:r>
            <a:r>
              <a:rPr lang="en-US" sz="2000" dirty="0" err="1"/>
              <a:t>sắp</a:t>
            </a:r>
            <a:r>
              <a:rPr lang="en-US" sz="2000" dirty="0"/>
              <a:t> </a:t>
            </a:r>
            <a:r>
              <a:rPr lang="en-US" sz="2000" dirty="0" err="1"/>
              <a:t>xếp</a:t>
            </a:r>
            <a:r>
              <a:rPr lang="en-US" sz="2000" dirty="0"/>
              <a:t>, </a:t>
            </a:r>
            <a:r>
              <a:rPr lang="en-US" sz="2000" dirty="0" err="1"/>
              <a:t>phân</a:t>
            </a:r>
            <a:r>
              <a:rPr lang="en-US" sz="2000" dirty="0"/>
              <a:t> chia </a:t>
            </a:r>
            <a:r>
              <a:rPr lang="en-US" sz="2000" dirty="0" err="1"/>
              <a:t>vị</a:t>
            </a:r>
            <a:r>
              <a:rPr lang="en-US" sz="2000" dirty="0"/>
              <a:t> </a:t>
            </a:r>
            <a:r>
              <a:rPr lang="en-US" sz="2000" dirty="0" err="1"/>
              <a:t>trí</a:t>
            </a:r>
            <a:r>
              <a:rPr lang="en-US" sz="2000" dirty="0"/>
              <a:t> volume </a:t>
            </a:r>
            <a:r>
              <a:rPr lang="en-US" sz="2000" dirty="0" err="1"/>
              <a:t>đều</a:t>
            </a:r>
            <a:r>
              <a:rPr lang="en-US" sz="2000" dirty="0"/>
              <a:t> do master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F31CD84-5026-6A14-E6CD-758B64135C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061"/>
          <a:stretch/>
        </p:blipFill>
        <p:spPr>
          <a:xfrm>
            <a:off x="1316284" y="2561282"/>
            <a:ext cx="8023835" cy="79068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C9D8F1-7341-7400-B9F8-51BA5453E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4497" y="756546"/>
            <a:ext cx="1848965" cy="87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38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Volume server – Object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F9DE8-18D6-7AB4-C15C-10ADFA63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6" y="1799924"/>
            <a:ext cx="10449188" cy="5058076"/>
          </a:xfrm>
        </p:spPr>
        <p:txBody>
          <a:bodyPr>
            <a:normAutofit/>
          </a:bodyPr>
          <a:lstStyle/>
          <a:p>
            <a:r>
              <a:rPr lang="en-US" sz="2000" dirty="0"/>
              <a:t>- 1 Volume Server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nhiều</a:t>
            </a:r>
            <a:r>
              <a:rPr lang="en-US" sz="2000" dirty="0"/>
              <a:t> Volumes, 1 Volume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tin </a:t>
            </a:r>
            <a:r>
              <a:rPr lang="en-US" sz="2000" dirty="0" err="1"/>
              <a:t>trên</a:t>
            </a:r>
            <a:r>
              <a:rPr lang="en-US" sz="2000" dirty="0"/>
              <a:t> 3 file .</a:t>
            </a:r>
            <a:r>
              <a:rPr lang="en-US" sz="2000" dirty="0" err="1"/>
              <a:t>dat</a:t>
            </a:r>
            <a:r>
              <a:rPr lang="en-US" sz="2000" dirty="0"/>
              <a:t>, .</a:t>
            </a:r>
            <a:r>
              <a:rPr lang="en-US" sz="2000" dirty="0" err="1"/>
              <a:t>idx</a:t>
            </a:r>
            <a:r>
              <a:rPr lang="en-US" sz="2000" dirty="0"/>
              <a:t>, .</a:t>
            </a:r>
            <a:r>
              <a:rPr lang="en-US" sz="2000" dirty="0" err="1"/>
              <a:t>vif</a:t>
            </a:r>
            <a:r>
              <a:rPr lang="en-US" sz="2000" dirty="0"/>
              <a:t>, </a:t>
            </a:r>
            <a:r>
              <a:rPr lang="en-US" sz="2000" dirty="0" err="1"/>
              <a:t>lưu</a:t>
            </a:r>
            <a:r>
              <a:rPr lang="en-US" sz="2000" dirty="0"/>
              <a:t> files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chunks </a:t>
            </a:r>
            <a:r>
              <a:rPr lang="en-US" sz="2000" dirty="0" err="1"/>
              <a:t>của</a:t>
            </a:r>
            <a:r>
              <a:rPr lang="en-US" sz="2000" dirty="0"/>
              <a:t> files. </a:t>
            </a:r>
            <a:r>
              <a:rPr lang="en-US" sz="2000" dirty="0" err="1"/>
              <a:t>Mỗi</a:t>
            </a:r>
            <a:r>
              <a:rPr lang="en-US" sz="2000" dirty="0"/>
              <a:t> volume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TTL (Time To Live) </a:t>
            </a:r>
            <a:r>
              <a:rPr lang="en-US" sz="2000" dirty="0" err="1"/>
              <a:t>và</a:t>
            </a:r>
            <a:r>
              <a:rPr lang="en-US" sz="2000" dirty="0"/>
              <a:t> replication </a:t>
            </a:r>
            <a:r>
              <a:rPr lang="en-US" sz="2000" dirty="0" err="1"/>
              <a:t>riêng</a:t>
            </a:r>
            <a:r>
              <a:rPr lang="en-US" sz="2000" dirty="0"/>
              <a:t>.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dirty="0" err="1"/>
              <a:t>lượng</a:t>
            </a:r>
            <a:r>
              <a:rPr lang="en-US" sz="2000" dirty="0"/>
              <a:t> volume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volume server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b="1" dirty="0"/>
              <a:t>-max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u="sng" dirty="0"/>
              <a:t>weed volume</a:t>
            </a:r>
            <a:r>
              <a:rPr lang="en-US" sz="2000" dirty="0"/>
              <a:t> (default: 8).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max: 0 =&gt; limit = free disk space usage / volume size limit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thêm</a:t>
            </a:r>
            <a:r>
              <a:rPr lang="en-US" sz="2000" dirty="0"/>
              <a:t> volume </a:t>
            </a:r>
            <a:r>
              <a:rPr lang="en-US" sz="2000" dirty="0" err="1"/>
              <a:t>bằng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call </a:t>
            </a:r>
            <a:r>
              <a:rPr lang="en-US" sz="2000" dirty="0" err="1"/>
              <a:t>api</a:t>
            </a:r>
            <a:r>
              <a:rPr lang="en-US" sz="2000" dirty="0"/>
              <a:t> pre-allocate </a:t>
            </a:r>
            <a:r>
              <a:rPr lang="en-US" sz="2000" dirty="0" err="1"/>
              <a:t>tới</a:t>
            </a:r>
            <a:r>
              <a:rPr lang="en-US" sz="2000" dirty="0"/>
              <a:t> master </a:t>
            </a:r>
            <a:r>
              <a:rPr lang="en-US" sz="2000" dirty="0" err="1"/>
              <a:t>hoặc</a:t>
            </a:r>
            <a:r>
              <a:rPr lang="en-US" sz="2000" dirty="0"/>
              <a:t> dung weed shell: </a:t>
            </a:r>
            <a:r>
              <a:rPr lang="en-US" sz="2000" dirty="0" err="1"/>
              <a:t>volume.grow</a:t>
            </a:r>
            <a:endParaRPr lang="en-US" sz="2000" dirty="0"/>
          </a:p>
          <a:p>
            <a:r>
              <a:rPr lang="en-US" sz="2000" dirty="0"/>
              <a:t>-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size </a:t>
            </a:r>
            <a:r>
              <a:rPr lang="en-US" sz="2000" dirty="0" err="1"/>
              <a:t>của</a:t>
            </a:r>
            <a:r>
              <a:rPr lang="en-US" sz="2000" dirty="0"/>
              <a:t> 1 volume </a:t>
            </a:r>
            <a:r>
              <a:rPr lang="en-US" sz="2000" dirty="0" err="1"/>
              <a:t>được</a:t>
            </a:r>
            <a:r>
              <a:rPr lang="en-US" sz="2000" dirty="0"/>
              <a:t> set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</a:t>
            </a:r>
            <a:r>
              <a:rPr lang="en-US" sz="2000" b="1" dirty="0"/>
              <a:t>-</a:t>
            </a:r>
            <a:r>
              <a:rPr lang="en-US" sz="2000" b="1" dirty="0" err="1"/>
              <a:t>volumeSizeLimitMB</a:t>
            </a:r>
            <a:r>
              <a:rPr lang="en-US" sz="2000" b="1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u="sng" dirty="0"/>
              <a:t>weed master</a:t>
            </a:r>
            <a:r>
              <a:rPr lang="en-US" sz="2000" dirty="0"/>
              <a:t> (default: 30000).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vượt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giới</a:t>
            </a:r>
            <a:r>
              <a:rPr lang="en-US" sz="2000" dirty="0"/>
              <a:t> </a:t>
            </a:r>
            <a:r>
              <a:rPr lang="en-US" sz="2000" dirty="0" err="1"/>
              <a:t>hạn</a:t>
            </a:r>
            <a:r>
              <a:rPr lang="en-US" sz="2000" dirty="0"/>
              <a:t> size </a:t>
            </a:r>
            <a:r>
              <a:rPr lang="en-US" sz="2000" dirty="0" err="1"/>
              <a:t>hoặc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volume </a:t>
            </a:r>
            <a:r>
              <a:rPr lang="en-US" sz="2000" dirty="0" err="1"/>
              <a:t>trên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server =&gt; stop write</a:t>
            </a:r>
            <a:endParaRPr lang="en-US" sz="2000" u="sng" dirty="0"/>
          </a:p>
          <a:p>
            <a:r>
              <a:rPr lang="en-US" sz="2000" dirty="0"/>
              <a:t>- Collection </a:t>
            </a:r>
            <a:r>
              <a:rPr lang="en-US" sz="2000" dirty="0" err="1"/>
              <a:t>là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nhóm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volumes, </a:t>
            </a:r>
            <a:r>
              <a:rPr lang="en-US" sz="2000" dirty="0" err="1"/>
              <a:t>mặc</a:t>
            </a:r>
            <a:r>
              <a:rPr lang="en-US" sz="2000" dirty="0"/>
              <a:t> </a:t>
            </a:r>
            <a:r>
              <a:rPr lang="en-US" sz="2000" dirty="0" err="1"/>
              <a:t>định</a:t>
            </a:r>
            <a:r>
              <a:rPr lang="en-US" sz="2000" dirty="0"/>
              <a:t> </a:t>
            </a:r>
            <a:r>
              <a:rPr lang="en-US" sz="2000" dirty="0" err="1"/>
              <a:t>nếu</a:t>
            </a:r>
            <a:r>
              <a:rPr lang="en-US" sz="2000" dirty="0"/>
              <a:t> </a:t>
            </a:r>
            <a:r>
              <a:rPr lang="en-US" sz="2000" dirty="0" err="1"/>
              <a:t>không</a:t>
            </a:r>
            <a:r>
              <a:rPr lang="en-US" sz="2000" dirty="0"/>
              <a:t> </a:t>
            </a:r>
            <a:r>
              <a:rPr lang="en-US" sz="2000" dirty="0" err="1"/>
              <a:t>khai</a:t>
            </a:r>
            <a:r>
              <a:rPr lang="en-US" sz="2000" dirty="0"/>
              <a:t> </a:t>
            </a:r>
            <a:r>
              <a:rPr lang="en-US" sz="2000" dirty="0" err="1"/>
              <a:t>báo</a:t>
            </a:r>
            <a:r>
              <a:rPr lang="en-US" sz="2000" dirty="0"/>
              <a:t>, collection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là</a:t>
            </a:r>
            <a:r>
              <a:rPr lang="en-US" sz="2000" dirty="0"/>
              <a:t> “”, master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tự</a:t>
            </a:r>
            <a:r>
              <a:rPr lang="en-US" sz="2000" dirty="0"/>
              <a:t> grow volume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số</a:t>
            </a:r>
            <a:r>
              <a:rPr lang="en-US" sz="2000" dirty="0"/>
              <a:t> replica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mỗi</a:t>
            </a:r>
            <a:r>
              <a:rPr lang="en-US" sz="2000" dirty="0"/>
              <a:t> collection:</a:t>
            </a:r>
          </a:p>
          <a:p>
            <a:r>
              <a:rPr lang="en-US" sz="2000" dirty="0"/>
              <a:t>- </a:t>
            </a:r>
            <a:r>
              <a:rPr lang="en-US" sz="2000" dirty="0" err="1"/>
              <a:t>Các</a:t>
            </a:r>
            <a:r>
              <a:rPr lang="en-US" sz="2000" dirty="0"/>
              <a:t> volume </a:t>
            </a:r>
            <a:r>
              <a:rPr lang="en-US" sz="2000" dirty="0" err="1"/>
              <a:t>chung</a:t>
            </a:r>
            <a:r>
              <a:rPr lang="en-US" sz="2000" dirty="0"/>
              <a:t> 1 collection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tên</a:t>
            </a:r>
            <a:r>
              <a:rPr lang="en-US" sz="2000" dirty="0"/>
              <a:t> file </a:t>
            </a:r>
            <a:r>
              <a:rPr lang="en-US" sz="2000" dirty="0" err="1"/>
              <a:t>theo</a:t>
            </a:r>
            <a:r>
              <a:rPr lang="en-US" sz="2000" dirty="0"/>
              <a:t> </a:t>
            </a:r>
            <a:r>
              <a:rPr lang="en-US" sz="2000" dirty="0" err="1"/>
              <a:t>dạng</a:t>
            </a:r>
            <a:endParaRPr lang="en-US" sz="2000" dirty="0"/>
          </a:p>
          <a:p>
            <a:r>
              <a:rPr lang="en-US" sz="2000" dirty="0"/>
              <a:t>&lt;</a:t>
            </a:r>
            <a:r>
              <a:rPr lang="en-US" sz="2000" dirty="0" err="1"/>
              <a:t>collection_name</a:t>
            </a:r>
            <a:r>
              <a:rPr lang="en-US" sz="2000" dirty="0"/>
              <a:t>&gt;_&lt;</a:t>
            </a:r>
            <a:r>
              <a:rPr lang="en-US" sz="2000" dirty="0" err="1"/>
              <a:t>volume_id</a:t>
            </a:r>
            <a:r>
              <a:rPr lang="en-US" sz="2000" dirty="0"/>
              <a:t>&gt;.</a:t>
            </a:r>
            <a:r>
              <a:rPr lang="en-US" sz="2000" dirty="0" err="1"/>
              <a:t>dat</a:t>
            </a:r>
            <a:r>
              <a:rPr lang="en-US" sz="2000" dirty="0"/>
              <a:t>, ....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6A2B8AF-0B80-10C3-F9A3-B8C8BA5D3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307" y="5194274"/>
            <a:ext cx="4916985" cy="10785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1E3404-CCDE-A529-7C73-F497475020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7747" y="448878"/>
            <a:ext cx="2598166" cy="1351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414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Volume server – Object storage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9DD3D4C-48F7-1F80-AC94-B6BABD4E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084832"/>
            <a:ext cx="9720073" cy="4224528"/>
          </a:xfrm>
        </p:spPr>
        <p:txBody>
          <a:bodyPr/>
          <a:lstStyle/>
          <a:p>
            <a:r>
              <a:rPr lang="en-US" dirty="0"/>
              <a:t>Volume Files Structure (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Facebook Haystack paper):</a:t>
            </a:r>
          </a:p>
          <a:p>
            <a:endParaRPr lang="en-US" dirty="0"/>
          </a:p>
        </p:txBody>
      </p:sp>
      <p:pic>
        <p:nvPicPr>
          <p:cNvPr id="15" name="Content Placeholder 7">
            <a:extLst>
              <a:ext uri="{FF2B5EF4-FFF2-40B4-BE49-F238E27FC236}">
                <a16:creationId xmlns:a16="http://schemas.microsoft.com/office/drawing/2014/main" id="{7A07DB98-04D5-E2EB-834C-DAA654248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97" b="-12470"/>
          <a:stretch/>
        </p:blipFill>
        <p:spPr>
          <a:xfrm>
            <a:off x="1547344" y="2721543"/>
            <a:ext cx="9097311" cy="413645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51083EC-9791-B9CF-D04E-4D4EF9869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4240" y="987495"/>
            <a:ext cx="3239588" cy="66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B7B7-3D24-90A2-3C58-A65F9D64B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Volume server – Object storage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9DD3D4C-48F7-1F80-AC94-B6BABD4E00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084832"/>
            <a:ext cx="10843821" cy="4353402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tách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chunks, chunk size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,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1MB ~ 10MB</a:t>
            </a:r>
          </a:p>
          <a:p>
            <a:r>
              <a:rPr lang="en-US" dirty="0"/>
              <a:t>- </a:t>
            </a:r>
            <a:r>
              <a:rPr lang="en-US" dirty="0" err="1"/>
              <a:t>Mỗi</a:t>
            </a:r>
            <a:r>
              <a:rPr lang="en-US" dirty="0"/>
              <a:t> chunk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fid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metadata </a:t>
            </a:r>
            <a:r>
              <a:rPr lang="en-US" dirty="0" err="1"/>
              <a:t>khác</a:t>
            </a:r>
            <a:r>
              <a:rPr lang="en-US" dirty="0"/>
              <a:t>, </a:t>
            </a:r>
            <a:r>
              <a:rPr lang="en-US" dirty="0" err="1"/>
              <a:t>mỗi</a:t>
            </a:r>
            <a:r>
              <a:rPr lang="en-US" dirty="0"/>
              <a:t> chunk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volume.</a:t>
            </a:r>
          </a:p>
          <a:p>
            <a:r>
              <a:rPr lang="en-US" dirty="0"/>
              <a:t>- File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file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1 chunk </a:t>
            </a:r>
          </a:p>
          <a:p>
            <a:r>
              <a:rPr lang="en-US" dirty="0"/>
              <a:t>-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file to </a:t>
            </a:r>
            <a:r>
              <a:rPr lang="en-US" dirty="0" err="1"/>
              <a:t>hơn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chunks, </a:t>
            </a:r>
          </a:p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fid, file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.</a:t>
            </a:r>
          </a:p>
          <a:p>
            <a:r>
              <a:rPr lang="en-US" dirty="0"/>
              <a:t>-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1 file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chunk </a:t>
            </a:r>
            <a:r>
              <a:rPr lang="en-US" dirty="0" err="1"/>
              <a:t>nào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call </a:t>
            </a:r>
            <a:r>
              <a:rPr lang="en-US" dirty="0" err="1"/>
              <a:t>api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filer.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30B250-4DC1-A79A-B68E-4BB138E5B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6879" y="3265371"/>
            <a:ext cx="4961069" cy="343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742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3616</TotalTime>
  <Words>1892</Words>
  <Application>Microsoft Office PowerPoint</Application>
  <PresentationFormat>Widescreen</PresentationFormat>
  <Paragraphs>172</Paragraphs>
  <Slides>24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Symbol</vt:lpstr>
      <vt:lpstr>Tw Cen MT</vt:lpstr>
      <vt:lpstr>Tw Cen MT Condensed</vt:lpstr>
      <vt:lpstr>ui-monospace</vt:lpstr>
      <vt:lpstr>Wingdings 3</vt:lpstr>
      <vt:lpstr>Integral</vt:lpstr>
      <vt:lpstr>SeaweedFS Deep dive</vt:lpstr>
      <vt:lpstr>PowerPoint Presentation</vt:lpstr>
      <vt:lpstr>1. Architecture and Workflow</vt:lpstr>
      <vt:lpstr>2. Master server</vt:lpstr>
      <vt:lpstr>2. Master server - api</vt:lpstr>
      <vt:lpstr>3. Volume server – Object storage</vt:lpstr>
      <vt:lpstr>3. Volume server – Object storage</vt:lpstr>
      <vt:lpstr>3. Volume server – Object storage</vt:lpstr>
      <vt:lpstr>3. Volume server – Object storage</vt:lpstr>
      <vt:lpstr>3. Volume server – API</vt:lpstr>
      <vt:lpstr>4. filer server – filer storage</vt:lpstr>
      <vt:lpstr>4. filer server – API</vt:lpstr>
      <vt:lpstr>5. Weed shell</vt:lpstr>
      <vt:lpstr>6. SEAWEEDFs K8s deployment With HA</vt:lpstr>
      <vt:lpstr>6. SEAWEEDFs K8s deployment With HA</vt:lpstr>
      <vt:lpstr>5. FUSE MOUNT</vt:lpstr>
      <vt:lpstr>5. FUSE MOUNT</vt:lpstr>
      <vt:lpstr>7. SEAWEEDFs CSI</vt:lpstr>
      <vt:lpstr>9. Scalability</vt:lpstr>
      <vt:lpstr>10. Backup and recovery</vt:lpstr>
      <vt:lpstr>11. monitoring</vt:lpstr>
      <vt:lpstr>12. Security</vt:lpstr>
      <vt:lpstr>13. I/o performance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SeaweedFS</dc:title>
  <dc:creator>Chi Phạm</dc:creator>
  <cp:lastModifiedBy>Chi Phạm</cp:lastModifiedBy>
  <cp:revision>81</cp:revision>
  <dcterms:created xsi:type="dcterms:W3CDTF">2025-05-07T02:25:15Z</dcterms:created>
  <dcterms:modified xsi:type="dcterms:W3CDTF">2025-05-23T02:34:49Z</dcterms:modified>
</cp:coreProperties>
</file>