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5"/>
  </p:notesMasterIdLst>
  <p:sldIdLst>
    <p:sldId id="288" r:id="rId4"/>
    <p:sldId id="261" r:id="rId6"/>
    <p:sldId id="262" r:id="rId7"/>
    <p:sldId id="263" r:id="rId8"/>
    <p:sldId id="266" r:id="rId9"/>
    <p:sldId id="265" r:id="rId10"/>
    <p:sldId id="270" r:id="rId11"/>
    <p:sldId id="268" r:id="rId12"/>
    <p:sldId id="269" r:id="rId13"/>
    <p:sldId id="271" r:id="rId14"/>
    <p:sldId id="272" r:id="rId15"/>
    <p:sldId id="273" r:id="rId16"/>
    <p:sldId id="274" r:id="rId17"/>
    <p:sldId id="279" r:id="rId18"/>
    <p:sldId id="275" r:id="rId19"/>
    <p:sldId id="276" r:id="rId20"/>
    <p:sldId id="287" r:id="rId21"/>
  </p:sldIdLst>
  <p:sldSz cx="12192000" cy="6858000"/>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2DE"/>
    <a:srgbClr val="93312B"/>
    <a:srgbClr val="5C1418"/>
    <a:srgbClr val="B24D3E"/>
    <a:srgbClr val="F5CC99"/>
    <a:srgbClr val="BA1219"/>
    <a:srgbClr val="C20316"/>
    <a:srgbClr val="AA2E28"/>
    <a:srgbClr val="C7020C"/>
    <a:srgbClr val="FAE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autoAdjust="0"/>
    <p:restoredTop sz="94673"/>
  </p:normalViewPr>
  <p:slideViewPr>
    <p:cSldViewPr snapToGrid="0">
      <p:cViewPr>
        <p:scale>
          <a:sx n="75" d="100"/>
          <a:sy n="75" d="100"/>
        </p:scale>
        <p:origin x="-2010" y="-804"/>
      </p:cViewPr>
      <p:guideLst>
        <p:guide orient="horz" pos="414"/>
        <p:guide orient="horz" pos="3716"/>
        <p:guide pos="566"/>
        <p:guide pos="71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5E012-C334-402D-B613-AF231B29B06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24FEC-7483-462E-BE7F-85BB0E7286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15219</a:t>
            </a:r>
            <a:endParaRPr lang="zh-CN" altLang="en-US" dirty="0"/>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DA24FEC-7483-462E-BE7F-85BB0E7286F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0" y="0"/>
            <a:ext cx="12192000" cy="68570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pPr defTabSz="914400"/>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pPr defTabSz="914400"/>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1_标题幻灯片">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a:off x="-1" y="0"/>
            <a:ext cx="12193611" cy="685800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showMasterSp="0">
  <p:cSld name="4_标题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467545" y="67211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microsoft.com/office/2007/relationships/hdphoto" Target="../media/image4.wdp"/><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microsoft.com/office/2007/relationships/hdphoto" Target="../media/image4.wdp"/><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microsoft.com/office/2007/relationships/hdphoto" Target="../media/image7.wdp"/><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microsoft.com/office/2007/relationships/hdphoto" Target="../media/image7.wdp"/><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microsoft.com/office/2007/relationships/hdphoto" Target="../media/image4.wdp"/><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microsoft.com/office/2007/relationships/hdphoto" Target="../media/image4.wdp"/><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74713" y="4489617"/>
            <a:ext cx="4020016" cy="82383"/>
          </a:xfrm>
          <a:prstGeom prst="rect">
            <a:avLst/>
          </a:prstGeom>
          <a:gradFill flip="none" rotWithShape="1">
            <a:gsLst>
              <a:gs pos="0">
                <a:srgbClr val="F7F2DE"/>
              </a:gs>
              <a:gs pos="96000">
                <a:srgbClr val="F5CC99">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矩形 4"/>
          <p:cNvSpPr/>
          <p:nvPr/>
        </p:nvSpPr>
        <p:spPr>
          <a:xfrm>
            <a:off x="875030" y="961390"/>
            <a:ext cx="8040370" cy="2461895"/>
          </a:xfrm>
          <a:prstGeom prst="rect">
            <a:avLst/>
          </a:prstGeom>
        </p:spPr>
        <p:txBody>
          <a:bodyPr wrap="square" lIns="0" tIns="0" rIns="0" bIns="0">
            <a:spAutoFit/>
          </a:bodyPr>
          <a:lstStyle/>
          <a:p>
            <a:pPr defTabSz="914400">
              <a:defRPr/>
            </a:pPr>
            <a:r>
              <a:rPr lang="zh-CN" altLang="en-US" sz="8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latin typeface="方正正黑简体" panose="02000000000000000000" pitchFamily="2" charset="-122"/>
                <a:ea typeface="方正正黑简体" panose="02000000000000000000" pitchFamily="2" charset="-122"/>
                <a:cs typeface="+mn-ea"/>
                <a:sym typeface="+mn-lt"/>
              </a:rPr>
              <a:t>抗击疫情背景下中国制度的优势</a:t>
            </a:r>
            <a:endParaRPr lang="zh-CN" altLang="en-US" sz="8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latin typeface="方正正黑简体" panose="02000000000000000000" pitchFamily="2" charset="-122"/>
              <a:ea typeface="方正正黑简体" panose="02000000000000000000" pitchFamily="2" charset="-122"/>
              <a:cs typeface="+mn-ea"/>
              <a:sym typeface="+mn-lt"/>
            </a:endParaRPr>
          </a:p>
        </p:txBody>
      </p:sp>
      <p:sp>
        <p:nvSpPr>
          <p:cNvPr id="2" name="文本框 1"/>
          <p:cNvSpPr txBox="1"/>
          <p:nvPr/>
        </p:nvSpPr>
        <p:spPr>
          <a:xfrm>
            <a:off x="5186045" y="4217670"/>
            <a:ext cx="6588000" cy="1198880"/>
          </a:xfrm>
          <a:prstGeom prst="rect">
            <a:avLst/>
          </a:prstGeom>
          <a:noFill/>
        </p:spPr>
        <p:txBody>
          <a:bodyPr wrap="square" rtlCol="0">
            <a:spAutoFit/>
          </a:bodyPr>
          <a:p>
            <a:endParaRPr lang="zh-CN" altLang="en-US" sz="3600"/>
          </a:p>
          <a:p>
            <a:r>
              <a:rPr lang="zh-CN" altLang="en-US" sz="3600"/>
              <a:t> </a:t>
            </a:r>
            <a:r>
              <a:rPr lang="en-US" altLang="zh-CN" sz="3600"/>
              <a:t>            </a:t>
            </a:r>
            <a:r>
              <a:rPr lang="zh-CN" altLang="en-US" sz="3600"/>
              <a:t>汇报小组：</a:t>
            </a:r>
            <a:r>
              <a:rPr lang="zh-CN" altLang="en-US" sz="3600"/>
              <a:t>第二组</a:t>
            </a:r>
            <a:endParaRPr lang="zh-CN" altLang="en-US" sz="36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943" y="658583"/>
            <a:ext cx="5116179" cy="553720"/>
          </a:xfrm>
          <a:prstGeom prst="rect">
            <a:avLst/>
          </a:prstGeom>
        </p:spPr>
        <p:txBody>
          <a:bodyPr wrap="square" lIns="0" tIns="0" rIns="0" bIns="0">
            <a:spAutoFit/>
          </a:bodyPr>
          <a:lstStyle/>
          <a:p>
            <a:pPr marL="571500" indent="-571500" defTabSz="914400">
              <a:buFont typeface="Wingdings" panose="05000000000000000000" pitchFamily="2" charset="2"/>
              <a:buChar char="n"/>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中国做</a:t>
            </a: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法</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
        <p:nvSpPr>
          <p:cNvPr id="21" name="矩形 20"/>
          <p:cNvSpPr/>
          <p:nvPr/>
        </p:nvSpPr>
        <p:spPr>
          <a:xfrm>
            <a:off x="537845" y="1435735"/>
            <a:ext cx="11143615" cy="4986020"/>
          </a:xfrm>
          <a:prstGeom prst="rect">
            <a:avLst/>
          </a:prstGeom>
        </p:spPr>
        <p:txBody>
          <a:bodyPr wrap="square" lIns="0" tIns="0" rIns="0" bIns="0">
            <a:spAutoFit/>
          </a:bodyPr>
          <a:lstStyle/>
          <a:p>
            <a:pPr algn="just" defTabSz="914400">
              <a:lnSpc>
                <a:spcPct val="150000"/>
              </a:lnSpc>
              <a:defRPr/>
            </a:pPr>
            <a:r>
              <a:rPr lang="zh-CN" altLang="en-US" sz="2400" b="1" dirty="0">
                <a:solidFill>
                  <a:srgbClr val="FAEED8"/>
                </a:solidFill>
                <a:cs typeface="+mn-ea"/>
                <a:sym typeface="+mn-lt"/>
              </a:rPr>
              <a:t>疫情就是命令，防控就是责任。面对疫情，只有中国共产党才能以其长期以来在人们心中积累起来的硬核领导力统一指挥、统一协调、统一调度。以最果断的决策、最讯捷的行动、最理性的杰度。采取最全面、最严格、最彻底的防控举措。有效遏制疫情扩散蔓延势头，取得防疫抗疫的阶段性胜利。我国的国家本质制度是社会主义国家，中国共产党代表人民实施国家治理。由于国家利益、人民利益、党的利益的高度一致性。中国共产党必然在国家和社会治理中、在应对内外危机中站在前列，发挥坚强保垒作用和强大领导力。在这次抗疫阻击战中，以习近平同志为核心的党中央展现出坚定的政治决心和出色领导力，带领全党和全体人民积极应对、科学有效抗击，充分影显了社会主义国家制度和党领导一切、总揽全局的独特政治优势。</a:t>
            </a:r>
            <a:endParaRPr lang="zh-CN" altLang="en-US" sz="2400" b="1" dirty="0">
              <a:solidFill>
                <a:srgbClr val="FAEED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righ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943" y="658583"/>
            <a:ext cx="5116179" cy="553720"/>
          </a:xfrm>
          <a:prstGeom prst="rect">
            <a:avLst/>
          </a:prstGeom>
        </p:spPr>
        <p:txBody>
          <a:bodyPr wrap="square" lIns="0" tIns="0" rIns="0" bIns="0">
            <a:spAutoFit/>
          </a:bodyPr>
          <a:lstStyle/>
          <a:p>
            <a:pPr marL="571500" indent="-571500" defTabSz="914400">
              <a:buFont typeface="Wingdings" panose="05000000000000000000" pitchFamily="2" charset="2"/>
              <a:buChar char="n"/>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中国做法</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grpSp>
        <p:nvGrpSpPr>
          <p:cNvPr id="10" name="组合 9"/>
          <p:cNvGrpSpPr/>
          <p:nvPr/>
        </p:nvGrpSpPr>
        <p:grpSpPr>
          <a:xfrm>
            <a:off x="6295073" y="658792"/>
            <a:ext cx="5089525" cy="973308"/>
            <a:chOff x="874713" y="1390312"/>
            <a:chExt cx="5089525" cy="973308"/>
          </a:xfrm>
        </p:grpSpPr>
        <p:sp>
          <p:nvSpPr>
            <p:cNvPr id="11" name="矩形 10"/>
            <p:cNvSpPr/>
            <p:nvPr/>
          </p:nvSpPr>
          <p:spPr>
            <a:xfrm>
              <a:off x="1900873" y="1559222"/>
              <a:ext cx="4063365" cy="738505"/>
            </a:xfrm>
            <a:prstGeom prst="rect">
              <a:avLst/>
            </a:prstGeom>
          </p:spPr>
          <p:txBody>
            <a:bodyPr wrap="square" lIns="0" tIns="0" rIns="0" bIns="0">
              <a:spAutoFit/>
            </a:bodyPr>
            <a:lstStyle/>
            <a:p>
              <a:pPr defTabSz="914400">
                <a:defRPr/>
              </a:pPr>
              <a:r>
                <a:rPr lang="zh-CN" altLang="en-US" sz="24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二、抗疫斗争彰显以人民中心的中国特色社会主义制度理念</a:t>
              </a:r>
              <a:endParaRPr lang="zh-CN" altLang="en-US" sz="24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pic>
          <p:nvPicPr>
            <p:cNvPr id="12" name="图片 11"/>
            <p:cNvPicPr>
              <a:picLocks noChangeAspect="1"/>
            </p:cNvPicPr>
            <p:nvPr/>
          </p:nvPicPr>
          <p:blipFill>
            <a:blip r:embed="rId1" cstate="screen">
              <a:extLst>
                <a:ext uri="{BEBA8EAE-BF5A-486C-A8C5-ECC9F3942E4B}">
                  <a14:imgProps xmlns:a14="http://schemas.microsoft.com/office/drawing/2010/main">
                    <a14:imgLayer r:embed="rId2">
                      <a14:imgEffect>
                        <a14:saturation sat="66000"/>
                      </a14:imgEffect>
                    </a14:imgLayer>
                  </a14:imgProps>
                </a:ext>
              </a:extLst>
            </a:blip>
            <a:stretch>
              <a:fillRect/>
            </a:stretch>
          </p:blipFill>
          <p:spPr>
            <a:xfrm>
              <a:off x="874713" y="1390312"/>
              <a:ext cx="945968" cy="973308"/>
            </a:xfrm>
            <a:prstGeom prst="rect">
              <a:avLst/>
            </a:prstGeom>
          </p:spPr>
        </p:pic>
      </p:grpSp>
      <p:sp>
        <p:nvSpPr>
          <p:cNvPr id="20" name="矩形 19"/>
          <p:cNvSpPr/>
          <p:nvPr/>
        </p:nvSpPr>
        <p:spPr>
          <a:xfrm>
            <a:off x="955675" y="2000250"/>
            <a:ext cx="10280650" cy="4431665"/>
          </a:xfrm>
          <a:prstGeom prst="rect">
            <a:avLst/>
          </a:prstGeom>
        </p:spPr>
        <p:txBody>
          <a:bodyPr wrap="square" lIns="0" tIns="0" rIns="0" bIns="0">
            <a:spAutoFit/>
          </a:bodyPr>
          <a:lstStyle/>
          <a:p>
            <a:pPr algn="just" defTabSz="914400">
              <a:lnSpc>
                <a:spcPct val="150000"/>
              </a:lnSpc>
              <a:defRPr/>
            </a:pPr>
            <a:r>
              <a:rPr lang="en-US" altLang="zh-CN" sz="2400" b="1" dirty="0">
                <a:solidFill>
                  <a:srgbClr val="FAEED8"/>
                </a:solidFill>
                <a:cs typeface="+mn-ea"/>
                <a:sym typeface="+mn-lt"/>
              </a:rPr>
              <a:t>“人民性是马克思主义最鲜明的品格。”中国特色社会主义制度的价值理念就是以人民为中心，坚持人民主体地位，依靠人民、为了人民、发展人民、永远把人民对美好生活的向往作为制度建设和制度改革的价值目标。马克思唯物史观充分证明，人民是历史创造者、真正的英雄，也是历史的评价者。只有接受人民的“评阅”才能面对时代这一“出卷人”，做好国家建设与治理的“答卷”。坚持人民主体地位、坚持人民利益至上，彰显着中国共产党的政治本色、熔铸成中国特色社会主义国家制度的价值追求，成为我们战胜风险挑战的重要优势。</a:t>
            </a:r>
            <a:endParaRPr lang="en-US" altLang="zh-CN" sz="2400" b="1" dirty="0">
              <a:solidFill>
                <a:srgbClr val="FAEED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943" y="658583"/>
            <a:ext cx="5116179" cy="553720"/>
          </a:xfrm>
          <a:prstGeom prst="rect">
            <a:avLst/>
          </a:prstGeom>
        </p:spPr>
        <p:txBody>
          <a:bodyPr wrap="square" lIns="0" tIns="0" rIns="0" bIns="0">
            <a:spAutoFit/>
          </a:bodyPr>
          <a:lstStyle/>
          <a:p>
            <a:pPr marL="571500" indent="-571500" defTabSz="914400">
              <a:buFont typeface="Wingdings" panose="05000000000000000000" pitchFamily="2" charset="2"/>
              <a:buChar char="n"/>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中国做法</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
        <p:nvSpPr>
          <p:cNvPr id="19" name="矩形 18"/>
          <p:cNvSpPr/>
          <p:nvPr/>
        </p:nvSpPr>
        <p:spPr>
          <a:xfrm>
            <a:off x="361315" y="1831340"/>
            <a:ext cx="11468735" cy="4154805"/>
          </a:xfrm>
          <a:prstGeom prst="rect">
            <a:avLst/>
          </a:prstGeom>
        </p:spPr>
        <p:txBody>
          <a:bodyPr wrap="square" lIns="0" tIns="0" rIns="0" bIns="0">
            <a:spAutoFit/>
          </a:bodyPr>
          <a:lstStyle/>
          <a:p>
            <a:pPr algn="just" defTabSz="914400">
              <a:lnSpc>
                <a:spcPct val="150000"/>
              </a:lnSpc>
              <a:defRPr/>
            </a:pPr>
            <a:r>
              <a:rPr lang="en-US" altLang="zh-CN" sz="2000" b="1" dirty="0">
                <a:solidFill>
                  <a:srgbClr val="FAEED8"/>
                </a:solidFill>
                <a:cs typeface="+mn-ea"/>
                <a:sym typeface="+mn-lt"/>
              </a:rPr>
              <a:t>新冠肺炎疫情发生以来，国家相关部门及时出台相关政策，无论是对于新冠肺炎患者实施免费治疗，救治总体治愈率达到94%，还是从城市到农村、医院到社区、工厂到学校实施的网格化管理，中国协同汇集党政军以及企业、社会团体、志愿组织等各方力量，无论是全国人民心系武汉等重灾区时的捐款捐物，还是医护人员、军人及志愿者的“最美逆行”。都向世界展示了抗击疼情必胜信念和积极成效的中国速度和中国力量，展示了“关建时刻，更见中国制度优势”，实践再次证明，党的最大政治优势就是密切联系群众，人民性是中国特色社会主义制度的价值本质。波澜壮阔的抗击疫情阻击战。既体现出人民的利益和中国共产党的利益是高度统一、人民的利益就是党的最高利益这一马克思主义政党的政治本色，又展现出群众路线这一攻坚克难制胜法宝的磅礴力量，更向世界显现中国特色社会主义制度的组织动员优势迅速转化为强大的制度效能。</a:t>
            </a:r>
            <a:endParaRPr lang="en-US" altLang="zh-CN" sz="2000" b="1" dirty="0">
              <a:solidFill>
                <a:srgbClr val="FAEED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right)">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943" y="658583"/>
            <a:ext cx="5116179" cy="553720"/>
          </a:xfrm>
          <a:prstGeom prst="rect">
            <a:avLst/>
          </a:prstGeom>
        </p:spPr>
        <p:txBody>
          <a:bodyPr wrap="square" lIns="0" tIns="0" rIns="0" bIns="0">
            <a:spAutoFit/>
          </a:bodyPr>
          <a:lstStyle/>
          <a:p>
            <a:pPr marL="571500" indent="-571500" defTabSz="914400">
              <a:buFont typeface="Wingdings" panose="05000000000000000000" pitchFamily="2" charset="2"/>
              <a:buChar char="n"/>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中国做法</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grpSp>
        <p:nvGrpSpPr>
          <p:cNvPr id="11" name="组合 10"/>
          <p:cNvGrpSpPr/>
          <p:nvPr/>
        </p:nvGrpSpPr>
        <p:grpSpPr>
          <a:xfrm>
            <a:off x="5819458" y="658792"/>
            <a:ext cx="5648325" cy="973308"/>
            <a:chOff x="874713" y="1390312"/>
            <a:chExt cx="5648325" cy="973308"/>
          </a:xfrm>
        </p:grpSpPr>
        <p:sp>
          <p:nvSpPr>
            <p:cNvPr id="12" name="矩形 11"/>
            <p:cNvSpPr/>
            <p:nvPr/>
          </p:nvSpPr>
          <p:spPr>
            <a:xfrm>
              <a:off x="1900873" y="1559222"/>
              <a:ext cx="4622165" cy="738505"/>
            </a:xfrm>
            <a:prstGeom prst="rect">
              <a:avLst/>
            </a:prstGeom>
          </p:spPr>
          <p:txBody>
            <a:bodyPr wrap="square" lIns="0" tIns="0" rIns="0" bIns="0">
              <a:spAutoFit/>
            </a:bodyPr>
            <a:lstStyle/>
            <a:p>
              <a:pPr defTabSz="914400">
                <a:defRPr/>
              </a:pPr>
              <a:r>
                <a:rPr lang="zh-CN" altLang="en-US" sz="24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三、抗疫斗争彰显中国特色社会主义制度集中力量办大事的显著优势</a:t>
              </a:r>
              <a:endParaRPr lang="zh-CN" altLang="en-US" sz="24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pic>
          <p:nvPicPr>
            <p:cNvPr id="13" name="图片 12"/>
            <p:cNvPicPr>
              <a:picLocks noChangeAspect="1"/>
            </p:cNvPicPr>
            <p:nvPr/>
          </p:nvPicPr>
          <p:blipFill>
            <a:blip r:embed="rId1" cstate="screen">
              <a:extLst>
                <a:ext uri="{BEBA8EAE-BF5A-486C-A8C5-ECC9F3942E4B}">
                  <a14:imgProps xmlns:a14="http://schemas.microsoft.com/office/drawing/2010/main">
                    <a14:imgLayer r:embed="rId2">
                      <a14:imgEffect>
                        <a14:saturation sat="66000"/>
                      </a14:imgEffect>
                    </a14:imgLayer>
                  </a14:imgProps>
                </a:ext>
              </a:extLst>
            </a:blip>
            <a:stretch>
              <a:fillRect/>
            </a:stretch>
          </p:blipFill>
          <p:spPr>
            <a:xfrm>
              <a:off x="874713" y="1390312"/>
              <a:ext cx="945968" cy="973308"/>
            </a:xfrm>
            <a:prstGeom prst="rect">
              <a:avLst/>
            </a:prstGeom>
          </p:spPr>
        </p:pic>
      </p:grpSp>
      <p:sp>
        <p:nvSpPr>
          <p:cNvPr id="20" name="矩形 19"/>
          <p:cNvSpPr/>
          <p:nvPr/>
        </p:nvSpPr>
        <p:spPr>
          <a:xfrm>
            <a:off x="789305" y="2294890"/>
            <a:ext cx="10951845" cy="3877945"/>
          </a:xfrm>
          <a:prstGeom prst="rect">
            <a:avLst/>
          </a:prstGeom>
        </p:spPr>
        <p:txBody>
          <a:bodyPr wrap="square" lIns="0" tIns="0" rIns="0" bIns="0">
            <a:spAutoFit/>
          </a:bodyPr>
          <a:lstStyle/>
          <a:p>
            <a:pPr algn="just" defTabSz="914400">
              <a:lnSpc>
                <a:spcPct val="150000"/>
              </a:lnSpc>
              <a:defRPr/>
            </a:pPr>
            <a:r>
              <a:rPr lang="zh-CN" altLang="en-US" sz="2400" b="1" dirty="0">
                <a:solidFill>
                  <a:srgbClr val="FAEED8"/>
                </a:solidFill>
                <a:cs typeface="+mn-ea"/>
                <a:sym typeface="+mn-lt"/>
              </a:rPr>
              <a:t>并不是任何制度都能够集中力量办大事的。纵观世界各国政治制度和经济制度，可以发现，一些西方标榜的“民主政治”实际上更多的是少数人的民主、富人的民主、权贵阶层的民主，不同利益集团之间存在的政见不一、利益难调往往导致制度运行和国家管理的高品成本。中国特色社会主义制度是以人民为中心的国家制度。体现着全体人民的意志和利益诉求，因此能够超越狭隘的党派利益、打破利益集团的政治影响，把全体人民的利益作为最高利益。进而“全国一盘棋”统筹考虑资源配置和制度安排，彰显出集中力最办大事的显著优势。</a:t>
            </a:r>
            <a:endParaRPr lang="zh-CN" altLang="en-US" sz="2400" b="1" dirty="0">
              <a:solidFill>
                <a:srgbClr val="FAEED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2020" y="2648585"/>
            <a:ext cx="3556635" cy="1107440"/>
          </a:xfrm>
          <a:prstGeom prst="rect">
            <a:avLst/>
          </a:prstGeom>
        </p:spPr>
        <p:txBody>
          <a:bodyPr wrap="square" lIns="0" tIns="0" rIns="0" bIns="0">
            <a:spAutoFit/>
          </a:bodyPr>
          <a:lstStyle/>
          <a:p>
            <a:pPr algn="ctr" defTabSz="914400">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抗击疫情背景下中国制度的</a:t>
            </a: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优势</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cxnSp>
        <p:nvCxnSpPr>
          <p:cNvPr id="6" name="直线连接符 5"/>
          <p:cNvCxnSpPr/>
          <p:nvPr/>
        </p:nvCxnSpPr>
        <p:spPr>
          <a:xfrm>
            <a:off x="4937760" y="2286000"/>
            <a:ext cx="0" cy="1908810"/>
          </a:xfrm>
          <a:prstGeom prst="line">
            <a:avLst/>
          </a:prstGeom>
          <a:ln w="25400">
            <a:solidFill>
              <a:srgbClr val="F7F2DE"/>
            </a:solidFill>
            <a:prstDash val="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419500" y="2001977"/>
            <a:ext cx="3293875" cy="923330"/>
          </a:xfrm>
          <a:prstGeom prst="rect">
            <a:avLst/>
          </a:prstGeom>
        </p:spPr>
        <p:txBody>
          <a:bodyPr wrap="square" lIns="0" tIns="0" rIns="0" bIns="0">
            <a:spAutoFit/>
          </a:bodyPr>
          <a:lstStyle/>
          <a:p>
            <a:pPr defTabSz="914400">
              <a:defRPr/>
            </a:pPr>
            <a:r>
              <a:rPr lang="zh-CN" altLang="en-US" sz="6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第四章</a:t>
            </a:r>
            <a:endParaRPr lang="zh-CN" altLang="en-US" sz="6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
        <p:nvSpPr>
          <p:cNvPr id="8" name="矩形 7"/>
          <p:cNvSpPr/>
          <p:nvPr/>
        </p:nvSpPr>
        <p:spPr>
          <a:xfrm>
            <a:off x="5332413" y="2974589"/>
            <a:ext cx="5116179" cy="1353820"/>
          </a:xfrm>
          <a:prstGeom prst="rect">
            <a:avLst/>
          </a:prstGeom>
        </p:spPr>
        <p:txBody>
          <a:bodyPr wrap="square" lIns="0" tIns="0" rIns="0" bIns="0">
            <a:spAutoFit/>
          </a:bodyPr>
          <a:lstStyle/>
          <a:p>
            <a:pPr defTabSz="914400">
              <a:defRPr/>
            </a:pPr>
            <a:r>
              <a:rPr lang="zh-CN" altLang="en-US" sz="8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总结</a:t>
            </a:r>
            <a:endParaRPr lang="zh-CN" altLang="en-US" sz="8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943" y="658583"/>
            <a:ext cx="5116179" cy="553720"/>
          </a:xfrm>
          <a:prstGeom prst="rect">
            <a:avLst/>
          </a:prstGeom>
        </p:spPr>
        <p:txBody>
          <a:bodyPr wrap="square" lIns="0" tIns="0" rIns="0" bIns="0">
            <a:spAutoFit/>
          </a:bodyPr>
          <a:lstStyle/>
          <a:p>
            <a:pPr marL="571500" indent="-571500" defTabSz="914400">
              <a:buFont typeface="Wingdings" panose="05000000000000000000" pitchFamily="2" charset="2"/>
              <a:buChar char="n"/>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总结</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pic>
        <p:nvPicPr>
          <p:cNvPr id="22" name="图片 21"/>
          <p:cNvPicPr>
            <a:picLocks noChangeAspect="1"/>
          </p:cNvPicPr>
          <p:nvPr/>
        </p:nvPicPr>
        <p:blipFill>
          <a:blip r:embed="rId1" cstate="screen">
            <a:extLst>
              <a:ext uri="{BEBA8EAE-BF5A-486C-A8C5-ECC9F3942E4B}">
                <a14:imgProps xmlns:a14="http://schemas.microsoft.com/office/drawing/2010/main">
                  <a14:imgLayer r:embed="rId2">
                    <a14:imgEffect>
                      <a14:saturation sat="66000"/>
                    </a14:imgEffect>
                  </a14:imgLayer>
                </a14:imgProps>
              </a:ext>
            </a:extLst>
          </a:blip>
          <a:stretch>
            <a:fillRect/>
          </a:stretch>
        </p:blipFill>
        <p:spPr>
          <a:xfrm>
            <a:off x="10477818" y="95823"/>
            <a:ext cx="1383109" cy="1222763"/>
          </a:xfrm>
          <a:prstGeom prst="rect">
            <a:avLst/>
          </a:prstGeom>
        </p:spPr>
      </p:pic>
      <p:sp>
        <p:nvSpPr>
          <p:cNvPr id="23" name="矩形 22"/>
          <p:cNvSpPr/>
          <p:nvPr/>
        </p:nvSpPr>
        <p:spPr>
          <a:xfrm>
            <a:off x="787400" y="1617980"/>
            <a:ext cx="10616565" cy="4431665"/>
          </a:xfrm>
          <a:prstGeom prst="rect">
            <a:avLst/>
          </a:prstGeom>
        </p:spPr>
        <p:txBody>
          <a:bodyPr wrap="square" lIns="0" tIns="0" rIns="0" bIns="0">
            <a:spAutoFit/>
          </a:bodyPr>
          <a:lstStyle/>
          <a:p>
            <a:pPr algn="just" defTabSz="914400">
              <a:lnSpc>
                <a:spcPct val="150000"/>
              </a:lnSpc>
              <a:defRPr/>
            </a:pPr>
            <a:r>
              <a:rPr lang="en-US" altLang="zh-CN" sz="1600" b="1" dirty="0">
                <a:solidFill>
                  <a:srgbClr val="FAEED8"/>
                </a:solidFill>
                <a:cs typeface="+mn-ea"/>
                <a:sym typeface="+mn-lt"/>
              </a:rPr>
              <a:t>历史和现实证明，集中力量办大事是中国特色社会主义集聚国家资源应对紧急情势赢得最终胜利的“新型举国体制”。从新中国成立以来在一穷二白的家底上全面实现社会主义的三大改造，到自力更生集中人力物力成功研制“两弹一星”，再到中国高铁、中国航天等大国重器的落地建成，无一不是得益于这一"新型举国体制”的显著优势</a:t>
            </a:r>
            <a:r>
              <a:rPr lang="zh-CN" altLang="en-US" sz="1600" b="1" dirty="0">
                <a:solidFill>
                  <a:srgbClr val="FAEED8"/>
                </a:solidFill>
                <a:cs typeface="+mn-ea"/>
                <a:sym typeface="+mn-lt"/>
              </a:rPr>
              <a:t>。</a:t>
            </a:r>
            <a:endParaRPr lang="zh-CN" altLang="en-US" sz="1600" b="1" dirty="0">
              <a:solidFill>
                <a:srgbClr val="FAEED8"/>
              </a:solidFill>
              <a:cs typeface="+mn-ea"/>
              <a:sym typeface="+mn-lt"/>
            </a:endParaRPr>
          </a:p>
          <a:p>
            <a:pPr algn="just" defTabSz="914400">
              <a:lnSpc>
                <a:spcPct val="150000"/>
              </a:lnSpc>
              <a:defRPr/>
            </a:pPr>
            <a:r>
              <a:rPr lang="zh-CN" altLang="en-US" sz="1600" b="1" dirty="0">
                <a:solidFill>
                  <a:srgbClr val="FAEED8"/>
                </a:solidFill>
                <a:cs typeface="+mn-ea"/>
                <a:sym typeface="+mn-lt"/>
              </a:rPr>
              <a:t>新冠肺炎疫情发生以来，在以习近平同志为核心的党中央坚强领导下，坚持全国一盘棋，运用新型举国体制，集中国家和社会的科技资源、医护资源、工业生产资源和管理保障资源等，举全国之力全力应对，形成抗击病魔的强大合力。党中央一声令下，全党全国全社会团结一心，众志成城，迅速投入到一场没有硝烟的人民战争之中一支支满怀仁心的医疗队、一辆辆装满物资的支援车，陆续奔赴湖北和武汉:“中国加油”“武汉加油”的口号响彻神州;适时部署扩大定点医院，火神山、需神山医院等方船医院拔地而起:军工企业研发口罩机、汽车企业转产消毒液、石化企业改造生产线……“人民需要什么。我们就生产什么!”中国应对疫情行动速度之快、规模之大。世所罕见，展现出中国速度、中国规模中国效率，赢得国际社会高度誉。这种强大动员能力背后的奥秘，不仅是在物质上我们是世界上唯一拥有完整的工业体系的国家，也是在精神上我们拥有众志成城、全力以赴、共克时艰的伟大的内在力量，更是在制度上我们拥有快速动员、快速组织、快速部署、快速到位的集中力量办大事的制度优势。</a:t>
            </a:r>
            <a:endParaRPr lang="zh-CN" altLang="en-US" sz="1600" b="1" dirty="0">
              <a:solidFill>
                <a:srgbClr val="FAEED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right)">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943" y="658583"/>
            <a:ext cx="5116179" cy="553720"/>
          </a:xfrm>
          <a:prstGeom prst="rect">
            <a:avLst/>
          </a:prstGeom>
        </p:spPr>
        <p:txBody>
          <a:bodyPr wrap="square" lIns="0" tIns="0" rIns="0" bIns="0">
            <a:spAutoFit/>
          </a:bodyPr>
          <a:lstStyle/>
          <a:p>
            <a:pPr marL="571500" indent="-571500" defTabSz="914400">
              <a:buFont typeface="Wingdings" panose="05000000000000000000" pitchFamily="2" charset="2"/>
              <a:buChar char="n"/>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总结</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pic>
        <p:nvPicPr>
          <p:cNvPr id="18" name="图片 17"/>
          <p:cNvPicPr>
            <a:picLocks noChangeAspect="1"/>
          </p:cNvPicPr>
          <p:nvPr/>
        </p:nvPicPr>
        <p:blipFill>
          <a:blip r:embed="rId1" cstate="screen">
            <a:extLst>
              <a:ext uri="{BEBA8EAE-BF5A-486C-A8C5-ECC9F3942E4B}">
                <a14:imgProps xmlns:a14="http://schemas.microsoft.com/office/drawing/2010/main">
                  <a14:imgLayer r:embed="rId2">
                    <a14:imgEffect>
                      <a14:saturation sat="66000"/>
                    </a14:imgEffect>
                  </a14:imgLayer>
                </a14:imgProps>
              </a:ext>
            </a:extLst>
          </a:blip>
          <a:stretch>
            <a:fillRect/>
          </a:stretch>
        </p:blipFill>
        <p:spPr>
          <a:xfrm>
            <a:off x="10376853" y="323788"/>
            <a:ext cx="1383109" cy="1222763"/>
          </a:xfrm>
          <a:prstGeom prst="rect">
            <a:avLst/>
          </a:prstGeom>
        </p:spPr>
      </p:pic>
      <p:sp>
        <p:nvSpPr>
          <p:cNvPr id="19" name="矩形 18"/>
          <p:cNvSpPr/>
          <p:nvPr/>
        </p:nvSpPr>
        <p:spPr>
          <a:xfrm>
            <a:off x="1000760" y="1820545"/>
            <a:ext cx="10190480" cy="4431665"/>
          </a:xfrm>
          <a:prstGeom prst="rect">
            <a:avLst/>
          </a:prstGeom>
        </p:spPr>
        <p:txBody>
          <a:bodyPr wrap="square" lIns="0" tIns="0" rIns="0" bIns="0">
            <a:spAutoFit/>
          </a:bodyPr>
          <a:lstStyle/>
          <a:p>
            <a:pPr algn="just" defTabSz="914400">
              <a:lnSpc>
                <a:spcPct val="150000"/>
              </a:lnSpc>
              <a:defRPr/>
            </a:pPr>
            <a:r>
              <a:rPr lang="zh-CN" altLang="en-US" sz="2400" b="1" dirty="0">
                <a:solidFill>
                  <a:srgbClr val="FAEED8"/>
                </a:solidFill>
                <a:cs typeface="+mn-ea"/>
                <a:sym typeface="+mn-lt"/>
              </a:rPr>
              <a:t>社会发展本身就是一部不断战胜困难、不断走向胜利的历史进程。在中国共产党领导下，在中国特色社会主义制度保障下，中国军民抗击并战胜了长江洪水、 SARS疫情、汶川地震等一个个自然灾害，谱写了国祚永续的时代凯歌。今天，面对这场新冠肺炎疫情，中国共产党团结和带领人民，以斗争精神和深厚的人民情怀，充分发挥和彰显党的集中统一领导、以人民为中心、集中力量办大事、全面依法治国等中国特色社会主义制度的显著优势，向世界提供了抗击疫情的“中国方案”。更向世界展示了“中国之治”的伟大力量。</a:t>
            </a:r>
            <a:endParaRPr lang="zh-CN" altLang="en-US" sz="2400" b="1" dirty="0">
              <a:solidFill>
                <a:srgbClr val="FAEED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4713" y="4489617"/>
            <a:ext cx="4020016" cy="82383"/>
          </a:xfrm>
          <a:prstGeom prst="rect">
            <a:avLst/>
          </a:prstGeom>
          <a:gradFill flip="none" rotWithShape="1">
            <a:gsLst>
              <a:gs pos="0">
                <a:srgbClr val="F7F2DE"/>
              </a:gs>
              <a:gs pos="96000">
                <a:srgbClr val="F5CC99">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3" name="组合 2"/>
          <p:cNvGrpSpPr/>
          <p:nvPr/>
        </p:nvGrpSpPr>
        <p:grpSpPr>
          <a:xfrm>
            <a:off x="947102" y="3103507"/>
            <a:ext cx="8040687" cy="2144505"/>
            <a:chOff x="783272" y="2128567"/>
            <a:chExt cx="8040687" cy="2144505"/>
          </a:xfrm>
        </p:grpSpPr>
        <p:sp>
          <p:nvSpPr>
            <p:cNvPr id="4" name="矩形 3"/>
            <p:cNvSpPr/>
            <p:nvPr/>
          </p:nvSpPr>
          <p:spPr>
            <a:xfrm>
              <a:off x="783272" y="2128567"/>
              <a:ext cx="8040687" cy="1538883"/>
            </a:xfrm>
            <a:prstGeom prst="rect">
              <a:avLst/>
            </a:prstGeom>
          </p:spPr>
          <p:txBody>
            <a:bodyPr wrap="square" lIns="0" tIns="0" rIns="0" bIns="0">
              <a:spAutoFit/>
            </a:bodyPr>
            <a:lstStyle/>
            <a:p>
              <a:pPr defTabSz="914400">
                <a:defRPr/>
              </a:pPr>
              <a:r>
                <a:rPr lang="zh-CN" altLang="en-US" sz="10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谢谢您的观看</a:t>
              </a:r>
              <a:endParaRPr lang="zh-CN" altLang="en-US" sz="10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
          <p:nvSpPr>
            <p:cNvPr id="5" name="文本框 4"/>
            <p:cNvSpPr txBox="1"/>
            <p:nvPr/>
          </p:nvSpPr>
          <p:spPr>
            <a:xfrm>
              <a:off x="874711" y="3965295"/>
              <a:ext cx="7637277" cy="307777"/>
            </a:xfrm>
            <a:prstGeom prst="rect">
              <a:avLst/>
            </a:prstGeom>
            <a:noFill/>
          </p:spPr>
          <p:txBody>
            <a:bodyPr wrap="square" rtlCol="0">
              <a:spAutoFit/>
            </a:bodyPr>
            <a:lstStyle/>
            <a:p>
              <a:pPr algn="dist"/>
              <a:r>
                <a:rPr kumimoji="1" lang="en-US" altLang="zh-CN" sz="1400" dirty="0">
                  <a:solidFill>
                    <a:srgbClr val="F7F2DE"/>
                  </a:solidFill>
                  <a:cs typeface="+mn-ea"/>
                  <a:sym typeface="+mn-lt"/>
                </a:rPr>
                <a:t>THANK</a:t>
              </a:r>
              <a:r>
                <a:rPr kumimoji="1" lang="zh-CN" altLang="en-US" sz="1400" dirty="0">
                  <a:solidFill>
                    <a:srgbClr val="F7F2DE"/>
                  </a:solidFill>
                  <a:cs typeface="+mn-ea"/>
                  <a:sym typeface="+mn-lt"/>
                </a:rPr>
                <a:t> </a:t>
              </a:r>
              <a:r>
                <a:rPr kumimoji="1" lang="en-US" altLang="zh-CN" sz="1400" dirty="0">
                  <a:solidFill>
                    <a:srgbClr val="F7F2DE"/>
                  </a:solidFill>
                  <a:cs typeface="+mn-ea"/>
                  <a:sym typeface="+mn-lt"/>
                </a:rPr>
                <a:t>YOU</a:t>
              </a:r>
              <a:r>
                <a:rPr kumimoji="1" lang="zh-CN" altLang="en-US" sz="1400" dirty="0">
                  <a:solidFill>
                    <a:srgbClr val="F7F2DE"/>
                  </a:solidFill>
                  <a:cs typeface="+mn-ea"/>
                  <a:sym typeface="+mn-lt"/>
                </a:rPr>
                <a:t> </a:t>
              </a:r>
              <a:r>
                <a:rPr kumimoji="1" lang="en-US" altLang="zh-CN" sz="1400" dirty="0">
                  <a:solidFill>
                    <a:srgbClr val="F7F2DE"/>
                  </a:solidFill>
                  <a:cs typeface="+mn-ea"/>
                  <a:sym typeface="+mn-lt"/>
                </a:rPr>
                <a:t>FOR</a:t>
              </a:r>
              <a:r>
                <a:rPr kumimoji="1" lang="zh-CN" altLang="en-US" sz="1400" dirty="0">
                  <a:solidFill>
                    <a:srgbClr val="F7F2DE"/>
                  </a:solidFill>
                  <a:cs typeface="+mn-ea"/>
                  <a:sym typeface="+mn-lt"/>
                </a:rPr>
                <a:t> </a:t>
              </a:r>
              <a:r>
                <a:rPr kumimoji="1" lang="en-US" altLang="zh-CN" sz="1400" dirty="0">
                  <a:solidFill>
                    <a:srgbClr val="F7F2DE"/>
                  </a:solidFill>
                  <a:cs typeface="+mn-ea"/>
                  <a:sym typeface="+mn-lt"/>
                </a:rPr>
                <a:t>WHATCHING</a:t>
              </a:r>
              <a:endParaRPr kumimoji="1" lang="zh-CN" altLang="en-US" sz="1400" dirty="0">
                <a:solidFill>
                  <a:srgbClr val="F7F2DE"/>
                </a:solidFill>
                <a:cs typeface="+mn-ea"/>
                <a:sym typeface="+mn-lt"/>
              </a:endParaRPr>
            </a:p>
          </p:txBody>
        </p:sp>
      </p:grpSp>
      <p:grpSp>
        <p:nvGrpSpPr>
          <p:cNvPr id="6" name="组合 5"/>
          <p:cNvGrpSpPr/>
          <p:nvPr/>
        </p:nvGrpSpPr>
        <p:grpSpPr>
          <a:xfrm>
            <a:off x="874713" y="1159807"/>
            <a:ext cx="6714490" cy="1645920"/>
            <a:chOff x="874713" y="1390312"/>
            <a:chExt cx="6714490" cy="1645920"/>
          </a:xfrm>
        </p:grpSpPr>
        <p:sp>
          <p:nvSpPr>
            <p:cNvPr id="7" name="矩形 6"/>
            <p:cNvSpPr/>
            <p:nvPr/>
          </p:nvSpPr>
          <p:spPr>
            <a:xfrm>
              <a:off x="1900873" y="1559222"/>
              <a:ext cx="5688330" cy="1477010"/>
            </a:xfrm>
            <a:prstGeom prst="rect">
              <a:avLst/>
            </a:prstGeom>
          </p:spPr>
          <p:txBody>
            <a:bodyPr wrap="square" lIns="0" tIns="0" rIns="0" bIns="0">
              <a:spAutoFit/>
            </a:bodyPr>
            <a:lstStyle/>
            <a:p>
              <a:pPr defTabSz="914400">
                <a:defRPr/>
              </a:pPr>
              <a:r>
                <a:rPr lang="zh-CN" altLang="en-US" sz="4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抗击疫情背景下中国制度的</a:t>
              </a:r>
              <a:r>
                <a:rPr lang="zh-CN" altLang="en-US" sz="4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优势</a:t>
              </a:r>
              <a:endParaRPr lang="zh-CN" altLang="en-US" sz="4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pic>
          <p:nvPicPr>
            <p:cNvPr id="8" name="图片 7"/>
            <p:cNvPicPr>
              <a:picLocks noChangeAspect="1"/>
            </p:cNvPicPr>
            <p:nvPr/>
          </p:nvPicPr>
          <p:blipFill>
            <a:blip r:embed="rId1" cstate="screen">
              <a:extLst>
                <a:ext uri="{BEBA8EAE-BF5A-486C-A8C5-ECC9F3942E4B}">
                  <a14:imgProps xmlns:a14="http://schemas.microsoft.com/office/drawing/2010/main">
                    <a14:imgLayer r:embed="rId2">
                      <a14:imgEffect>
                        <a14:saturation sat="66000"/>
                      </a14:imgEffect>
                    </a14:imgLayer>
                  </a14:imgProps>
                </a:ext>
              </a:extLst>
            </a:blip>
            <a:stretch>
              <a:fillRect/>
            </a:stretch>
          </p:blipFill>
          <p:spPr>
            <a:xfrm>
              <a:off x="874713" y="1390312"/>
              <a:ext cx="945968" cy="97330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74713" y="3278813"/>
            <a:ext cx="2324198" cy="2324198"/>
            <a:chOff x="1239522" y="1754723"/>
            <a:chExt cx="2324198" cy="2324198"/>
          </a:xfrm>
        </p:grpSpPr>
        <p:sp>
          <p:nvSpPr>
            <p:cNvPr id="4" name="椭圆 3"/>
            <p:cNvSpPr/>
            <p:nvPr/>
          </p:nvSpPr>
          <p:spPr>
            <a:xfrm>
              <a:off x="1325182" y="1840383"/>
              <a:ext cx="2152878" cy="2152878"/>
            </a:xfrm>
            <a:prstGeom prst="ellipse">
              <a:avLst/>
            </a:prstGeom>
            <a:gradFill>
              <a:gsLst>
                <a:gs pos="0">
                  <a:srgbClr val="F7F2DE"/>
                </a:gs>
                <a:gs pos="100000">
                  <a:srgbClr val="F5CC9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1700590" y="2911501"/>
              <a:ext cx="1402080" cy="460375"/>
            </a:xfrm>
            <a:prstGeom prst="rect">
              <a:avLst/>
            </a:prstGeom>
          </p:spPr>
          <p:txBody>
            <a:bodyPr wrap="none">
              <a:spAutoFit/>
            </a:bodyPr>
            <a:lstStyle/>
            <a:p>
              <a:pPr marL="0" marR="0" lvl="0" indent="0" algn="ctr" defTabSz="1015365" rtl="0" eaLnBrk="1" fontAlgn="auto" latinLnBrk="0" hangingPunct="1">
                <a:lnSpc>
                  <a:spcPct val="100000"/>
                </a:lnSpc>
                <a:spcBef>
                  <a:spcPts val="0"/>
                </a:spcBef>
                <a:spcAft>
                  <a:spcPts val="0"/>
                </a:spcAft>
                <a:buClrTx/>
                <a:buSzTx/>
                <a:buFontTx/>
                <a:buNone/>
                <a:defRPr/>
              </a:pPr>
              <a:r>
                <a:rPr kumimoji="0" lang="zh-CN" altLang="en-US" sz="2400" i="0" u="none" strike="noStrike" kern="0" cap="none" spc="0" normalizeH="0" baseline="0" noProof="0" dirty="0">
                  <a:ln>
                    <a:noFill/>
                  </a:ln>
                  <a:solidFill>
                    <a:srgbClr val="B24D3E"/>
                  </a:solidFill>
                  <a:effectLst/>
                  <a:uLnTx/>
                  <a:uFillTx/>
                  <a:cs typeface="+mn-ea"/>
                  <a:sym typeface="+mn-lt"/>
                </a:rPr>
                <a:t>抗</a:t>
              </a:r>
              <a:r>
                <a:rPr kumimoji="0" lang="zh-CN" altLang="en-US" sz="2400" i="0" u="none" strike="noStrike" kern="0" cap="none" spc="0" normalizeH="0" baseline="0" noProof="0" dirty="0">
                  <a:ln>
                    <a:noFill/>
                  </a:ln>
                  <a:solidFill>
                    <a:srgbClr val="B24D3E"/>
                  </a:solidFill>
                  <a:effectLst/>
                  <a:uLnTx/>
                  <a:uFillTx/>
                  <a:cs typeface="+mn-ea"/>
                  <a:sym typeface="+mn-lt"/>
                </a:rPr>
                <a:t>疫背景</a:t>
              </a:r>
              <a:endParaRPr kumimoji="0" lang="zh-CN" altLang="en-US" sz="2400" i="0" u="none" strike="noStrike" kern="0" cap="none" spc="0" normalizeH="0" baseline="0" noProof="0" dirty="0">
                <a:ln>
                  <a:noFill/>
                </a:ln>
                <a:solidFill>
                  <a:srgbClr val="B24D3E"/>
                </a:solidFill>
                <a:effectLst/>
                <a:uLnTx/>
                <a:uFillTx/>
                <a:cs typeface="+mn-ea"/>
                <a:sym typeface="+mn-lt"/>
              </a:endParaRPr>
            </a:p>
          </p:txBody>
        </p:sp>
        <p:sp>
          <p:nvSpPr>
            <p:cNvPr id="6" name="矩形 5"/>
            <p:cNvSpPr/>
            <p:nvPr/>
          </p:nvSpPr>
          <p:spPr>
            <a:xfrm>
              <a:off x="2088072" y="2321193"/>
              <a:ext cx="627096" cy="523220"/>
            </a:xfrm>
            <a:prstGeom prst="rect">
              <a:avLst/>
            </a:prstGeom>
          </p:spPr>
          <p:txBody>
            <a:bodyPr wrap="none">
              <a:spAutoFit/>
            </a:bodyPr>
            <a:lstStyle/>
            <a:p>
              <a:pPr marL="0" marR="0" lvl="0" indent="0" algn="ctr" defTabSz="1015365" rtl="0" eaLnBrk="1" fontAlgn="auto" latinLnBrk="0" hangingPunct="1">
                <a:lnSpc>
                  <a:spcPct val="100000"/>
                </a:lnSpc>
                <a:spcBef>
                  <a:spcPts val="0"/>
                </a:spcBef>
                <a:spcAft>
                  <a:spcPts val="0"/>
                </a:spcAft>
                <a:buClrTx/>
                <a:buSzTx/>
                <a:buFontTx/>
                <a:buNone/>
                <a:defRPr/>
              </a:pPr>
              <a:r>
                <a:rPr kumimoji="0" lang="en-US" altLang="zh-CN" sz="2800" b="1" u="none" strike="noStrike" kern="0" cap="none" spc="0" normalizeH="0" baseline="0" noProof="0" dirty="0">
                  <a:ln>
                    <a:noFill/>
                  </a:ln>
                  <a:solidFill>
                    <a:srgbClr val="B24D3E"/>
                  </a:solidFill>
                  <a:effectLst/>
                  <a:uLnTx/>
                  <a:uFillTx/>
                  <a:cs typeface="+mn-ea"/>
                  <a:sym typeface="+mn-lt"/>
                </a:rPr>
                <a:t>01</a:t>
              </a:r>
              <a:endParaRPr kumimoji="0" lang="zh-CN" altLang="en-US" sz="2800" b="1" u="none" strike="noStrike" kern="0" cap="none" spc="0" normalizeH="0" baseline="0" noProof="0" dirty="0">
                <a:ln>
                  <a:noFill/>
                </a:ln>
                <a:solidFill>
                  <a:srgbClr val="B24D3E"/>
                </a:solidFill>
                <a:effectLst/>
                <a:uLnTx/>
                <a:uFillTx/>
                <a:cs typeface="+mn-ea"/>
                <a:sym typeface="+mn-lt"/>
              </a:endParaRPr>
            </a:p>
          </p:txBody>
        </p:sp>
        <p:cxnSp>
          <p:nvCxnSpPr>
            <p:cNvPr id="7" name="直接连接符 53"/>
            <p:cNvCxnSpPr/>
            <p:nvPr/>
          </p:nvCxnSpPr>
          <p:spPr>
            <a:xfrm>
              <a:off x="2401620" y="2844413"/>
              <a:ext cx="0" cy="0"/>
            </a:xfrm>
            <a:prstGeom prst="line">
              <a:avLst/>
            </a:prstGeom>
            <a:ln>
              <a:solidFill>
                <a:srgbClr val="5A3D71"/>
              </a:solidFill>
            </a:ln>
          </p:spPr>
          <p:style>
            <a:lnRef idx="1">
              <a:schemeClr val="accent1"/>
            </a:lnRef>
            <a:fillRef idx="0">
              <a:schemeClr val="accent1"/>
            </a:fillRef>
            <a:effectRef idx="0">
              <a:schemeClr val="accent1"/>
            </a:effectRef>
            <a:fontRef idx="minor">
              <a:schemeClr val="tx1"/>
            </a:fontRef>
          </p:style>
        </p:cxnSp>
        <p:cxnSp>
          <p:nvCxnSpPr>
            <p:cNvPr id="8" name="直接连接符 55"/>
            <p:cNvCxnSpPr/>
            <p:nvPr/>
          </p:nvCxnSpPr>
          <p:spPr>
            <a:xfrm>
              <a:off x="2326182" y="2844413"/>
              <a:ext cx="150876" cy="0"/>
            </a:xfrm>
            <a:prstGeom prst="line">
              <a:avLst/>
            </a:prstGeom>
            <a:ln w="28575">
              <a:solidFill>
                <a:srgbClr val="B24D3E"/>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1239522" y="1754723"/>
              <a:ext cx="2324198" cy="2324198"/>
            </a:xfrm>
            <a:prstGeom prst="ellipse">
              <a:avLst/>
            </a:prstGeom>
            <a:noFill/>
            <a:ln w="9525">
              <a:gradFill>
                <a:gsLst>
                  <a:gs pos="0">
                    <a:srgbClr val="F5CC99"/>
                  </a:gs>
                  <a:gs pos="92000">
                    <a:srgbClr val="F7F2DE">
                      <a:alpha val="0"/>
                    </a:srgb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 name="组合 9"/>
          <p:cNvGrpSpPr/>
          <p:nvPr/>
        </p:nvGrpSpPr>
        <p:grpSpPr>
          <a:xfrm>
            <a:off x="3595151" y="2202374"/>
            <a:ext cx="2324198" cy="2324198"/>
            <a:chOff x="1239522" y="1754723"/>
            <a:chExt cx="2324198" cy="2324198"/>
          </a:xfrm>
        </p:grpSpPr>
        <p:sp>
          <p:nvSpPr>
            <p:cNvPr id="11" name="椭圆 10"/>
            <p:cNvSpPr/>
            <p:nvPr/>
          </p:nvSpPr>
          <p:spPr>
            <a:xfrm>
              <a:off x="1325182" y="1840383"/>
              <a:ext cx="2152878" cy="2152878"/>
            </a:xfrm>
            <a:prstGeom prst="ellipse">
              <a:avLst/>
            </a:prstGeom>
            <a:gradFill>
              <a:gsLst>
                <a:gs pos="0">
                  <a:srgbClr val="F7F2DE"/>
                </a:gs>
                <a:gs pos="100000">
                  <a:srgbClr val="F5CC9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1700585" y="2911501"/>
              <a:ext cx="1402080" cy="460375"/>
            </a:xfrm>
            <a:prstGeom prst="rect">
              <a:avLst/>
            </a:prstGeom>
          </p:spPr>
          <p:txBody>
            <a:bodyPr wrap="none">
              <a:spAutoFit/>
            </a:bodyPr>
            <a:lstStyle/>
            <a:p>
              <a:pPr marL="0" marR="0" lvl="0" indent="0" algn="ctr" defTabSz="1015365" rtl="0" eaLnBrk="1" fontAlgn="auto" latinLnBrk="0" hangingPunct="1">
                <a:lnSpc>
                  <a:spcPct val="100000"/>
                </a:lnSpc>
                <a:spcBef>
                  <a:spcPts val="0"/>
                </a:spcBef>
                <a:spcAft>
                  <a:spcPts val="0"/>
                </a:spcAft>
                <a:buClrTx/>
                <a:buSzTx/>
                <a:buFontTx/>
                <a:buNone/>
                <a:defRPr/>
              </a:pPr>
              <a:r>
                <a:rPr kumimoji="0" lang="zh-CN" altLang="en-US" sz="2400" i="0" u="none" strike="noStrike" kern="0" cap="none" spc="0" normalizeH="0" baseline="0" noProof="0" dirty="0">
                  <a:ln>
                    <a:noFill/>
                  </a:ln>
                  <a:solidFill>
                    <a:srgbClr val="B24D3E"/>
                  </a:solidFill>
                  <a:effectLst/>
                  <a:uLnTx/>
                  <a:uFillTx/>
                  <a:cs typeface="+mn-ea"/>
                  <a:sym typeface="+mn-lt"/>
                </a:rPr>
                <a:t>制度优势</a:t>
              </a:r>
              <a:endParaRPr kumimoji="0" lang="zh-CN" altLang="en-US" sz="2400" i="0" u="none" strike="noStrike" kern="0" cap="none" spc="0" normalizeH="0" baseline="0" noProof="0" dirty="0">
                <a:ln>
                  <a:noFill/>
                </a:ln>
                <a:solidFill>
                  <a:srgbClr val="B24D3E"/>
                </a:solidFill>
                <a:effectLst/>
                <a:uLnTx/>
                <a:uFillTx/>
                <a:cs typeface="+mn-ea"/>
                <a:sym typeface="+mn-lt"/>
              </a:endParaRPr>
            </a:p>
          </p:txBody>
        </p:sp>
        <p:sp>
          <p:nvSpPr>
            <p:cNvPr id="13" name="矩形 12"/>
            <p:cNvSpPr/>
            <p:nvPr/>
          </p:nvSpPr>
          <p:spPr>
            <a:xfrm>
              <a:off x="2088073" y="2321193"/>
              <a:ext cx="627095" cy="523220"/>
            </a:xfrm>
            <a:prstGeom prst="rect">
              <a:avLst/>
            </a:prstGeom>
          </p:spPr>
          <p:txBody>
            <a:bodyPr wrap="none">
              <a:spAutoFit/>
            </a:bodyPr>
            <a:lstStyle/>
            <a:p>
              <a:pPr marL="0" marR="0" lvl="0" indent="0" algn="ctr" defTabSz="1015365" rtl="0" eaLnBrk="1" fontAlgn="auto" latinLnBrk="0" hangingPunct="1">
                <a:lnSpc>
                  <a:spcPct val="100000"/>
                </a:lnSpc>
                <a:spcBef>
                  <a:spcPts val="0"/>
                </a:spcBef>
                <a:spcAft>
                  <a:spcPts val="0"/>
                </a:spcAft>
                <a:buClrTx/>
                <a:buSzTx/>
                <a:buFontTx/>
                <a:buNone/>
                <a:defRPr/>
              </a:pPr>
              <a:r>
                <a:rPr kumimoji="0" lang="en-US" altLang="zh-CN" sz="2800" b="1" u="none" strike="noStrike" kern="0" cap="none" spc="0" normalizeH="0" baseline="0" noProof="0" dirty="0">
                  <a:ln>
                    <a:noFill/>
                  </a:ln>
                  <a:solidFill>
                    <a:srgbClr val="B24D3E"/>
                  </a:solidFill>
                  <a:effectLst/>
                  <a:uLnTx/>
                  <a:uFillTx/>
                  <a:cs typeface="+mn-ea"/>
                  <a:sym typeface="+mn-lt"/>
                </a:rPr>
                <a:t>02</a:t>
              </a:r>
              <a:endParaRPr kumimoji="0" lang="zh-CN" altLang="en-US" sz="2800" b="1" u="none" strike="noStrike" kern="0" cap="none" spc="0" normalizeH="0" baseline="0" noProof="0" dirty="0">
                <a:ln>
                  <a:noFill/>
                </a:ln>
                <a:solidFill>
                  <a:srgbClr val="B24D3E"/>
                </a:solidFill>
                <a:effectLst/>
                <a:uLnTx/>
                <a:uFillTx/>
                <a:cs typeface="+mn-ea"/>
                <a:sym typeface="+mn-lt"/>
              </a:endParaRPr>
            </a:p>
          </p:txBody>
        </p:sp>
        <p:cxnSp>
          <p:nvCxnSpPr>
            <p:cNvPr id="14" name="直接连接符 53"/>
            <p:cNvCxnSpPr/>
            <p:nvPr/>
          </p:nvCxnSpPr>
          <p:spPr>
            <a:xfrm>
              <a:off x="2401620" y="2844413"/>
              <a:ext cx="0" cy="0"/>
            </a:xfrm>
            <a:prstGeom prst="line">
              <a:avLst/>
            </a:prstGeom>
            <a:ln>
              <a:solidFill>
                <a:srgbClr val="5A3D71"/>
              </a:solidFill>
            </a:ln>
          </p:spPr>
          <p:style>
            <a:lnRef idx="1">
              <a:schemeClr val="accent1"/>
            </a:lnRef>
            <a:fillRef idx="0">
              <a:schemeClr val="accent1"/>
            </a:fillRef>
            <a:effectRef idx="0">
              <a:schemeClr val="accent1"/>
            </a:effectRef>
            <a:fontRef idx="minor">
              <a:schemeClr val="tx1"/>
            </a:fontRef>
          </p:style>
        </p:cxnSp>
        <p:cxnSp>
          <p:nvCxnSpPr>
            <p:cNvPr id="15" name="直接连接符 55"/>
            <p:cNvCxnSpPr/>
            <p:nvPr/>
          </p:nvCxnSpPr>
          <p:spPr>
            <a:xfrm>
              <a:off x="2326182" y="2844413"/>
              <a:ext cx="150876" cy="0"/>
            </a:xfrm>
            <a:prstGeom prst="line">
              <a:avLst/>
            </a:prstGeom>
            <a:ln w="28575">
              <a:solidFill>
                <a:srgbClr val="B24D3E"/>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239522" y="1754723"/>
              <a:ext cx="2324198" cy="2324198"/>
            </a:xfrm>
            <a:prstGeom prst="ellipse">
              <a:avLst/>
            </a:prstGeom>
            <a:noFill/>
            <a:ln w="9525">
              <a:gradFill>
                <a:gsLst>
                  <a:gs pos="0">
                    <a:srgbClr val="F5CC99"/>
                  </a:gs>
                  <a:gs pos="92000">
                    <a:srgbClr val="F7F2DE">
                      <a:alpha val="0"/>
                    </a:srgb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6315589" y="3284171"/>
            <a:ext cx="2324198" cy="2324198"/>
            <a:chOff x="1239522" y="1754723"/>
            <a:chExt cx="2324198" cy="2324198"/>
          </a:xfrm>
        </p:grpSpPr>
        <p:sp>
          <p:nvSpPr>
            <p:cNvPr id="18" name="椭圆 17"/>
            <p:cNvSpPr/>
            <p:nvPr/>
          </p:nvSpPr>
          <p:spPr>
            <a:xfrm>
              <a:off x="1325182" y="1840383"/>
              <a:ext cx="2152878" cy="2152878"/>
            </a:xfrm>
            <a:prstGeom prst="ellipse">
              <a:avLst/>
            </a:prstGeom>
            <a:gradFill>
              <a:gsLst>
                <a:gs pos="0">
                  <a:srgbClr val="F7F2DE"/>
                </a:gs>
                <a:gs pos="100000">
                  <a:srgbClr val="F5CC9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a:off x="1700590" y="2911501"/>
              <a:ext cx="1402080" cy="460375"/>
            </a:xfrm>
            <a:prstGeom prst="rect">
              <a:avLst/>
            </a:prstGeom>
          </p:spPr>
          <p:txBody>
            <a:bodyPr wrap="none">
              <a:spAutoFit/>
            </a:bodyPr>
            <a:lstStyle/>
            <a:p>
              <a:pPr marL="0" marR="0" lvl="0" indent="0" algn="ctr" defTabSz="1015365" rtl="0" eaLnBrk="1" fontAlgn="auto" latinLnBrk="0" hangingPunct="1">
                <a:lnSpc>
                  <a:spcPct val="100000"/>
                </a:lnSpc>
                <a:spcBef>
                  <a:spcPts val="0"/>
                </a:spcBef>
                <a:spcAft>
                  <a:spcPts val="0"/>
                </a:spcAft>
                <a:buClrTx/>
                <a:buSzTx/>
                <a:buFontTx/>
                <a:buNone/>
                <a:defRPr/>
              </a:pPr>
              <a:r>
                <a:rPr kumimoji="0" lang="zh-CN" altLang="en-US" sz="2400" i="0" u="none" strike="noStrike" kern="0" cap="none" spc="0" normalizeH="0" baseline="0" noProof="0" dirty="0">
                  <a:ln>
                    <a:noFill/>
                  </a:ln>
                  <a:solidFill>
                    <a:srgbClr val="B24D3E"/>
                  </a:solidFill>
                  <a:effectLst/>
                  <a:uLnTx/>
                  <a:uFillTx/>
                  <a:cs typeface="+mn-ea"/>
                  <a:sym typeface="+mn-lt"/>
                </a:rPr>
                <a:t>中国</a:t>
              </a:r>
              <a:r>
                <a:rPr kumimoji="0" lang="zh-CN" altLang="en-US" sz="2400" i="0" u="none" strike="noStrike" kern="0" cap="none" spc="0" normalizeH="0" baseline="0" noProof="0" dirty="0">
                  <a:ln>
                    <a:noFill/>
                  </a:ln>
                  <a:solidFill>
                    <a:srgbClr val="B24D3E"/>
                  </a:solidFill>
                  <a:effectLst/>
                  <a:uLnTx/>
                  <a:uFillTx/>
                  <a:cs typeface="+mn-ea"/>
                  <a:sym typeface="+mn-lt"/>
                </a:rPr>
                <a:t>做法</a:t>
              </a:r>
              <a:endParaRPr kumimoji="0" lang="zh-CN" altLang="en-US" sz="2400" i="0" u="none" strike="noStrike" kern="0" cap="none" spc="0" normalizeH="0" baseline="0" noProof="0" dirty="0">
                <a:ln>
                  <a:noFill/>
                </a:ln>
                <a:solidFill>
                  <a:srgbClr val="B24D3E"/>
                </a:solidFill>
                <a:effectLst/>
                <a:uLnTx/>
                <a:uFillTx/>
                <a:cs typeface="+mn-ea"/>
                <a:sym typeface="+mn-lt"/>
              </a:endParaRPr>
            </a:p>
          </p:txBody>
        </p:sp>
        <p:sp>
          <p:nvSpPr>
            <p:cNvPr id="20" name="矩形 19"/>
            <p:cNvSpPr/>
            <p:nvPr/>
          </p:nvSpPr>
          <p:spPr>
            <a:xfrm>
              <a:off x="2088073" y="2321193"/>
              <a:ext cx="627095" cy="523220"/>
            </a:xfrm>
            <a:prstGeom prst="rect">
              <a:avLst/>
            </a:prstGeom>
          </p:spPr>
          <p:txBody>
            <a:bodyPr wrap="none">
              <a:spAutoFit/>
            </a:bodyPr>
            <a:lstStyle/>
            <a:p>
              <a:pPr marL="0" marR="0" lvl="0" indent="0" algn="ctr" defTabSz="1015365" rtl="0" eaLnBrk="1" fontAlgn="auto" latinLnBrk="0" hangingPunct="1">
                <a:lnSpc>
                  <a:spcPct val="100000"/>
                </a:lnSpc>
                <a:spcBef>
                  <a:spcPts val="0"/>
                </a:spcBef>
                <a:spcAft>
                  <a:spcPts val="0"/>
                </a:spcAft>
                <a:buClrTx/>
                <a:buSzTx/>
                <a:buFontTx/>
                <a:buNone/>
                <a:defRPr/>
              </a:pPr>
              <a:r>
                <a:rPr kumimoji="0" lang="en-US" altLang="zh-CN" sz="2800" b="1" u="none" strike="noStrike" kern="0" cap="none" spc="0" normalizeH="0" baseline="0" noProof="0" dirty="0">
                  <a:ln>
                    <a:noFill/>
                  </a:ln>
                  <a:solidFill>
                    <a:srgbClr val="B24D3E"/>
                  </a:solidFill>
                  <a:effectLst/>
                  <a:uLnTx/>
                  <a:uFillTx/>
                  <a:cs typeface="+mn-ea"/>
                  <a:sym typeface="+mn-lt"/>
                </a:rPr>
                <a:t>03</a:t>
              </a:r>
              <a:endParaRPr kumimoji="0" lang="zh-CN" altLang="en-US" sz="2800" b="1" u="none" strike="noStrike" kern="0" cap="none" spc="0" normalizeH="0" baseline="0" noProof="0" dirty="0">
                <a:ln>
                  <a:noFill/>
                </a:ln>
                <a:solidFill>
                  <a:srgbClr val="B24D3E"/>
                </a:solidFill>
                <a:effectLst/>
                <a:uLnTx/>
                <a:uFillTx/>
                <a:cs typeface="+mn-ea"/>
                <a:sym typeface="+mn-lt"/>
              </a:endParaRPr>
            </a:p>
          </p:txBody>
        </p:sp>
        <p:cxnSp>
          <p:nvCxnSpPr>
            <p:cNvPr id="21" name="直接连接符 53"/>
            <p:cNvCxnSpPr/>
            <p:nvPr/>
          </p:nvCxnSpPr>
          <p:spPr>
            <a:xfrm>
              <a:off x="2401620" y="2844413"/>
              <a:ext cx="0" cy="0"/>
            </a:xfrm>
            <a:prstGeom prst="line">
              <a:avLst/>
            </a:prstGeom>
            <a:ln>
              <a:solidFill>
                <a:srgbClr val="5A3D71"/>
              </a:solidFill>
            </a:ln>
          </p:spPr>
          <p:style>
            <a:lnRef idx="1">
              <a:schemeClr val="accent1"/>
            </a:lnRef>
            <a:fillRef idx="0">
              <a:schemeClr val="accent1"/>
            </a:fillRef>
            <a:effectRef idx="0">
              <a:schemeClr val="accent1"/>
            </a:effectRef>
            <a:fontRef idx="minor">
              <a:schemeClr val="tx1"/>
            </a:fontRef>
          </p:style>
        </p:cxnSp>
        <p:cxnSp>
          <p:nvCxnSpPr>
            <p:cNvPr id="22" name="直接连接符 55"/>
            <p:cNvCxnSpPr/>
            <p:nvPr/>
          </p:nvCxnSpPr>
          <p:spPr>
            <a:xfrm>
              <a:off x="2326182" y="2844413"/>
              <a:ext cx="150876" cy="0"/>
            </a:xfrm>
            <a:prstGeom prst="line">
              <a:avLst/>
            </a:prstGeom>
            <a:ln w="28575">
              <a:solidFill>
                <a:srgbClr val="B24D3E"/>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239522" y="1754723"/>
              <a:ext cx="2324198" cy="2324198"/>
            </a:xfrm>
            <a:prstGeom prst="ellipse">
              <a:avLst/>
            </a:prstGeom>
            <a:noFill/>
            <a:ln w="9525">
              <a:gradFill>
                <a:gsLst>
                  <a:gs pos="0">
                    <a:srgbClr val="F5CC99"/>
                  </a:gs>
                  <a:gs pos="92000">
                    <a:srgbClr val="F7F2DE">
                      <a:alpha val="0"/>
                    </a:srgb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9036027" y="2207732"/>
            <a:ext cx="2324198" cy="2324198"/>
            <a:chOff x="1239522" y="1754723"/>
            <a:chExt cx="2324198" cy="2324198"/>
          </a:xfrm>
        </p:grpSpPr>
        <p:sp>
          <p:nvSpPr>
            <p:cNvPr id="25" name="椭圆 24"/>
            <p:cNvSpPr/>
            <p:nvPr/>
          </p:nvSpPr>
          <p:spPr>
            <a:xfrm>
              <a:off x="1325182" y="1840383"/>
              <a:ext cx="2152878" cy="2152878"/>
            </a:xfrm>
            <a:prstGeom prst="ellipse">
              <a:avLst/>
            </a:prstGeom>
            <a:gradFill>
              <a:gsLst>
                <a:gs pos="0">
                  <a:srgbClr val="F7F2DE"/>
                </a:gs>
                <a:gs pos="100000">
                  <a:srgbClr val="F5CC99"/>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2005387" y="2911501"/>
              <a:ext cx="792480" cy="460375"/>
            </a:xfrm>
            <a:prstGeom prst="rect">
              <a:avLst/>
            </a:prstGeom>
          </p:spPr>
          <p:txBody>
            <a:bodyPr wrap="none">
              <a:spAutoFit/>
            </a:bodyPr>
            <a:lstStyle/>
            <a:p>
              <a:pPr marL="0" marR="0" lvl="0" indent="0" algn="ctr" defTabSz="1015365" rtl="0" eaLnBrk="1" fontAlgn="auto" latinLnBrk="0" hangingPunct="1">
                <a:lnSpc>
                  <a:spcPct val="100000"/>
                </a:lnSpc>
                <a:spcBef>
                  <a:spcPts val="0"/>
                </a:spcBef>
                <a:spcAft>
                  <a:spcPts val="0"/>
                </a:spcAft>
                <a:buClrTx/>
                <a:buSzTx/>
                <a:buFontTx/>
                <a:buNone/>
                <a:defRPr/>
              </a:pPr>
              <a:r>
                <a:rPr kumimoji="0" lang="zh-CN" altLang="en-US" sz="2400" i="0" u="none" strike="noStrike" kern="0" cap="none" spc="0" normalizeH="0" baseline="0" noProof="0" dirty="0">
                  <a:ln>
                    <a:noFill/>
                  </a:ln>
                  <a:solidFill>
                    <a:srgbClr val="B24D3E"/>
                  </a:solidFill>
                  <a:effectLst/>
                  <a:uLnTx/>
                  <a:uFillTx/>
                  <a:cs typeface="+mn-ea"/>
                  <a:sym typeface="+mn-lt"/>
                </a:rPr>
                <a:t>总结</a:t>
              </a:r>
              <a:endParaRPr kumimoji="0" lang="zh-CN" altLang="en-US" sz="2400" i="0" u="none" strike="noStrike" kern="0" cap="none" spc="0" normalizeH="0" baseline="0" noProof="0" dirty="0">
                <a:ln>
                  <a:noFill/>
                </a:ln>
                <a:solidFill>
                  <a:srgbClr val="B24D3E"/>
                </a:solidFill>
                <a:effectLst/>
                <a:uLnTx/>
                <a:uFillTx/>
                <a:cs typeface="+mn-ea"/>
                <a:sym typeface="+mn-lt"/>
              </a:endParaRPr>
            </a:p>
          </p:txBody>
        </p:sp>
        <p:sp>
          <p:nvSpPr>
            <p:cNvPr id="27" name="矩形 26"/>
            <p:cNvSpPr/>
            <p:nvPr/>
          </p:nvSpPr>
          <p:spPr>
            <a:xfrm>
              <a:off x="2088072" y="2321193"/>
              <a:ext cx="627096" cy="523220"/>
            </a:xfrm>
            <a:prstGeom prst="rect">
              <a:avLst/>
            </a:prstGeom>
          </p:spPr>
          <p:txBody>
            <a:bodyPr wrap="none">
              <a:spAutoFit/>
            </a:bodyPr>
            <a:lstStyle/>
            <a:p>
              <a:pPr marL="0" marR="0" lvl="0" indent="0" algn="ctr" defTabSz="1015365" rtl="0" eaLnBrk="1" fontAlgn="auto" latinLnBrk="0" hangingPunct="1">
                <a:lnSpc>
                  <a:spcPct val="100000"/>
                </a:lnSpc>
                <a:spcBef>
                  <a:spcPts val="0"/>
                </a:spcBef>
                <a:spcAft>
                  <a:spcPts val="0"/>
                </a:spcAft>
                <a:buClrTx/>
                <a:buSzTx/>
                <a:buFontTx/>
                <a:buNone/>
                <a:defRPr/>
              </a:pPr>
              <a:r>
                <a:rPr kumimoji="0" lang="en-US" altLang="zh-CN" sz="2800" b="1" u="none" strike="noStrike" kern="0" cap="none" spc="0" normalizeH="0" baseline="0" noProof="0" dirty="0">
                  <a:ln>
                    <a:noFill/>
                  </a:ln>
                  <a:solidFill>
                    <a:srgbClr val="B24D3E"/>
                  </a:solidFill>
                  <a:effectLst/>
                  <a:uLnTx/>
                  <a:uFillTx/>
                  <a:cs typeface="+mn-ea"/>
                  <a:sym typeface="+mn-lt"/>
                </a:rPr>
                <a:t>04</a:t>
              </a:r>
              <a:endParaRPr kumimoji="0" lang="zh-CN" altLang="en-US" sz="2800" b="1" u="none" strike="noStrike" kern="0" cap="none" spc="0" normalizeH="0" baseline="0" noProof="0" dirty="0">
                <a:ln>
                  <a:noFill/>
                </a:ln>
                <a:solidFill>
                  <a:srgbClr val="B24D3E"/>
                </a:solidFill>
                <a:effectLst/>
                <a:uLnTx/>
                <a:uFillTx/>
                <a:cs typeface="+mn-ea"/>
                <a:sym typeface="+mn-lt"/>
              </a:endParaRPr>
            </a:p>
          </p:txBody>
        </p:sp>
        <p:cxnSp>
          <p:nvCxnSpPr>
            <p:cNvPr id="28" name="直接连接符 53"/>
            <p:cNvCxnSpPr/>
            <p:nvPr/>
          </p:nvCxnSpPr>
          <p:spPr>
            <a:xfrm>
              <a:off x="2401620" y="2844413"/>
              <a:ext cx="0" cy="0"/>
            </a:xfrm>
            <a:prstGeom prst="line">
              <a:avLst/>
            </a:prstGeom>
            <a:ln>
              <a:solidFill>
                <a:srgbClr val="5A3D71"/>
              </a:solidFill>
            </a:ln>
          </p:spPr>
          <p:style>
            <a:lnRef idx="1">
              <a:schemeClr val="accent1"/>
            </a:lnRef>
            <a:fillRef idx="0">
              <a:schemeClr val="accent1"/>
            </a:fillRef>
            <a:effectRef idx="0">
              <a:schemeClr val="accent1"/>
            </a:effectRef>
            <a:fontRef idx="minor">
              <a:schemeClr val="tx1"/>
            </a:fontRef>
          </p:style>
        </p:cxnSp>
        <p:cxnSp>
          <p:nvCxnSpPr>
            <p:cNvPr id="29" name="直接连接符 55"/>
            <p:cNvCxnSpPr/>
            <p:nvPr/>
          </p:nvCxnSpPr>
          <p:spPr>
            <a:xfrm>
              <a:off x="2326182" y="2844413"/>
              <a:ext cx="150876" cy="0"/>
            </a:xfrm>
            <a:prstGeom prst="line">
              <a:avLst/>
            </a:prstGeom>
            <a:ln w="28575">
              <a:solidFill>
                <a:srgbClr val="B24D3E"/>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1239522" y="1754723"/>
              <a:ext cx="2324198" cy="2324198"/>
            </a:xfrm>
            <a:prstGeom prst="ellipse">
              <a:avLst/>
            </a:prstGeom>
            <a:noFill/>
            <a:ln w="9525">
              <a:gradFill>
                <a:gsLst>
                  <a:gs pos="0">
                    <a:srgbClr val="F5CC99"/>
                  </a:gs>
                  <a:gs pos="92000">
                    <a:srgbClr val="F7F2DE">
                      <a:alpha val="0"/>
                    </a:srgb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矩形 33"/>
          <p:cNvSpPr/>
          <p:nvPr/>
        </p:nvSpPr>
        <p:spPr>
          <a:xfrm>
            <a:off x="808140" y="657225"/>
            <a:ext cx="3293875" cy="923330"/>
          </a:xfrm>
          <a:prstGeom prst="rect">
            <a:avLst/>
          </a:prstGeom>
        </p:spPr>
        <p:txBody>
          <a:bodyPr wrap="square" lIns="0" tIns="0" rIns="0" bIns="0">
            <a:spAutoFit/>
          </a:bodyPr>
          <a:lstStyle/>
          <a:p>
            <a:pPr defTabSz="914400">
              <a:defRPr/>
            </a:pPr>
            <a:r>
              <a:rPr lang="zh-CN" altLang="en-US" sz="6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目 录</a:t>
            </a:r>
            <a:endParaRPr lang="zh-CN" altLang="en-US" sz="6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60120" y="2686685"/>
            <a:ext cx="3495675" cy="1107440"/>
          </a:xfrm>
          <a:prstGeom prst="rect">
            <a:avLst/>
          </a:prstGeom>
        </p:spPr>
        <p:txBody>
          <a:bodyPr wrap="square" lIns="0" tIns="0" rIns="0" bIns="0">
            <a:spAutoFit/>
          </a:bodyPr>
          <a:lstStyle/>
          <a:p>
            <a:pPr algn="ctr" defTabSz="914400">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抗击疫情背景下中国制度的</a:t>
            </a: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优势</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cxnSp>
        <p:nvCxnSpPr>
          <p:cNvPr id="11" name="直线连接符 10"/>
          <p:cNvCxnSpPr/>
          <p:nvPr/>
        </p:nvCxnSpPr>
        <p:spPr>
          <a:xfrm>
            <a:off x="4937760" y="2286000"/>
            <a:ext cx="0" cy="1908810"/>
          </a:xfrm>
          <a:prstGeom prst="line">
            <a:avLst/>
          </a:prstGeom>
          <a:ln w="25400">
            <a:solidFill>
              <a:srgbClr val="F7F2DE"/>
            </a:solidFill>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419500" y="2001977"/>
            <a:ext cx="3293875" cy="923330"/>
          </a:xfrm>
          <a:prstGeom prst="rect">
            <a:avLst/>
          </a:prstGeom>
        </p:spPr>
        <p:txBody>
          <a:bodyPr wrap="square" lIns="0" tIns="0" rIns="0" bIns="0">
            <a:spAutoFit/>
          </a:bodyPr>
          <a:lstStyle/>
          <a:p>
            <a:pPr defTabSz="914400">
              <a:defRPr/>
            </a:pPr>
            <a:r>
              <a:rPr lang="zh-CN" altLang="en-US" sz="6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第一章</a:t>
            </a:r>
            <a:endParaRPr lang="zh-CN" altLang="en-US" sz="6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
        <p:nvSpPr>
          <p:cNvPr id="13" name="矩形 12"/>
          <p:cNvSpPr/>
          <p:nvPr/>
        </p:nvSpPr>
        <p:spPr>
          <a:xfrm>
            <a:off x="5332413" y="2974589"/>
            <a:ext cx="5116179" cy="1353820"/>
          </a:xfrm>
          <a:prstGeom prst="rect">
            <a:avLst/>
          </a:prstGeom>
        </p:spPr>
        <p:txBody>
          <a:bodyPr wrap="square" lIns="0" tIns="0" rIns="0" bIns="0">
            <a:spAutoFit/>
          </a:bodyPr>
          <a:lstStyle/>
          <a:p>
            <a:pPr defTabSz="914400">
              <a:defRPr/>
            </a:pPr>
            <a:r>
              <a:rPr lang="zh-CN" altLang="en-US" sz="8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抗</a:t>
            </a:r>
            <a:r>
              <a:rPr lang="zh-CN" altLang="en-US" sz="8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疫背景</a:t>
            </a:r>
            <a:endParaRPr lang="zh-CN" altLang="en-US" sz="8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8943" y="658583"/>
            <a:ext cx="5116179" cy="553720"/>
          </a:xfrm>
          <a:prstGeom prst="rect">
            <a:avLst/>
          </a:prstGeom>
        </p:spPr>
        <p:txBody>
          <a:bodyPr wrap="square" lIns="0" tIns="0" rIns="0" bIns="0">
            <a:spAutoFit/>
          </a:bodyPr>
          <a:lstStyle/>
          <a:p>
            <a:pPr marL="571500" indent="-571500" defTabSz="914400">
              <a:buFont typeface="Wingdings" panose="05000000000000000000" pitchFamily="2" charset="2"/>
              <a:buChar char="n"/>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抗</a:t>
            </a: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疫背景</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
        <p:nvSpPr>
          <p:cNvPr id="54" name="矩形 53"/>
          <p:cNvSpPr/>
          <p:nvPr/>
        </p:nvSpPr>
        <p:spPr>
          <a:xfrm>
            <a:off x="889635" y="1849640"/>
            <a:ext cx="9532749" cy="3693160"/>
          </a:xfrm>
          <a:prstGeom prst="rect">
            <a:avLst/>
          </a:prstGeom>
        </p:spPr>
        <p:txBody>
          <a:bodyPr wrap="square" lIns="0" tIns="0" rIns="0" bIns="0">
            <a:spAutoFit/>
          </a:bodyPr>
          <a:lstStyle/>
          <a:p>
            <a:pPr algn="just" defTabSz="914400">
              <a:lnSpc>
                <a:spcPct val="150000"/>
              </a:lnSpc>
              <a:defRPr/>
            </a:pPr>
            <a:r>
              <a:rPr lang="zh-CN" altLang="en-US" sz="3200" b="1" dirty="0">
                <a:solidFill>
                  <a:srgbClr val="FAEED8"/>
                </a:solidFill>
                <a:cs typeface="+mn-ea"/>
                <a:sym typeface="+mn-lt"/>
              </a:rPr>
              <a:t>2020年初，新冠疫情爆发，传播，成为了全球性的公共卫生事件，与此伴随的是各国经济的衰退和社会的恐慌。在全球抗疫过程中，每个国家都交出了自己的一份答卷。而对比中国和美国面对疫情的做法和取得的成就，让我们深切感受到了中国的制度优势。</a:t>
            </a:r>
            <a:endParaRPr lang="zh-CN" altLang="en-US" sz="3200" b="1" dirty="0">
              <a:solidFill>
                <a:srgbClr val="FAEED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ipe(right)">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00760" y="2750185"/>
            <a:ext cx="3542030" cy="1107440"/>
          </a:xfrm>
          <a:prstGeom prst="rect">
            <a:avLst/>
          </a:prstGeom>
        </p:spPr>
        <p:txBody>
          <a:bodyPr wrap="square" lIns="0" tIns="0" rIns="0" bIns="0">
            <a:spAutoFit/>
          </a:bodyPr>
          <a:lstStyle/>
          <a:p>
            <a:pPr algn="ctr" defTabSz="914400">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抗击疫情背景下中国制度的</a:t>
            </a: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优势</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cxnSp>
        <p:nvCxnSpPr>
          <p:cNvPr id="6" name="直线连接符 5"/>
          <p:cNvCxnSpPr/>
          <p:nvPr/>
        </p:nvCxnSpPr>
        <p:spPr>
          <a:xfrm>
            <a:off x="4937760" y="2286000"/>
            <a:ext cx="0" cy="1908810"/>
          </a:xfrm>
          <a:prstGeom prst="line">
            <a:avLst/>
          </a:prstGeom>
          <a:ln w="25400">
            <a:solidFill>
              <a:srgbClr val="F7F2DE"/>
            </a:solidFill>
            <a:prstDash val="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419500" y="2001977"/>
            <a:ext cx="3293875" cy="923330"/>
          </a:xfrm>
          <a:prstGeom prst="rect">
            <a:avLst/>
          </a:prstGeom>
        </p:spPr>
        <p:txBody>
          <a:bodyPr wrap="square" lIns="0" tIns="0" rIns="0" bIns="0">
            <a:spAutoFit/>
          </a:bodyPr>
          <a:lstStyle/>
          <a:p>
            <a:pPr defTabSz="914400">
              <a:defRPr/>
            </a:pPr>
            <a:r>
              <a:rPr lang="zh-CN" altLang="en-US" sz="6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第二章</a:t>
            </a:r>
            <a:endParaRPr lang="zh-CN" altLang="en-US" sz="6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
        <p:nvSpPr>
          <p:cNvPr id="8" name="矩形 7"/>
          <p:cNvSpPr/>
          <p:nvPr/>
        </p:nvSpPr>
        <p:spPr>
          <a:xfrm>
            <a:off x="5332413" y="2974589"/>
            <a:ext cx="5116179" cy="1353820"/>
          </a:xfrm>
          <a:prstGeom prst="rect">
            <a:avLst/>
          </a:prstGeom>
        </p:spPr>
        <p:txBody>
          <a:bodyPr wrap="square" lIns="0" tIns="0" rIns="0" bIns="0">
            <a:spAutoFit/>
          </a:bodyPr>
          <a:lstStyle/>
          <a:p>
            <a:pPr defTabSz="914400">
              <a:defRPr/>
            </a:pPr>
            <a:r>
              <a:rPr lang="zh-CN" altLang="en-US" sz="8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制度优势</a:t>
            </a:r>
            <a:endParaRPr lang="zh-CN" altLang="en-US" sz="8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897861" y="2624752"/>
            <a:ext cx="4319862" cy="973308"/>
            <a:chOff x="874713" y="1390312"/>
            <a:chExt cx="4319862" cy="973308"/>
          </a:xfrm>
        </p:grpSpPr>
        <p:sp>
          <p:nvSpPr>
            <p:cNvPr id="25" name="矩形 24"/>
            <p:cNvSpPr/>
            <p:nvPr/>
          </p:nvSpPr>
          <p:spPr>
            <a:xfrm>
              <a:off x="1900700" y="1559196"/>
              <a:ext cx="3293875" cy="738505"/>
            </a:xfrm>
            <a:prstGeom prst="rect">
              <a:avLst/>
            </a:prstGeom>
          </p:spPr>
          <p:txBody>
            <a:bodyPr wrap="square" lIns="0" tIns="0" rIns="0" bIns="0">
              <a:spAutoFit/>
            </a:bodyPr>
            <a:lstStyle/>
            <a:p>
              <a:pPr defTabSz="914400">
                <a:defRPr/>
              </a:pPr>
              <a:r>
                <a:rPr lang="zh-CN" altLang="en-US" sz="4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制度</a:t>
              </a:r>
              <a:r>
                <a:rPr lang="zh-CN" altLang="en-US" sz="4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优势</a:t>
              </a:r>
              <a:endParaRPr lang="zh-CN" altLang="en-US" sz="4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pic>
          <p:nvPicPr>
            <p:cNvPr id="26" name="图片 25"/>
            <p:cNvPicPr>
              <a:picLocks noChangeAspect="1"/>
            </p:cNvPicPr>
            <p:nvPr/>
          </p:nvPicPr>
          <p:blipFill>
            <a:blip r:embed="rId1" cstate="screen">
              <a:extLst>
                <a:ext uri="{BEBA8EAE-BF5A-486C-A8C5-ECC9F3942E4B}">
                  <a14:imgProps xmlns:a14="http://schemas.microsoft.com/office/drawing/2010/main">
                    <a14:imgLayer r:embed="rId2">
                      <a14:imgEffect>
                        <a14:saturation sat="66000"/>
                      </a14:imgEffect>
                    </a14:imgLayer>
                  </a14:imgProps>
                </a:ext>
              </a:extLst>
            </a:blip>
            <a:stretch>
              <a:fillRect/>
            </a:stretch>
          </p:blipFill>
          <p:spPr>
            <a:xfrm>
              <a:off x="874713" y="1390312"/>
              <a:ext cx="945968" cy="973308"/>
            </a:xfrm>
            <a:prstGeom prst="rect">
              <a:avLst/>
            </a:prstGeom>
          </p:spPr>
        </p:pic>
      </p:grpSp>
      <p:cxnSp>
        <p:nvCxnSpPr>
          <p:cNvPr id="27" name="直线连接符 26"/>
          <p:cNvCxnSpPr/>
          <p:nvPr/>
        </p:nvCxnSpPr>
        <p:spPr>
          <a:xfrm>
            <a:off x="5429250" y="1485621"/>
            <a:ext cx="0" cy="4091940"/>
          </a:xfrm>
          <a:prstGeom prst="line">
            <a:avLst/>
          </a:prstGeom>
          <a:ln>
            <a:solidFill>
              <a:srgbClr val="F7F2DE"/>
            </a:solidFill>
            <a:prstDash val="lgDash"/>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5346460" y="1934711"/>
            <a:ext cx="5957837" cy="3231515"/>
          </a:xfrm>
          <a:prstGeom prst="rect">
            <a:avLst/>
          </a:prstGeom>
        </p:spPr>
        <p:txBody>
          <a:bodyPr wrap="square" lIns="0" tIns="0" rIns="0" bIns="0">
            <a:spAutoFit/>
          </a:bodyPr>
          <a:lstStyle/>
          <a:p>
            <a:pPr marL="285750" indent="-285750" algn="just" defTabSz="914400">
              <a:lnSpc>
                <a:spcPct val="150000"/>
              </a:lnSpc>
              <a:buFont typeface="Wingdings" panose="05000000000000000000" pitchFamily="2" charset="2"/>
              <a:buChar char="u"/>
              <a:defRPr/>
            </a:pPr>
            <a:r>
              <a:rPr lang="zh-CN" altLang="en-US" sz="2000" b="1" dirty="0">
                <a:solidFill>
                  <a:srgbClr val="FAEED8"/>
                </a:solidFill>
                <a:cs typeface="+mn-ea"/>
                <a:sym typeface="+mn-lt"/>
              </a:rPr>
              <a:t>一、抗疫斗争彰显党统领大局的硬核领导力</a:t>
            </a:r>
            <a:endParaRPr lang="zh-CN" altLang="en-US" sz="2000" b="1" dirty="0">
              <a:solidFill>
                <a:srgbClr val="FAEED8"/>
              </a:solidFill>
              <a:cs typeface="+mn-ea"/>
              <a:sym typeface="+mn-lt"/>
            </a:endParaRPr>
          </a:p>
          <a:p>
            <a:pPr marL="285750" indent="-285750" algn="just" defTabSz="914400">
              <a:lnSpc>
                <a:spcPct val="150000"/>
              </a:lnSpc>
              <a:buFont typeface="Wingdings" panose="05000000000000000000" pitchFamily="2" charset="2"/>
              <a:buChar char="u"/>
              <a:defRPr/>
            </a:pPr>
            <a:endParaRPr lang="zh-CN" altLang="en-US" sz="2000" b="1" dirty="0">
              <a:solidFill>
                <a:srgbClr val="FAEED8"/>
              </a:solidFill>
              <a:cs typeface="+mn-ea"/>
              <a:sym typeface="+mn-lt"/>
            </a:endParaRPr>
          </a:p>
          <a:p>
            <a:pPr marL="285750" indent="-285750" algn="just" defTabSz="914400">
              <a:lnSpc>
                <a:spcPct val="150000"/>
              </a:lnSpc>
              <a:buFont typeface="Wingdings" panose="05000000000000000000" pitchFamily="2" charset="2"/>
              <a:buChar char="u"/>
              <a:defRPr/>
            </a:pPr>
            <a:r>
              <a:rPr lang="zh-CN" altLang="en-US" sz="2000" b="1" dirty="0">
                <a:solidFill>
                  <a:srgbClr val="FAEED8"/>
                </a:solidFill>
                <a:cs typeface="+mn-ea"/>
                <a:sym typeface="+mn-lt"/>
              </a:rPr>
              <a:t>二、抗疫斗争彰显以人民中心的中国特色社会主义制度理念</a:t>
            </a:r>
            <a:endParaRPr lang="zh-CN" altLang="en-US" sz="2000" b="1" dirty="0">
              <a:solidFill>
                <a:srgbClr val="FAEED8"/>
              </a:solidFill>
              <a:cs typeface="+mn-ea"/>
              <a:sym typeface="+mn-lt"/>
            </a:endParaRPr>
          </a:p>
          <a:p>
            <a:pPr marL="285750" indent="-285750" algn="just" defTabSz="914400">
              <a:lnSpc>
                <a:spcPct val="150000"/>
              </a:lnSpc>
              <a:buFont typeface="Wingdings" panose="05000000000000000000" pitchFamily="2" charset="2"/>
              <a:buChar char="u"/>
              <a:defRPr/>
            </a:pPr>
            <a:endParaRPr lang="zh-CN" altLang="en-US" sz="2000" b="1" dirty="0">
              <a:solidFill>
                <a:srgbClr val="FAEED8"/>
              </a:solidFill>
              <a:cs typeface="+mn-ea"/>
              <a:sym typeface="+mn-lt"/>
            </a:endParaRPr>
          </a:p>
          <a:p>
            <a:pPr marL="285750" indent="-285750" algn="just" defTabSz="914400">
              <a:lnSpc>
                <a:spcPct val="150000"/>
              </a:lnSpc>
              <a:buFont typeface="Wingdings" panose="05000000000000000000" pitchFamily="2" charset="2"/>
              <a:buChar char="u"/>
              <a:defRPr/>
            </a:pPr>
            <a:r>
              <a:rPr lang="zh-CN" altLang="en-US" sz="2000" b="1" dirty="0">
                <a:solidFill>
                  <a:srgbClr val="FAEED8"/>
                </a:solidFill>
                <a:cs typeface="+mn-ea"/>
                <a:sym typeface="+mn-lt"/>
              </a:rPr>
              <a:t>三、抗疫斗争彰显中国特色社会主义制度集中力量办大事的显著优势</a:t>
            </a:r>
            <a:endParaRPr lang="zh-CN" altLang="en-US" sz="2000" b="1" dirty="0">
              <a:solidFill>
                <a:srgbClr val="FAEED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right)">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2140" y="2648585"/>
            <a:ext cx="3866515" cy="1107440"/>
          </a:xfrm>
          <a:prstGeom prst="rect">
            <a:avLst/>
          </a:prstGeom>
        </p:spPr>
        <p:txBody>
          <a:bodyPr wrap="square" lIns="0" tIns="0" rIns="0" bIns="0">
            <a:spAutoFit/>
          </a:bodyPr>
          <a:lstStyle/>
          <a:p>
            <a:pPr algn="ctr" defTabSz="914400">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抗击疫情背景下</a:t>
            </a: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中国制度的</a:t>
            </a: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优势</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cxnSp>
        <p:nvCxnSpPr>
          <p:cNvPr id="6" name="直线连接符 5"/>
          <p:cNvCxnSpPr/>
          <p:nvPr/>
        </p:nvCxnSpPr>
        <p:spPr>
          <a:xfrm>
            <a:off x="4937760" y="2286000"/>
            <a:ext cx="0" cy="1908810"/>
          </a:xfrm>
          <a:prstGeom prst="line">
            <a:avLst/>
          </a:prstGeom>
          <a:ln w="25400">
            <a:solidFill>
              <a:srgbClr val="F7F2DE"/>
            </a:solidFill>
            <a:prstDash val="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419500" y="2001977"/>
            <a:ext cx="3293875" cy="923330"/>
          </a:xfrm>
          <a:prstGeom prst="rect">
            <a:avLst/>
          </a:prstGeom>
        </p:spPr>
        <p:txBody>
          <a:bodyPr wrap="square" lIns="0" tIns="0" rIns="0" bIns="0">
            <a:spAutoFit/>
          </a:bodyPr>
          <a:lstStyle/>
          <a:p>
            <a:pPr defTabSz="914400">
              <a:defRPr/>
            </a:pPr>
            <a:r>
              <a:rPr lang="zh-CN" altLang="en-US" sz="6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第三章</a:t>
            </a:r>
            <a:endParaRPr lang="zh-CN" altLang="en-US" sz="60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
        <p:nvSpPr>
          <p:cNvPr id="8" name="矩形 7"/>
          <p:cNvSpPr/>
          <p:nvPr/>
        </p:nvSpPr>
        <p:spPr>
          <a:xfrm>
            <a:off x="5332413" y="2974589"/>
            <a:ext cx="5116179" cy="1353820"/>
          </a:xfrm>
          <a:prstGeom prst="rect">
            <a:avLst/>
          </a:prstGeom>
        </p:spPr>
        <p:txBody>
          <a:bodyPr wrap="square" lIns="0" tIns="0" rIns="0" bIns="0">
            <a:spAutoFit/>
          </a:bodyPr>
          <a:lstStyle/>
          <a:p>
            <a:pPr defTabSz="914400">
              <a:defRPr/>
            </a:pPr>
            <a:r>
              <a:rPr lang="zh-CN" altLang="en-US" sz="8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中国</a:t>
            </a:r>
            <a:r>
              <a:rPr lang="zh-CN" altLang="en-US" sz="8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做法</a:t>
            </a:r>
            <a:endParaRPr lang="zh-CN" altLang="en-US" sz="88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943" y="658583"/>
            <a:ext cx="5116179" cy="553720"/>
          </a:xfrm>
          <a:prstGeom prst="rect">
            <a:avLst/>
          </a:prstGeom>
        </p:spPr>
        <p:txBody>
          <a:bodyPr wrap="square" lIns="0" tIns="0" rIns="0" bIns="0">
            <a:spAutoFit/>
          </a:bodyPr>
          <a:lstStyle/>
          <a:p>
            <a:pPr marL="571500" indent="-571500" defTabSz="914400">
              <a:buFont typeface="Wingdings" panose="05000000000000000000" pitchFamily="2" charset="2"/>
              <a:buChar char="n"/>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中国做法</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pic>
        <p:nvPicPr>
          <p:cNvPr id="1026" name="Picture 2"/>
          <p:cNvPicPr>
            <a:picLocks noChangeAspect="1" noChangeArrowheads="1"/>
          </p:cNvPicPr>
          <p:nvPr/>
        </p:nvPicPr>
        <p:blipFill rotWithShape="1">
          <a:blip r:embed="rId1" cstate="screen"/>
          <a:srcRect/>
          <a:stretch>
            <a:fillRect/>
          </a:stretch>
        </p:blipFill>
        <p:spPr bwMode="auto">
          <a:xfrm>
            <a:off x="5213350" y="592455"/>
            <a:ext cx="6853555" cy="2854325"/>
          </a:xfrm>
          <a:prstGeom prst="roundRect">
            <a:avLst>
              <a:gd name="adj" fmla="val 5044"/>
            </a:avLst>
          </a:prstGeom>
          <a:solidFill>
            <a:srgbClr val="FFFFFF">
              <a:shade val="85000"/>
            </a:srgbClr>
          </a:solidFill>
          <a:ln>
            <a:noFill/>
          </a:ln>
          <a:effectLst>
            <a:reflection blurRad="12700" stA="38000" endPos="28000" dist="5000" dir="5400000" sy="-100000" algn="bl" rotWithShape="0"/>
          </a:effectLst>
        </p:spPr>
      </p:pic>
      <p:sp>
        <p:nvSpPr>
          <p:cNvPr id="9" name="圆角矩形 8"/>
          <p:cNvSpPr/>
          <p:nvPr/>
        </p:nvSpPr>
        <p:spPr>
          <a:xfrm>
            <a:off x="427990" y="1295400"/>
            <a:ext cx="5116830" cy="2212340"/>
          </a:xfrm>
          <a:prstGeom prst="roundRect">
            <a:avLst>
              <a:gd name="adj" fmla="val 12667"/>
            </a:avLst>
          </a:prstGeom>
          <a:gradFill>
            <a:gsLst>
              <a:gs pos="0">
                <a:srgbClr val="F7F2DE"/>
              </a:gs>
              <a:gs pos="100000">
                <a:srgbClr val="F5CC99"/>
              </a:gs>
            </a:gsLst>
            <a:lin ang="5400000" scaled="0"/>
          </a:gra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3600" b="1" dirty="0">
                <a:solidFill>
                  <a:srgbClr val="93312B"/>
                </a:solidFill>
                <a:cs typeface="+mn-ea"/>
                <a:sym typeface="+mn-lt"/>
              </a:rPr>
              <a:t>一、抗疫斗争彰显党统领大局的硬核领导力</a:t>
            </a:r>
            <a:endParaRPr kumimoji="1" lang="zh-CN" altLang="en-US" sz="3600" b="1" dirty="0">
              <a:solidFill>
                <a:srgbClr val="93312B"/>
              </a:solidFill>
              <a:cs typeface="+mn-ea"/>
              <a:sym typeface="+mn-lt"/>
            </a:endParaRPr>
          </a:p>
        </p:txBody>
      </p:sp>
      <p:sp>
        <p:nvSpPr>
          <p:cNvPr id="11" name="矩形 10"/>
          <p:cNvSpPr/>
          <p:nvPr/>
        </p:nvSpPr>
        <p:spPr>
          <a:xfrm>
            <a:off x="1126490" y="4479210"/>
            <a:ext cx="10218447" cy="1846580"/>
          </a:xfrm>
          <a:prstGeom prst="rect">
            <a:avLst/>
          </a:prstGeom>
        </p:spPr>
        <p:txBody>
          <a:bodyPr wrap="square" lIns="0" tIns="0" rIns="0" bIns="0">
            <a:spAutoFit/>
          </a:bodyPr>
          <a:lstStyle/>
          <a:p>
            <a:pPr indent="0" algn="just" defTabSz="914400">
              <a:lnSpc>
                <a:spcPct val="150000"/>
              </a:lnSpc>
              <a:buFont typeface="Arial" panose="020B0604020202020204" pitchFamily="34" charset="0"/>
              <a:buNone/>
              <a:defRPr/>
            </a:pPr>
            <a:r>
              <a:rPr lang="en-US" altLang="zh-CN" sz="2000" b="1" dirty="0">
                <a:solidFill>
                  <a:srgbClr val="FAEED8"/>
                </a:solidFill>
                <a:cs typeface="+mn-ea"/>
                <a:sym typeface="+mn-lt"/>
              </a:rPr>
              <a:t>党的十九大报告明确指出:“中国特色社会主义最本质的特征是中国共产党领导，中国特色社会主义制度的最大优势是中国共产党领导。”中国革命和中国建设的历史与现实表明，坚持和完善中国共产党的领导是我们这样一个拥有14亿人口大国、曾经积贫积弱的社会主义国家走向强盛、人们走向富裕、民族走向复兴的必然选择。</a:t>
            </a:r>
            <a:endParaRPr lang="en-US" altLang="zh-CN" sz="2000" b="1" dirty="0">
              <a:solidFill>
                <a:srgbClr val="FAEED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1000"/>
                                        <p:tgtEl>
                                          <p:spTgt spid="1026"/>
                                        </p:tgtEl>
                                      </p:cBhvr>
                                    </p:animEffect>
                                    <p:anim calcmode="lin" valueType="num">
                                      <p:cBhvr>
                                        <p:cTn id="18" dur="1000" fill="hold"/>
                                        <p:tgtEl>
                                          <p:spTgt spid="1026"/>
                                        </p:tgtEl>
                                        <p:attrNameLst>
                                          <p:attrName>ppt_x</p:attrName>
                                        </p:attrNameLst>
                                      </p:cBhvr>
                                      <p:tavLst>
                                        <p:tav tm="0">
                                          <p:val>
                                            <p:strVal val="#ppt_x"/>
                                          </p:val>
                                        </p:tav>
                                        <p:tav tm="100000">
                                          <p:val>
                                            <p:strVal val="#ppt_x"/>
                                          </p:val>
                                        </p:tav>
                                      </p:tavLst>
                                    </p:anim>
                                    <p:anim calcmode="lin" valueType="num">
                                      <p:cBhvr>
                                        <p:cTn id="1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ldLvl="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943" y="658583"/>
            <a:ext cx="5116179" cy="553720"/>
          </a:xfrm>
          <a:prstGeom prst="rect">
            <a:avLst/>
          </a:prstGeom>
        </p:spPr>
        <p:txBody>
          <a:bodyPr wrap="square" lIns="0" tIns="0" rIns="0" bIns="0">
            <a:spAutoFit/>
          </a:bodyPr>
          <a:lstStyle/>
          <a:p>
            <a:pPr marL="571500" indent="-571500" defTabSz="914400">
              <a:buFont typeface="Wingdings" panose="05000000000000000000" pitchFamily="2" charset="2"/>
              <a:buChar char="n"/>
              <a:defRPr/>
            </a:pPr>
            <a:r>
              <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rPr>
              <a:t>中国做法</a:t>
            </a:r>
            <a:endParaRPr lang="zh-CN" altLang="en-US" sz="3600" dirty="0">
              <a:gradFill>
                <a:gsLst>
                  <a:gs pos="0">
                    <a:srgbClr val="F7F2DE"/>
                  </a:gs>
                  <a:gs pos="100000">
                    <a:srgbClr val="F5CC99"/>
                  </a:gs>
                </a:gsLst>
                <a:lin ang="5400000" scaled="1"/>
              </a:gradFill>
              <a:effectLst>
                <a:outerShdw blurRad="228600" dist="76200" dir="2700000" algn="tl" rotWithShape="0">
                  <a:prstClr val="black">
                    <a:alpha val="13000"/>
                  </a:prstClr>
                </a:outerShdw>
              </a:effectLst>
              <a:cs typeface="+mn-ea"/>
              <a:sym typeface="+mn-lt"/>
            </a:endParaRPr>
          </a:p>
        </p:txBody>
      </p:sp>
      <p:sp>
        <p:nvSpPr>
          <p:cNvPr id="16" name="矩形 15"/>
          <p:cNvSpPr/>
          <p:nvPr/>
        </p:nvSpPr>
        <p:spPr>
          <a:xfrm>
            <a:off x="429895" y="1288415"/>
            <a:ext cx="10858500" cy="5170805"/>
          </a:xfrm>
          <a:prstGeom prst="rect">
            <a:avLst/>
          </a:prstGeom>
        </p:spPr>
        <p:txBody>
          <a:bodyPr wrap="square" lIns="0" tIns="0" rIns="0" bIns="0">
            <a:spAutoFit/>
          </a:bodyPr>
          <a:lstStyle/>
          <a:p>
            <a:pPr indent="0" algn="just" defTabSz="914400">
              <a:lnSpc>
                <a:spcPct val="200000"/>
              </a:lnSpc>
              <a:buFont typeface="Arial" panose="020B0604020202020204" pitchFamily="34" charset="0"/>
              <a:buNone/>
              <a:defRPr/>
            </a:pPr>
            <a:r>
              <a:rPr lang="zh-CN" altLang="en-US" sz="2400" b="1" dirty="0">
                <a:solidFill>
                  <a:srgbClr val="FAEED8"/>
                </a:solidFill>
                <a:cs typeface="+mn-ea"/>
                <a:sym typeface="+mn-lt"/>
              </a:rPr>
              <a:t>德国社会学家韦伯曾经对领导力有过精彩的经典论述，他认为领导力有三种来源，即基于感召力、基于世袭身份和基于法权的合理秩序。而中国共产党以马克思主义为指导，与人民群众血肉相连、休戚与共，远远超越了韦伯的领导力论说。中国革命和中国的建设与改革发展历史性地选择了中国共产党。中国共产党始终代表中国先进生产力的发展要求、中国先进文化的前进方向、中国最广大人民的根本利益，成为中国社会进步，中国人民幸福和中华民族复兴的中坚，彰显出领导一切、总揽全局的硬核领导力。</a:t>
            </a:r>
            <a:endParaRPr lang="zh-CN" altLang="en-US" sz="2400" b="1" dirty="0">
              <a:solidFill>
                <a:srgbClr val="FAEED8"/>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Lst>
  </p:timing>
</p:sld>
</file>

<file path=ppt/tags/tag1.xml><?xml version="1.0" encoding="utf-8"?>
<p:tagLst xmlns:p="http://schemas.openxmlformats.org/presentationml/2006/main">
  <p:tag name="ISPRING_FIRST_PUBLISH" val="1"/>
  <p:tag name="ISPRING_PRESENTATION_TITLE" val="8"/>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so3quujf">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2871</Words>
  <Application>WPS 演示</Application>
  <PresentationFormat>自定义</PresentationFormat>
  <Paragraphs>103</Paragraphs>
  <Slides>17</Slides>
  <Notes>25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Arial</vt:lpstr>
      <vt:lpstr>宋体</vt:lpstr>
      <vt:lpstr>Wingdings</vt:lpstr>
      <vt:lpstr>方正正黑简体</vt:lpstr>
      <vt:lpstr>黑体</vt:lpstr>
      <vt:lpstr>微软雅黑</vt:lpstr>
      <vt:lpstr>Arial Unicode MS</vt:lpstr>
      <vt:lpstr>等线</vt:lpstr>
      <vt:lpstr>汉仪中圆简</vt:lpstr>
      <vt:lpstr>Arial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中国共产党纪律处分条例</dc:title>
  <dc:creator>第一PPT</dc:creator>
  <cp:keywords>www.1ppt.com</cp:keywords>
  <dc:description>www.1ppt.com</dc:description>
  <cp:lastModifiedBy>月月</cp:lastModifiedBy>
  <cp:revision>280</cp:revision>
  <dcterms:created xsi:type="dcterms:W3CDTF">2017-08-18T03:02:00Z</dcterms:created>
  <dcterms:modified xsi:type="dcterms:W3CDTF">2022-04-01T11:42:46Z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843E17519E3D4C1BAF69A50FB2ED0DDE</vt:lpwstr>
  </property>
</Properties>
</file>