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8434622-EB23-4116-B64D-77ABC2444493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5"/>
              </a:solidFill>
            </a:ln>
          </a:top>
          <a:bottom>
            <a:ln w="2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5"/>
              </a:solidFill>
            </a:ln>
          </a:top>
          <a:bottom>
            <a:ln w="10000" cmpd="sng">
              <a:solidFill>
                <a:schemeClr val="accent5"/>
              </a:solidFill>
            </a:ln>
          </a:bottom>
        </a:tcBdr>
        <a:fill>
          <a:solidFill>
            <a:schemeClr val="accent5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197D153-9C0F-45A4-A76D-B5DC2E27B64C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4"/>
      </a:tcTxStyle>
      <a:tcStyle>
        <a:tcBdr>
          <a:top>
            <a:ln w="6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4">
          <a:shade val="40000"/>
        </a:schemeClr>
      </a:tcTxStyle>
      <a:tcStyle>
        <a:tcBdr/>
        <a:fill>
          <a:solidFill>
            <a:schemeClr val="accent4">
              <a:alpha val="40000"/>
            </a:schemeClr>
          </a:solidFill>
        </a:fill>
      </a:tcStyle>
    </a:firstRow>
  </a:tblStyle>
  <a:tblStyle styleId="{F86EB55A-D8E4-4A66-8E5A-C34D8BC1693A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TxStyle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6"/>
      </a:tcTxStyle>
      <a:tcStyle>
        <a:tcBdr>
          <a:top>
            <a:ln w="6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6">
          <a:shade val="40000"/>
        </a:schemeClr>
      </a:tcTxStyle>
      <a:tcStyle>
        <a:tcBdr/>
        <a:fill>
          <a:solidFill>
            <a:schemeClr val="accent6">
              <a:alpha val="40000"/>
            </a:schemeClr>
          </a:solidFill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6B76CA6B-5DA6-45C4-B833-132EAC621518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3"/>
              </a:solidFill>
              <a:prstDash val="dash"/>
            </a:ln>
          </a:left>
          <a:right>
            <a:ln w="32700" cmpd="sng">
              <a:solidFill>
                <a:schemeClr val="accent3"/>
              </a:solidFill>
              <a:prstDash val="dash"/>
            </a:ln>
          </a:right>
          <a:top>
            <a:ln w="32700" cmpd="sng">
              <a:solidFill>
                <a:schemeClr val="accent3"/>
              </a:solidFill>
              <a:prstDash val="dash"/>
            </a:ln>
          </a:top>
          <a:bottom>
            <a:ln w="32700" cmpd="sng">
              <a:solidFill>
                <a:schemeClr val="accent3"/>
              </a:solidFill>
              <a:prstDash val="dash"/>
            </a:ln>
          </a:bottom>
          <a:insideH>
            <a:ln w="22700" cmpd="sng">
              <a:solidFill>
                <a:schemeClr val="accent3"/>
              </a:solidFill>
              <a:prstDash val="sysDot"/>
            </a:ln>
          </a:insideH>
          <a:insideV>
            <a:ln w="22700" cmpd="sng">
              <a:solidFill>
                <a:schemeClr val="accent3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BA7026A9-84A0-402A-8550-04DCFC3E3A74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5"/>
              </a:solidFill>
              <a:prstDash val="dash"/>
            </a:ln>
          </a:left>
          <a:right>
            <a:ln w="32700" cmpd="sng">
              <a:solidFill>
                <a:schemeClr val="accent5"/>
              </a:solidFill>
              <a:prstDash val="dash"/>
            </a:ln>
          </a:right>
          <a:top>
            <a:ln w="32700" cmpd="sng">
              <a:solidFill>
                <a:schemeClr val="accent5"/>
              </a:solidFill>
              <a:prstDash val="dash"/>
            </a:ln>
          </a:top>
          <a:bottom>
            <a:ln w="32700" cmpd="sng">
              <a:solidFill>
                <a:schemeClr val="accent5"/>
              </a:solidFill>
              <a:prstDash val="dash"/>
            </a:ln>
          </a:bottom>
          <a:insideH>
            <a:ln w="22700" cmpd="sng">
              <a:solidFill>
                <a:schemeClr val="accent5"/>
              </a:solidFill>
              <a:prstDash val="sysDot"/>
            </a:ln>
          </a:insideH>
          <a:insideV>
            <a:ln w="22700" cmpd="sng">
              <a:solidFill>
                <a:schemeClr val="accent5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BFE82C6-8956-4E4D-8A03-91500DEAC9FB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4"/>
              </a:solidFill>
              <a:prstDash val="dash"/>
            </a:ln>
          </a:left>
          <a:right>
            <a:ln w="32700" cmpd="sng">
              <a:solidFill>
                <a:schemeClr val="accent4"/>
              </a:solidFill>
              <a:prstDash val="dash"/>
            </a:ln>
          </a:right>
          <a:top>
            <a:ln w="32700" cmpd="sng">
              <a:solidFill>
                <a:schemeClr val="accent4"/>
              </a:solidFill>
              <a:prstDash val="dash"/>
            </a:ln>
          </a:top>
          <a:bottom>
            <a:ln w="32700" cmpd="sng">
              <a:solidFill>
                <a:schemeClr val="accent4"/>
              </a:solidFill>
              <a:prstDash val="dash"/>
            </a:ln>
          </a:bottom>
          <a:insideH>
            <a:ln w="22700" cmpd="sng">
              <a:solidFill>
                <a:schemeClr val="accent4"/>
              </a:solidFill>
              <a:prstDash val="sysDot"/>
            </a:ln>
          </a:insideH>
          <a:insideV>
            <a:ln w="22700" cmpd="sng">
              <a:solidFill>
                <a:schemeClr val="accent4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031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51130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82A27DF-FC33-4C05-96AC-ECA7B11A9C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ctrTitle" idx="0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0BF683E-EC8C-4F1E-8017-25E57E2CE77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FDD8E82-9EDF-4A21-8052-950E349A4E6B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orient="vert" idx="0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6753771-9475-4309-9B2C-4F43EB0294C6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EA2121F7-E20F-43B2-B3C6-C7E51EA698C5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5DAC1609-63DC-4238-90D7-BDA4CCE7E5D2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"/>
          <p:cNvGrpSpPr/>
          <p:nvPr/>
        </p:nvGrpSpPr>
        <p:grpSpPr>
          <a:xfrm rot="0"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21794FCA-B30B-4B0B-A06E-872BCCC939B8}" type="datetime1">
              <a:rPr lang="ko-KR" altLang="en-US"/>
              <a:pPr>
                <a:defRPr lang="ko-KR" altLang="en-US"/>
              </a:pPr>
              <a:t>2015-07-13</a:t>
            </a:fld>
            <a:endParaRPr lang="en-US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82B4FBC9-0152-4321-B5AE-8A4D40C68623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5271060-A817-4E00-9021-886881503EB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7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47ABBE4F-A180-451B-976B-207E95DDA7FB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8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0DB8ECF-E18C-4D8D-A7A0-FA2FABCA5290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1" name="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2" name="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"/>
          <p:cNvGrpSpPr/>
          <p:nvPr/>
        </p:nvGrpSpPr>
        <p:grpSpPr>
          <a:xfrm rot="0"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18" name="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C9FE912-2C94-4152-970B-97CA7CEA7709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19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0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교차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"/>
          <p:cNvGrpSpPr/>
          <p:nvPr/>
        </p:nvGrpSpPr>
        <p:grpSpPr>
          <a:xfrm rot="0"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"/>
            <p:cNvGrpSpPr/>
            <p:nvPr/>
          </p:nvGrpSpPr>
          <p:grpSpPr>
            <a:xfrm rot="0"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  <a:p>
            <a:pPr lvl="8">
              <a:defRPr lang="ko-KR" altLang="en-US"/>
            </a:pPr>
            <a:endParaRPr lang="en-US" altLang="ko-KR"/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FD839B8E-F55D-4BF8-852C-25AF74D46B3E}" type="datetime1">
              <a:rPr lang="ko-KR" altLang="en-US"/>
              <a:pPr>
                <a:defRPr lang="ko-KR" altLang="en-US"/>
              </a:pPr>
              <a:t>2015-07-13</a:t>
            </a:fld>
            <a:endParaRPr lang="ko-KR" alt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 algn="ctr">
              <a:defRPr/>
            </a:pPr>
            <a:r>
              <a:rPr lang="ko-KR" altLang="en-US"/>
              <a:t>게임프로그래밍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9129955" y="6076239"/>
            <a:ext cx="2991036" cy="467408"/>
          </a:xfrm>
        </p:spPr>
        <p:txBody>
          <a:bodyPr/>
          <a:p>
            <a:pPr lvl="0" algn="r">
              <a:defRPr/>
            </a:pPr>
            <a:r>
              <a:rPr lang="ko-KR" altLang="en-US"/>
              <a:t>학번</a:t>
            </a:r>
            <a:r>
              <a:rPr lang="en-US" altLang="ko-KR"/>
              <a:t>:2023664061</a:t>
            </a:r>
            <a:endParaRPr lang="en-US" altLang="ko-KR"/>
          </a:p>
          <a:p>
            <a:pPr lvl="0" algn="r">
              <a:defRPr/>
            </a:pPr>
            <a:r>
              <a:rPr lang="ko-KR" altLang="en-US"/>
              <a:t>성명 </a:t>
            </a:r>
            <a:r>
              <a:rPr lang="en-US" altLang="ko-KR"/>
              <a:t>:</a:t>
            </a:r>
            <a:r>
              <a:rPr lang="ko-KR" altLang="en-US"/>
              <a:t>최현석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3390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1. 프로젝트 개요 및 목표</a:t>
            </a:r>
            <a:endParaRPr lang="ko-KR" altLang="en-US"/>
          </a:p>
        </p:txBody>
      </p:sp>
      <p:sp>
        <p:nvSpPr>
          <p:cNvPr id="3" name="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게임명: Block Tower (블록 타워)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개발 목표: Windows 콘솔 환경에서 스페이스바를 이용하여 떨어지는 블록을 쌓아 올리는 아케이드 게임 구현.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주요 기능: 블록 좌우 왕복 이동, 즉시 하강, 안정적인 탑 쌓기 경쟁, PERFECT 보너스 시스템, 배경 음악(BGM) 재생.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7685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초기 프로그램 분석 (8_6_1.cpp 기준)</a:t>
            </a:r>
            <a:endParaRPr lang="ko-KR" altLang="en-US"/>
          </a:p>
        </p:txBody>
      </p:sp>
      <p:graphicFrame>
        <p:nvGraphicFramePr>
          <p:cNvPr id="6" name=""/>
          <p:cNvGraphicFramePr>
            <a:graphicFrameLocks noGrp="1"/>
          </p:cNvGraphicFramePr>
          <p:nvPr>
            <p:ph idx="1"/>
          </p:nvPr>
        </p:nvGraphicFramePr>
        <p:xfrm>
          <a:off x="431799" y="1308100"/>
          <a:ext cx="11299612" cy="4886748"/>
        </p:xfrm>
        <a:graphic>
          <a:graphicData uri="http://schemas.openxmlformats.org/drawingml/2006/table">
            <a:tbl>
              <a:tblPr firstRow="1" bandRow="1">
                <a:tableStyleId>{32344573-4499-4136-9432-9625E8DE034D}</a:tableStyleId>
              </a:tblPr>
              <a:tblGrid>
                <a:gridCol w="3767666"/>
                <a:gridCol w="3764280"/>
                <a:gridCol w="3767666"/>
              </a:tblGrid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기능 및 특징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평가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블록 이동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BGM 관련 코드나 헤더를 포함하고 있지 않습니다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배경 음악 기능이 없습니다.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블록 하강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left_right_move() 함수에서 블록을 좌우로 왕복 이동시키고, 잔상을 제거합니다. 블록은 '□' 문자로 표시됩니다.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깔끔한 좌우 이동이 구현되어 안정적입니다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색상 구분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move_down() 함수에서 블록이 Y축으로 한 칸씩 내려오며, Sleep(20)과 Sleep(10)을 사용하여 느리게 하강합니다.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시각적 구분이 부족하여 단조롭습니다. 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9249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점수/PERFECT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블록 쌓기 횟수(count)와 최대 블록 높이(max_block())만 기록하며, 점수나 PERFECT 시스템은 미구현입니다.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게임의 경쟁 요소 및 동기 부여가 부족합니다.</a:t>
                      </a:r>
                      <a:endParaRPr lang="ko-KR" altLang="en-US"/>
                    </a:p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53983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 idx="0"/>
          </p:nvPr>
        </p:nvSpPr>
        <p:spPr>
          <a:xfrm>
            <a:off x="174624" y="-9548"/>
            <a:ext cx="11302999" cy="939784"/>
          </a:xfrm>
        </p:spPr>
        <p:txBody>
          <a:bodyPr/>
          <a:p>
            <a:pPr lvl="0">
              <a:defRPr/>
            </a:pPr>
            <a:r>
              <a:rPr lang="ko-KR" altLang="en-US"/>
              <a:t>3. 업그레이드 내역 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91261" y="897255"/>
          <a:ext cx="11182516" cy="5960745"/>
        </p:xfrm>
        <a:graphic>
          <a:graphicData uri="http://schemas.openxmlformats.org/drawingml/2006/table">
            <a:tbl>
              <a:tblPr firstRow="1" bandRow="1">
                <a:tableStyleId>{4197D153-9C0F-45A4-A76D-B5DC2E27B64C}</a:tableStyleId>
              </a:tblPr>
              <a:tblGrid>
                <a:gridCol w="3730156"/>
                <a:gridCol w="3726180"/>
                <a:gridCol w="3726180"/>
              </a:tblGrid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이전 로직 (초기 프로그램: 응용8_6_1.cpp)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개선 효과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PERFECT 조건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미구현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양 옆 블록 중 한쪽만 높이가 정확히 같아도 PERFECT로 카운트됨 (bonus &gt; 0일 때 perfect_count++)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PERFECT 보상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미구현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양쪽 일치 시 최대 +10점 보너스 (5점 + 5점)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블록 하강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Sleep 함수를 사용한 느린 하강 방식 (20ms/10ms)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Sleep을 제거하고 착지 위치에 즉시 표시하는 즉시 하강 방식으로 변경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BGM 구현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미구현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PlaySound를 이용해 bgm.wav 파일을 반복 재생하도록 구현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색상 구분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단색 출력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바닥 블록(COLOR_FLOOR_BLOCK)과 일반 블록(COLOR_BLOCK)을 색상으로 구분하여 출력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타이틀 화면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간단한 종료 메시지만 표시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Sleep()을 이용해 한 글자씩 출력하는 애니메이션 적용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9992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엔딩 화면</a:t>
                      </a:r>
                      <a:endParaRPr lang="ko-KR" altLang="en-US"/>
                    </a:p>
                  </a:txBody>
                  <a:tcPr marL="91440" marR="91440"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간단한 종료 메시지만 표시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최종 점수, 최대 높이 외에 PERFECT 달성 횟수 추가 표시</a:t>
                      </a: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w="med" len="med"/>
                      <a:tailEnd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041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교차">
  <a:themeElements>
    <a:clrScheme name="교차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4a45ff"/>
      </a:hlink>
      <a:folHlink>
        <a:srgbClr val="be27bb"/>
      </a:folHlink>
    </a:clrScheme>
    <a:fontScheme name="교차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교차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</ep:Words>
  <ep:PresentationFormat/>
  <ep:Paragraphs>11</ep:Paragraphs>
  <ep:Slides>4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교차</vt:lpstr>
      <vt:lpstr>게임프로그래밍</vt:lpstr>
      <vt:lpstr>1. 프로젝트 개요 및 목표</vt:lpstr>
      <vt:lpstr>초기 프로그램 분석 (8_6_1.cpp 기준)</vt:lpstr>
      <vt:lpstr>3. 업그레이드 내역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lg</cp:lastModifiedBy>
  <dcterms:modified xsi:type="dcterms:W3CDTF">2025-10-11T02:12:22.538</dcterms:modified>
  <cp:revision>19</cp:revision>
  <dc:title>게임프로그래밍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