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9" r:id="rId2"/>
    <p:sldId id="264" r:id="rId3"/>
    <p:sldId id="260" r:id="rId4"/>
    <p:sldId id="261" r:id="rId5"/>
    <p:sldId id="263" r:id="rId6"/>
    <p:sldId id="265" r:id="rId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電子系三甲-廖彥翔" initials="電子系三甲-廖彥翔" lastIdx="1" clrIdx="0">
    <p:extLst>
      <p:ext uri="{19B8F6BF-5375-455C-9EA6-DF929625EA0E}">
        <p15:presenceInfo xmlns:p15="http://schemas.microsoft.com/office/powerpoint/2012/main" userId="電子系三甲-廖彥翔"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0000"/>
    <a:srgbClr val="FFFFFF"/>
    <a:srgbClr val="0000FF"/>
    <a:srgbClr val="FF7373"/>
    <a:srgbClr val="FF66FF"/>
    <a:srgbClr val="A7CD8E"/>
    <a:srgbClr val="E5F5FF"/>
    <a:srgbClr val="FF80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883" autoAdjust="0"/>
  </p:normalViewPr>
  <p:slideViewPr>
    <p:cSldViewPr snapToGrid="0">
      <p:cViewPr varScale="1">
        <p:scale>
          <a:sx n="114" d="100"/>
          <a:sy n="114" d="100"/>
        </p:scale>
        <p:origin x="414" y="108"/>
      </p:cViewPr>
      <p:guideLst/>
    </p:cSldViewPr>
  </p:slideViewPr>
  <p:outlineViewPr>
    <p:cViewPr>
      <p:scale>
        <a:sx n="33" d="100"/>
        <a:sy n="33" d="100"/>
      </p:scale>
      <p:origin x="0" y="-172"/>
    </p:cViewPr>
  </p:outlineViewPr>
  <p:notesTextViewPr>
    <p:cViewPr>
      <p:scale>
        <a:sx n="3" d="2"/>
        <a:sy n="3" d="2"/>
      </p:scale>
      <p:origin x="0" y="0"/>
    </p:cViewPr>
  </p:notesTextViewPr>
  <p:notesViewPr>
    <p:cSldViewPr snapToGrid="0">
      <p:cViewPr varScale="1">
        <p:scale>
          <a:sx n="86" d="100"/>
          <a:sy n="86"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29F8E0-05F2-4742-BB97-D2E4F51035C8}" type="datetimeFigureOut">
              <a:rPr lang="zh-TW" altLang="en-US" smtClean="0"/>
              <a:t>2022/10/27</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EDBFE4-86DF-49E3-AB07-98BBBFC45567}" type="slidenum">
              <a:rPr lang="zh-TW" altLang="en-US" smtClean="0"/>
              <a:t>‹#›</a:t>
            </a:fld>
            <a:endParaRPr lang="zh-TW" altLang="en-US"/>
          </a:p>
        </p:txBody>
      </p:sp>
    </p:spTree>
    <p:extLst>
      <p:ext uri="{BB962C8B-B14F-4D97-AF65-F5344CB8AC3E}">
        <p14:creationId xmlns:p14="http://schemas.microsoft.com/office/powerpoint/2010/main" val="2009250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905C5-9D54-40E2-B40C-7996280CAB02}" type="datetimeFigureOut">
              <a:rPr lang="zh-TW" altLang="en-US" smtClean="0"/>
              <a:t>2022/10/27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6B0B-A5FB-4629-B823-69B1A9EB3A43}" type="slidenum">
              <a:rPr lang="zh-TW" altLang="en-US" smtClean="0"/>
              <a:t>‹#›</a:t>
            </a:fld>
            <a:endParaRPr lang="zh-TW" altLang="en-US"/>
          </a:p>
        </p:txBody>
      </p:sp>
    </p:spTree>
    <p:extLst>
      <p:ext uri="{BB962C8B-B14F-4D97-AF65-F5344CB8AC3E}">
        <p14:creationId xmlns:p14="http://schemas.microsoft.com/office/powerpoint/2010/main" val="37491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a:t>
            </a:fld>
            <a:endParaRPr lang="zh-TW" altLang="en-US"/>
          </a:p>
        </p:txBody>
      </p:sp>
    </p:spTree>
    <p:extLst>
      <p:ext uri="{BB962C8B-B14F-4D97-AF65-F5344CB8AC3E}">
        <p14:creationId xmlns:p14="http://schemas.microsoft.com/office/powerpoint/2010/main" val="175118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838200" y="4295163"/>
            <a:ext cx="10515600" cy="1964122"/>
          </a:xfrm>
        </p:spPr>
        <p:txBody>
          <a:bodyPr>
            <a:normAutofit/>
          </a:bodyPr>
          <a:lstStyle>
            <a:lvl1pPr marL="0" indent="0" algn="l">
              <a:spcBef>
                <a:spcPts val="100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按一下以編輯母片副標題樣式</a:t>
            </a:r>
          </a:p>
        </p:txBody>
      </p:sp>
      <p:sp>
        <p:nvSpPr>
          <p:cNvPr id="2" name="標題 1"/>
          <p:cNvSpPr>
            <a:spLocks noGrp="1"/>
          </p:cNvSpPr>
          <p:nvPr>
            <p:ph type="ctrTitle"/>
          </p:nvPr>
        </p:nvSpPr>
        <p:spPr>
          <a:xfrm>
            <a:off x="838200" y="1389529"/>
            <a:ext cx="10515600" cy="2905634"/>
          </a:xfrm>
        </p:spPr>
        <p:txBody>
          <a:bodyPr anchor="t"/>
          <a:lstStyle>
            <a:lvl1pPr algn="ctr">
              <a:defRPr sz="600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2022/10/27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88951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2022/10/27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71894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2022/10/27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33641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201850"/>
            <a:ext cx="10515600" cy="5037776"/>
          </a:xfrm>
        </p:spPr>
        <p:txBody>
          <a:bodyPr>
            <a:normAutofit/>
          </a:bodyPr>
          <a:lstStyle>
            <a:lvl1pPr hangingPunct="0">
              <a:defRPr sz="1600"/>
            </a:lvl1pPr>
            <a:lvl2pPr hangingPunct="0">
              <a:defRPr sz="1600"/>
            </a:lvl2pPr>
            <a:lvl3pPr hangingPunct="0">
              <a:defRPr sz="1600"/>
            </a:lvl3pPr>
            <a:lvl4pPr hangingPunct="0">
              <a:defRPr sz="1600"/>
            </a:lvl4pPr>
            <a:lvl5pPr hangingPunct="0">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 1"/>
          <p:cNvSpPr>
            <a:spLocks noGrp="1"/>
          </p:cNvSpPr>
          <p:nvPr>
            <p:ph type="title"/>
          </p:nvPr>
        </p:nvSpPr>
        <p:spPr/>
        <p:txBody>
          <a:bodyPr/>
          <a:lstStyle>
            <a:lvl1pPr>
              <a:defRPr b="1"/>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2022/10/27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85842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2022/10/27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93260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2022/10/27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68149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C0CC965-A63A-473D-BEFB-C8F9714D5269}" type="datetimeFigureOut">
              <a:rPr lang="zh-TW" altLang="en-US" smtClean="0"/>
              <a:t>2022/10/27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88376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C0CC965-A63A-473D-BEFB-C8F9714D5269}" type="datetimeFigureOut">
              <a:rPr lang="zh-TW" altLang="en-US" smtClean="0"/>
              <a:t>2022/10/27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33663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C0CC965-A63A-473D-BEFB-C8F9714D5269}" type="datetimeFigureOut">
              <a:rPr lang="zh-TW" altLang="en-US" smtClean="0"/>
              <a:t>2022/10/27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51183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2022/10/27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426236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2022/10/27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84184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8200" y="1202572"/>
            <a:ext cx="10515600" cy="5037053"/>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版面配置區 1"/>
          <p:cNvSpPr>
            <a:spLocks noGrp="1"/>
          </p:cNvSpPr>
          <p:nvPr>
            <p:ph type="title"/>
          </p:nvPr>
        </p:nvSpPr>
        <p:spPr>
          <a:xfrm>
            <a:off x="838200" y="365125"/>
            <a:ext cx="10515600" cy="72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0C0CC965-A63A-473D-BEFB-C8F9714D5269}" type="datetimeFigureOut">
              <a:rPr lang="zh-TW" altLang="en-US" smtClean="0"/>
              <a:pPr/>
              <a:t>2022/10/27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90F9E983-480B-48C5-9E0F-D21C0DFBB5C0}" type="slidenum">
              <a:rPr lang="zh-TW" altLang="en-US" smtClean="0"/>
              <a:pPr/>
              <a:t>‹#›</a:t>
            </a:fld>
            <a:endParaRPr lang="zh-TW" altLang="en-US"/>
          </a:p>
        </p:txBody>
      </p:sp>
      <p:cxnSp>
        <p:nvCxnSpPr>
          <p:cNvPr id="9" name="直線接點 8"/>
          <p:cNvCxnSpPr/>
          <p:nvPr userDrawn="1"/>
        </p:nvCxnSpPr>
        <p:spPr>
          <a:xfrm>
            <a:off x="838200" y="1143848"/>
            <a:ext cx="105156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直線接點 9"/>
          <p:cNvCxnSpPr/>
          <p:nvPr userDrawn="1"/>
        </p:nvCxnSpPr>
        <p:spPr>
          <a:xfrm>
            <a:off x="838200" y="6296092"/>
            <a:ext cx="10515600" cy="0"/>
          </a:xfrm>
          <a:prstGeom prst="line">
            <a:avLst/>
          </a:prstGeom>
          <a:ln w="57150">
            <a:solidFill>
              <a:srgbClr val="00B050"/>
            </a:solidFill>
          </a:ln>
        </p:spPr>
        <p:style>
          <a:lnRef idx="1">
            <a:schemeClr val="accent2"/>
          </a:lnRef>
          <a:fillRef idx="0">
            <a:schemeClr val="accent2"/>
          </a:fillRef>
          <a:effectRef idx="0">
            <a:schemeClr val="accent2"/>
          </a:effectRef>
          <a:fontRef idx="minor">
            <a:schemeClr val="tx1"/>
          </a:fontRef>
        </p:style>
      </p:cxnSp>
      <p:pic>
        <p:nvPicPr>
          <p:cNvPr id="11" name="Shape 13" descr="C:\Documents and Settings\frederic\My Documents\My Pictures\Wallpaper Images\GSLAB_LOGO1-120x120.jpg"/>
          <p:cNvPicPr preferRelativeResize="0">
            <a:picLocks noChangeAspect="1"/>
          </p:cNvPicPr>
          <p:nvPr userDrawn="1"/>
        </p:nvPicPr>
        <p:blipFill rotWithShape="1">
          <a:blip r:embed="rId13">
            <a:alphaModFix/>
          </a:blip>
          <a:srcRect/>
          <a:stretch/>
        </p:blipFill>
        <p:spPr>
          <a:xfrm>
            <a:off x="11596536" y="6270925"/>
            <a:ext cx="561907" cy="561907"/>
          </a:xfrm>
          <a:prstGeom prst="rect">
            <a:avLst/>
          </a:prstGeom>
          <a:noFill/>
          <a:ln>
            <a:noFill/>
          </a:ln>
        </p:spPr>
      </p:pic>
    </p:spTree>
    <p:extLst>
      <p:ext uri="{BB962C8B-B14F-4D97-AF65-F5344CB8AC3E}">
        <p14:creationId xmlns:p14="http://schemas.microsoft.com/office/powerpoint/2010/main" val="159842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17.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6.png"/><Relationship Id="rId5" Type="http://schemas.openxmlformats.org/officeDocument/2006/relationships/slideLayout" Target="../slideLayouts/slideLayout2.xml"/><Relationship Id="rId4" Type="http://schemas.openxmlformats.org/officeDocument/2006/relationships/video" Target="../media/media2.mp4"/></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38200" y="1389530"/>
            <a:ext cx="10515600" cy="2544296"/>
          </a:xfrm>
        </p:spPr>
        <p:txBody>
          <a:bodyPr anchor="t">
            <a:normAutofit/>
          </a:bodyPr>
          <a:lstStyle/>
          <a:p>
            <a:pPr>
              <a:lnSpc>
                <a:spcPct val="125000"/>
              </a:lnSpc>
            </a:pPr>
            <a:br>
              <a:rPr lang="en-US" altLang="zh-TW" sz="4000" b="0" dirty="0"/>
            </a:br>
            <a:r>
              <a:rPr lang="zh-TW" altLang="en-US" sz="4800" dirty="0"/>
              <a:t>機器學習</a:t>
            </a:r>
            <a:r>
              <a:rPr lang="en-US" altLang="zh-TW" sz="4800" dirty="0"/>
              <a:t>HW2</a:t>
            </a:r>
            <a:r>
              <a:rPr lang="zh-TW" altLang="en-US" sz="4800" dirty="0"/>
              <a:t>報告</a:t>
            </a:r>
            <a:endParaRPr lang="zh-TW" altLang="en-US" sz="4000" dirty="0"/>
          </a:p>
        </p:txBody>
      </p:sp>
      <p:sp>
        <p:nvSpPr>
          <p:cNvPr id="3" name="副標題 2"/>
          <p:cNvSpPr>
            <a:spLocks noGrp="1"/>
          </p:cNvSpPr>
          <p:nvPr>
            <p:ph type="subTitle" idx="1"/>
          </p:nvPr>
        </p:nvSpPr>
        <p:spPr>
          <a:xfrm>
            <a:off x="838200" y="3933825"/>
            <a:ext cx="10515600" cy="2325461"/>
          </a:xfrm>
        </p:spPr>
        <p:txBody>
          <a:bodyPr numCol="3">
            <a:normAutofit/>
          </a:bodyPr>
          <a:lstStyle/>
          <a:p>
            <a:pPr algn="l"/>
            <a:r>
              <a:rPr lang="zh-TW" altLang="en-US" dirty="0"/>
              <a:t>負  責  人：陳陽棋</a:t>
            </a:r>
            <a:endParaRPr lang="en-US" altLang="zh-TW" dirty="0"/>
          </a:p>
          <a:p>
            <a:pPr algn="l"/>
            <a:r>
              <a:rPr lang="zh-TW" altLang="en-US" dirty="0"/>
              <a:t>目前成員：陳陽棋</a:t>
            </a:r>
            <a:endParaRPr lang="en-US" altLang="zh-TW" dirty="0"/>
          </a:p>
          <a:p>
            <a:pPr algn="l"/>
            <a:r>
              <a:rPr lang="zh-TW" altLang="en-US" dirty="0"/>
              <a:t>報告日期：</a:t>
            </a:r>
            <a:r>
              <a:rPr lang="en-US" altLang="zh-TW" dirty="0"/>
              <a:t>111/10/27</a:t>
            </a:r>
          </a:p>
        </p:txBody>
      </p:sp>
    </p:spTree>
    <p:extLst>
      <p:ext uri="{BB962C8B-B14F-4D97-AF65-F5344CB8AC3E}">
        <p14:creationId xmlns:p14="http://schemas.microsoft.com/office/powerpoint/2010/main" val="405693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C8D935E-6810-415D-8DD7-1186389802D5}"/>
              </a:ext>
            </a:extLst>
          </p:cNvPr>
          <p:cNvSpPr>
            <a:spLocks noGrp="1"/>
          </p:cNvSpPr>
          <p:nvPr>
            <p:ph idx="1"/>
          </p:nvPr>
        </p:nvSpPr>
        <p:spPr/>
        <p:txBody>
          <a:bodyPr/>
          <a:lstStyle/>
          <a:p>
            <a:r>
              <a:rPr lang="en-US" altLang="zh-TW" sz="2000" dirty="0"/>
              <a:t>8-Puzzle </a:t>
            </a:r>
            <a:r>
              <a:rPr lang="zh-TW" altLang="en-US" sz="2000" dirty="0"/>
              <a:t>智慧盤系統</a:t>
            </a:r>
          </a:p>
          <a:p>
            <a:pPr marL="0" indent="0">
              <a:buNone/>
            </a:pPr>
            <a:r>
              <a:rPr lang="en-US" altLang="zh-TW" dirty="0"/>
              <a:t>8-Puzzle </a:t>
            </a:r>
            <a:r>
              <a:rPr lang="zh-TW" altLang="en-US" dirty="0"/>
              <a:t>智慧盤為 </a:t>
            </a:r>
            <a:r>
              <a:rPr lang="en-US" altLang="zh-TW" dirty="0"/>
              <a:t>3x3 </a:t>
            </a:r>
            <a:r>
              <a:rPr lang="zh-TW" altLang="en-US" dirty="0"/>
              <a:t>二維陣列，由八個可移動的小方塊及一個空格所組成，其 中八個小方塊分別標示 </a:t>
            </a:r>
            <a:r>
              <a:rPr lang="en-US" altLang="zh-TW" dirty="0"/>
              <a:t>1 </a:t>
            </a:r>
            <a:r>
              <a:rPr lang="zh-TW" altLang="en-US" dirty="0"/>
              <a:t>至 </a:t>
            </a:r>
            <a:r>
              <a:rPr lang="en-US" altLang="zh-TW" dirty="0"/>
              <a:t>8 </a:t>
            </a:r>
            <a:r>
              <a:rPr lang="zh-TW" altLang="en-US" dirty="0"/>
              <a:t>等不同的數字，智慧盤上的八個數字小方塊可隨機產生，智慧盤的目標為八個數字小方塊依循 </a:t>
            </a:r>
            <a:r>
              <a:rPr lang="en-US" altLang="zh-TW" dirty="0"/>
              <a:t>1 </a:t>
            </a:r>
            <a:r>
              <a:rPr lang="zh-TW" altLang="en-US" dirty="0"/>
              <a:t>至 </a:t>
            </a:r>
            <a:r>
              <a:rPr lang="en-US" altLang="zh-TW" dirty="0"/>
              <a:t>8 </a:t>
            </a:r>
            <a:r>
              <a:rPr lang="zh-TW" altLang="en-US" dirty="0"/>
              <a:t>順序成為環形排列，如圖所示為一種目標 </a:t>
            </a:r>
            <a:r>
              <a:rPr lang="en-US" altLang="zh-TW" dirty="0"/>
              <a:t>(Goal)</a:t>
            </a:r>
            <a:r>
              <a:rPr lang="zh-TW" altLang="en-US" dirty="0"/>
              <a:t>。使用者可以人工或自動方式而有智慧不斷地移動鄰近數字小方塊至空 格中，朝向其目標，如圖由初始狀態</a:t>
            </a:r>
            <a:r>
              <a:rPr lang="en-US" altLang="zh-TW" dirty="0"/>
              <a:t>(Initial state)</a:t>
            </a:r>
            <a:r>
              <a:rPr lang="zh-TW" altLang="en-US" dirty="0"/>
              <a:t>起，需要 </a:t>
            </a:r>
            <a:r>
              <a:rPr lang="en-US" altLang="zh-TW" dirty="0"/>
              <a:t>8 </a:t>
            </a:r>
            <a:r>
              <a:rPr lang="zh-TW" altLang="en-US" dirty="0"/>
              <a:t>次移動步 驟</a:t>
            </a:r>
            <a:r>
              <a:rPr lang="en-US" altLang="zh-TW" dirty="0"/>
              <a:t>(Step) </a:t>
            </a:r>
            <a:r>
              <a:rPr lang="zh-TW" altLang="en-US" dirty="0"/>
              <a:t>才能達到目標</a:t>
            </a:r>
            <a:r>
              <a:rPr lang="en-US" altLang="zh-TW" dirty="0"/>
              <a:t>(Goal)</a:t>
            </a:r>
            <a:r>
              <a:rPr lang="zh-TW" altLang="en-US" dirty="0"/>
              <a:t>。 </a:t>
            </a:r>
          </a:p>
        </p:txBody>
      </p:sp>
      <p:sp>
        <p:nvSpPr>
          <p:cNvPr id="3" name="標題 2">
            <a:extLst>
              <a:ext uri="{FF2B5EF4-FFF2-40B4-BE49-F238E27FC236}">
                <a16:creationId xmlns:a16="http://schemas.microsoft.com/office/drawing/2014/main" id="{8E8F07EF-9444-4A1A-B900-21B360F4F2A7}"/>
              </a:ext>
            </a:extLst>
          </p:cNvPr>
          <p:cNvSpPr>
            <a:spLocks noGrp="1"/>
          </p:cNvSpPr>
          <p:nvPr>
            <p:ph type="title"/>
          </p:nvPr>
        </p:nvSpPr>
        <p:spPr/>
        <p:txBody>
          <a:bodyPr/>
          <a:lstStyle/>
          <a:p>
            <a:r>
              <a:rPr lang="zh-TW" altLang="en-US" dirty="0"/>
              <a:t>功能說明</a:t>
            </a:r>
            <a:r>
              <a:rPr lang="en-US" altLang="zh-TW" dirty="0"/>
              <a:t>(1/2)</a:t>
            </a:r>
            <a:endParaRPr lang="zh-TW" altLang="en-US" dirty="0"/>
          </a:p>
        </p:txBody>
      </p:sp>
      <p:pic>
        <p:nvPicPr>
          <p:cNvPr id="4" name="圖片 3">
            <a:extLst>
              <a:ext uri="{FF2B5EF4-FFF2-40B4-BE49-F238E27FC236}">
                <a16:creationId xmlns:a16="http://schemas.microsoft.com/office/drawing/2014/main" id="{D1B13076-D733-4967-B614-1F93FA3F0033}"/>
              </a:ext>
            </a:extLst>
          </p:cNvPr>
          <p:cNvPicPr>
            <a:picLocks noChangeAspect="1"/>
          </p:cNvPicPr>
          <p:nvPr/>
        </p:nvPicPr>
        <p:blipFill>
          <a:blip r:embed="rId2"/>
          <a:stretch>
            <a:fillRect/>
          </a:stretch>
        </p:blipFill>
        <p:spPr>
          <a:xfrm>
            <a:off x="1133955" y="2784182"/>
            <a:ext cx="6048375" cy="3019425"/>
          </a:xfrm>
          <a:prstGeom prst="rect">
            <a:avLst/>
          </a:prstGeom>
        </p:spPr>
      </p:pic>
      <p:pic>
        <p:nvPicPr>
          <p:cNvPr id="5" name="圖片 4">
            <a:extLst>
              <a:ext uri="{FF2B5EF4-FFF2-40B4-BE49-F238E27FC236}">
                <a16:creationId xmlns:a16="http://schemas.microsoft.com/office/drawing/2014/main" id="{0D0FA402-8F43-47C8-B57B-D721545A0CDC}"/>
              </a:ext>
            </a:extLst>
          </p:cNvPr>
          <p:cNvPicPr>
            <a:picLocks noChangeAspect="1"/>
          </p:cNvPicPr>
          <p:nvPr/>
        </p:nvPicPr>
        <p:blipFill>
          <a:blip r:embed="rId3"/>
          <a:stretch>
            <a:fillRect/>
          </a:stretch>
        </p:blipFill>
        <p:spPr>
          <a:xfrm>
            <a:off x="9686445" y="3429000"/>
            <a:ext cx="1371600" cy="1590675"/>
          </a:xfrm>
          <a:prstGeom prst="rect">
            <a:avLst/>
          </a:prstGeom>
        </p:spPr>
      </p:pic>
      <p:pic>
        <p:nvPicPr>
          <p:cNvPr id="6" name="圖片 5">
            <a:extLst>
              <a:ext uri="{FF2B5EF4-FFF2-40B4-BE49-F238E27FC236}">
                <a16:creationId xmlns:a16="http://schemas.microsoft.com/office/drawing/2014/main" id="{612F6BD4-7C28-4F2F-BF96-5D4BBDB8AB12}"/>
              </a:ext>
            </a:extLst>
          </p:cNvPr>
          <p:cNvPicPr>
            <a:picLocks noChangeAspect="1"/>
          </p:cNvPicPr>
          <p:nvPr/>
        </p:nvPicPr>
        <p:blipFill>
          <a:blip r:embed="rId4"/>
          <a:stretch>
            <a:fillRect/>
          </a:stretch>
        </p:blipFill>
        <p:spPr>
          <a:xfrm>
            <a:off x="7681912" y="3418514"/>
            <a:ext cx="1504950" cy="1562100"/>
          </a:xfrm>
          <a:prstGeom prst="rect">
            <a:avLst/>
          </a:prstGeom>
        </p:spPr>
      </p:pic>
      <p:sp>
        <p:nvSpPr>
          <p:cNvPr id="7" name="矩形 6">
            <a:extLst>
              <a:ext uri="{FF2B5EF4-FFF2-40B4-BE49-F238E27FC236}">
                <a16:creationId xmlns:a16="http://schemas.microsoft.com/office/drawing/2014/main" id="{50FD4BA3-17BD-48D6-8FDF-55005C5F9450}"/>
              </a:ext>
            </a:extLst>
          </p:cNvPr>
          <p:cNvSpPr/>
          <p:nvPr/>
        </p:nvSpPr>
        <p:spPr>
          <a:xfrm>
            <a:off x="9882887" y="4980614"/>
            <a:ext cx="978715"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 Goal</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矩形 7">
            <a:extLst>
              <a:ext uri="{FF2B5EF4-FFF2-40B4-BE49-F238E27FC236}">
                <a16:creationId xmlns:a16="http://schemas.microsoft.com/office/drawing/2014/main" id="{F1CFD8DB-2167-4BE2-971E-A565A5E3F8AE}"/>
              </a:ext>
            </a:extLst>
          </p:cNvPr>
          <p:cNvSpPr/>
          <p:nvPr/>
        </p:nvSpPr>
        <p:spPr>
          <a:xfrm>
            <a:off x="7612790" y="4980614"/>
            <a:ext cx="1643193"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 Initial State</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 name="矩形 9">
            <a:extLst>
              <a:ext uri="{FF2B5EF4-FFF2-40B4-BE49-F238E27FC236}">
                <a16:creationId xmlns:a16="http://schemas.microsoft.com/office/drawing/2014/main" id="{48EE002D-80F8-45CC-80A5-76D07FA06CF1}"/>
              </a:ext>
            </a:extLst>
          </p:cNvPr>
          <p:cNvSpPr/>
          <p:nvPr/>
        </p:nvSpPr>
        <p:spPr>
          <a:xfrm>
            <a:off x="4111807" y="6338986"/>
            <a:ext cx="3968386" cy="307777"/>
          </a:xfrm>
          <a:prstGeom prst="rect">
            <a:avLst/>
          </a:prstGeom>
        </p:spPr>
        <p:txBody>
          <a:bodyPr wrap="square">
            <a:spAutoFit/>
          </a:bodyPr>
          <a:lstStyle/>
          <a:p>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資料來源</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:106</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年 全國技藝競賽 電腦軟體設計試題</a:t>
            </a:r>
          </a:p>
        </p:txBody>
      </p:sp>
    </p:spTree>
    <p:extLst>
      <p:ext uri="{BB962C8B-B14F-4D97-AF65-F5344CB8AC3E}">
        <p14:creationId xmlns:p14="http://schemas.microsoft.com/office/powerpoint/2010/main" val="3668374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6C56829-26BF-4446-A188-551DF0881222}"/>
              </a:ext>
            </a:extLst>
          </p:cNvPr>
          <p:cNvSpPr>
            <a:spLocks noGrp="1"/>
          </p:cNvSpPr>
          <p:nvPr>
            <p:ph type="title"/>
          </p:nvPr>
        </p:nvSpPr>
        <p:spPr/>
        <p:txBody>
          <a:bodyPr/>
          <a:lstStyle/>
          <a:p>
            <a:r>
              <a:rPr lang="zh-TW" altLang="en-US" dirty="0"/>
              <a:t>功能說明</a:t>
            </a:r>
            <a:r>
              <a:rPr lang="en-US" altLang="zh-TW" dirty="0"/>
              <a:t>(2/2)</a:t>
            </a:r>
            <a:endParaRPr lang="zh-TW" altLang="en-US" dirty="0"/>
          </a:p>
        </p:txBody>
      </p:sp>
      <p:sp>
        <p:nvSpPr>
          <p:cNvPr id="8" name="內容版面配置區 7">
            <a:extLst>
              <a:ext uri="{FF2B5EF4-FFF2-40B4-BE49-F238E27FC236}">
                <a16:creationId xmlns:a16="http://schemas.microsoft.com/office/drawing/2014/main" id="{F0C9CE76-F2FC-402A-9028-10C24F392B81}"/>
              </a:ext>
            </a:extLst>
          </p:cNvPr>
          <p:cNvSpPr>
            <a:spLocks noGrp="1"/>
          </p:cNvSpPr>
          <p:nvPr>
            <p:ph idx="1"/>
          </p:nvPr>
        </p:nvSpPr>
        <p:spPr/>
        <p:txBody>
          <a:bodyPr>
            <a:normAutofit/>
          </a:bodyPr>
          <a:lstStyle/>
          <a:p>
            <a:r>
              <a:rPr lang="en-US" altLang="zh-TW" sz="2000" dirty="0"/>
              <a:t>8-Puzzle </a:t>
            </a:r>
            <a:r>
              <a:rPr lang="zh-TW" altLang="en-US" sz="2000" dirty="0"/>
              <a:t>智慧盤系統</a:t>
            </a:r>
          </a:p>
        </p:txBody>
      </p:sp>
      <p:sp>
        <p:nvSpPr>
          <p:cNvPr id="12" name="矩形 11">
            <a:extLst>
              <a:ext uri="{FF2B5EF4-FFF2-40B4-BE49-F238E27FC236}">
                <a16:creationId xmlns:a16="http://schemas.microsoft.com/office/drawing/2014/main" id="{395F5587-4F56-486A-AD19-03A7469ECA10}"/>
              </a:ext>
            </a:extLst>
          </p:cNvPr>
          <p:cNvSpPr/>
          <p:nvPr/>
        </p:nvSpPr>
        <p:spPr>
          <a:xfrm>
            <a:off x="2091655" y="5316219"/>
            <a:ext cx="8386194"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▲8-Puzzle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智慧盤由隨機初始狀態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(Initial state)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經過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8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次移動步驟</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(Step)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而達到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Goal</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13" name="群組 12">
            <a:extLst>
              <a:ext uri="{FF2B5EF4-FFF2-40B4-BE49-F238E27FC236}">
                <a16:creationId xmlns:a16="http://schemas.microsoft.com/office/drawing/2014/main" id="{E8B02537-B4A5-4153-9284-7575402C2BC7}"/>
              </a:ext>
            </a:extLst>
          </p:cNvPr>
          <p:cNvGrpSpPr/>
          <p:nvPr/>
        </p:nvGrpSpPr>
        <p:grpSpPr>
          <a:xfrm>
            <a:off x="1163273" y="1852861"/>
            <a:ext cx="9865453" cy="3525346"/>
            <a:chOff x="1458373" y="2770510"/>
            <a:chExt cx="9019476" cy="2885640"/>
          </a:xfrm>
        </p:grpSpPr>
        <p:pic>
          <p:nvPicPr>
            <p:cNvPr id="10" name="圖片 9">
              <a:extLst>
                <a:ext uri="{FF2B5EF4-FFF2-40B4-BE49-F238E27FC236}">
                  <a16:creationId xmlns:a16="http://schemas.microsoft.com/office/drawing/2014/main" id="{C8441343-DA57-479D-9DF8-758F501BC067}"/>
                </a:ext>
              </a:extLst>
            </p:cNvPr>
            <p:cNvPicPr>
              <a:picLocks noChangeAspect="1"/>
            </p:cNvPicPr>
            <p:nvPr/>
          </p:nvPicPr>
          <p:blipFill>
            <a:blip r:embed="rId2"/>
            <a:stretch>
              <a:fillRect/>
            </a:stretch>
          </p:blipFill>
          <p:spPr>
            <a:xfrm>
              <a:off x="1458373" y="2770510"/>
              <a:ext cx="9019476" cy="2739356"/>
            </a:xfrm>
            <a:prstGeom prst="rect">
              <a:avLst/>
            </a:prstGeom>
          </p:spPr>
        </p:pic>
        <p:sp>
          <p:nvSpPr>
            <p:cNvPr id="21" name="矩形 20">
              <a:extLst>
                <a:ext uri="{FF2B5EF4-FFF2-40B4-BE49-F238E27FC236}">
                  <a16:creationId xmlns:a16="http://schemas.microsoft.com/office/drawing/2014/main" id="{ABE3F8ED-0942-4E01-B82E-FCE71085AB41}"/>
                </a:ext>
              </a:extLst>
            </p:cNvPr>
            <p:cNvSpPr/>
            <p:nvPr/>
          </p:nvSpPr>
          <p:spPr>
            <a:xfrm>
              <a:off x="3819787" y="3862642"/>
              <a:ext cx="743824"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Step1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2" name="矩形 21">
              <a:extLst>
                <a:ext uri="{FF2B5EF4-FFF2-40B4-BE49-F238E27FC236}">
                  <a16:creationId xmlns:a16="http://schemas.microsoft.com/office/drawing/2014/main" id="{B14B94F6-7A0B-4E78-9FD7-70FFEB1E1E25}"/>
                </a:ext>
              </a:extLst>
            </p:cNvPr>
            <p:cNvSpPr/>
            <p:nvPr/>
          </p:nvSpPr>
          <p:spPr>
            <a:xfrm>
              <a:off x="5069747" y="3862642"/>
              <a:ext cx="743824"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Step2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5" name="矩形 24">
              <a:extLst>
                <a:ext uri="{FF2B5EF4-FFF2-40B4-BE49-F238E27FC236}">
                  <a16:creationId xmlns:a16="http://schemas.microsoft.com/office/drawing/2014/main" id="{1AC6D1A4-F3DF-4023-9C59-C1FB9D2CDD11}"/>
                </a:ext>
              </a:extLst>
            </p:cNvPr>
            <p:cNvSpPr/>
            <p:nvPr/>
          </p:nvSpPr>
          <p:spPr>
            <a:xfrm>
              <a:off x="6814657" y="3862642"/>
              <a:ext cx="743824"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Step3</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9" name="矩形 28">
              <a:extLst>
                <a:ext uri="{FF2B5EF4-FFF2-40B4-BE49-F238E27FC236}">
                  <a16:creationId xmlns:a16="http://schemas.microsoft.com/office/drawing/2014/main" id="{F8031ED5-F01B-45A9-B87D-B9CFE92DDB5D}"/>
                </a:ext>
              </a:extLst>
            </p:cNvPr>
            <p:cNvSpPr/>
            <p:nvPr/>
          </p:nvSpPr>
          <p:spPr>
            <a:xfrm>
              <a:off x="8081395" y="3862642"/>
              <a:ext cx="743824"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Step4</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2" name="矩形 31">
              <a:extLst>
                <a:ext uri="{FF2B5EF4-FFF2-40B4-BE49-F238E27FC236}">
                  <a16:creationId xmlns:a16="http://schemas.microsoft.com/office/drawing/2014/main" id="{727BAE54-1B1A-4344-80C1-5BC34FFAF2E2}"/>
                </a:ext>
              </a:extLst>
            </p:cNvPr>
            <p:cNvSpPr/>
            <p:nvPr/>
          </p:nvSpPr>
          <p:spPr>
            <a:xfrm>
              <a:off x="9348133" y="3866565"/>
              <a:ext cx="743824"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Step5</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3" name="矩形 32">
              <a:extLst>
                <a:ext uri="{FF2B5EF4-FFF2-40B4-BE49-F238E27FC236}">
                  <a16:creationId xmlns:a16="http://schemas.microsoft.com/office/drawing/2014/main" id="{A05E3026-6F1B-43EE-9156-6ABAF876BB21}"/>
                </a:ext>
              </a:extLst>
            </p:cNvPr>
            <p:cNvSpPr/>
            <p:nvPr/>
          </p:nvSpPr>
          <p:spPr>
            <a:xfrm>
              <a:off x="2024543" y="5248356"/>
              <a:ext cx="743824"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Step6</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4" name="矩形 33">
              <a:extLst>
                <a:ext uri="{FF2B5EF4-FFF2-40B4-BE49-F238E27FC236}">
                  <a16:creationId xmlns:a16="http://schemas.microsoft.com/office/drawing/2014/main" id="{C7EF1F5B-5385-4A81-AEF8-65DEE3F20B4C}"/>
                </a:ext>
              </a:extLst>
            </p:cNvPr>
            <p:cNvSpPr/>
            <p:nvPr/>
          </p:nvSpPr>
          <p:spPr>
            <a:xfrm>
              <a:off x="3693952" y="5266837"/>
              <a:ext cx="743824"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Step7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5" name="矩形 34">
              <a:extLst>
                <a:ext uri="{FF2B5EF4-FFF2-40B4-BE49-F238E27FC236}">
                  <a16:creationId xmlns:a16="http://schemas.microsoft.com/office/drawing/2014/main" id="{D62A8B6D-FBB3-4250-921A-CE777D59C448}"/>
                </a:ext>
              </a:extLst>
            </p:cNvPr>
            <p:cNvSpPr/>
            <p:nvPr/>
          </p:nvSpPr>
          <p:spPr>
            <a:xfrm>
              <a:off x="5187935" y="5286818"/>
              <a:ext cx="743824"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Step8</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grpSp>
    </p:spTree>
    <p:extLst>
      <p:ext uri="{BB962C8B-B14F-4D97-AF65-F5344CB8AC3E}">
        <p14:creationId xmlns:p14="http://schemas.microsoft.com/office/powerpoint/2010/main" val="916786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A94920EC-DB27-4532-B1D0-AA4BC0920760}"/>
              </a:ext>
            </a:extLst>
          </p:cNvPr>
          <p:cNvSpPr>
            <a:spLocks noGrp="1"/>
          </p:cNvSpPr>
          <p:nvPr>
            <p:ph type="title"/>
          </p:nvPr>
        </p:nvSpPr>
        <p:spPr/>
        <p:txBody>
          <a:bodyPr/>
          <a:lstStyle/>
          <a:p>
            <a:r>
              <a:rPr lang="zh-TW" altLang="en-US" dirty="0"/>
              <a:t>類別定義</a:t>
            </a:r>
          </a:p>
        </p:txBody>
      </p:sp>
      <p:pic>
        <p:nvPicPr>
          <p:cNvPr id="17" name="圖片 16">
            <a:extLst>
              <a:ext uri="{FF2B5EF4-FFF2-40B4-BE49-F238E27FC236}">
                <a16:creationId xmlns:a16="http://schemas.microsoft.com/office/drawing/2014/main" id="{E387A894-E993-4F48-ACD5-0FC726274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648" y="1660250"/>
            <a:ext cx="1152525" cy="1152525"/>
          </a:xfrm>
          <a:prstGeom prst="rect">
            <a:avLst/>
          </a:prstGeom>
        </p:spPr>
      </p:pic>
      <p:pic>
        <p:nvPicPr>
          <p:cNvPr id="19" name="圖片 18">
            <a:extLst>
              <a:ext uri="{FF2B5EF4-FFF2-40B4-BE49-F238E27FC236}">
                <a16:creationId xmlns:a16="http://schemas.microsoft.com/office/drawing/2014/main" id="{FC083711-3A15-4138-A449-BAFFB8743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159" y="1649689"/>
            <a:ext cx="1152525" cy="1152525"/>
          </a:xfrm>
          <a:prstGeom prst="rect">
            <a:avLst/>
          </a:prstGeom>
        </p:spPr>
      </p:pic>
      <p:pic>
        <p:nvPicPr>
          <p:cNvPr id="21" name="圖片 20">
            <a:extLst>
              <a:ext uri="{FF2B5EF4-FFF2-40B4-BE49-F238E27FC236}">
                <a16:creationId xmlns:a16="http://schemas.microsoft.com/office/drawing/2014/main" id="{9E2C9724-AEDD-4AAB-82C9-0AF0B965EA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2199" y="3225085"/>
            <a:ext cx="1152525" cy="1152525"/>
          </a:xfrm>
          <a:prstGeom prst="rect">
            <a:avLst/>
          </a:prstGeom>
        </p:spPr>
      </p:pic>
      <p:pic>
        <p:nvPicPr>
          <p:cNvPr id="23" name="圖片 22">
            <a:extLst>
              <a:ext uri="{FF2B5EF4-FFF2-40B4-BE49-F238E27FC236}">
                <a16:creationId xmlns:a16="http://schemas.microsoft.com/office/drawing/2014/main" id="{12463790-E45D-419B-8DE2-A4AA204AAE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9068" y="3225084"/>
            <a:ext cx="1152525" cy="1152525"/>
          </a:xfrm>
          <a:prstGeom prst="rect">
            <a:avLst/>
          </a:prstGeom>
        </p:spPr>
      </p:pic>
      <p:pic>
        <p:nvPicPr>
          <p:cNvPr id="25" name="圖片 24">
            <a:extLst>
              <a:ext uri="{FF2B5EF4-FFF2-40B4-BE49-F238E27FC236}">
                <a16:creationId xmlns:a16="http://schemas.microsoft.com/office/drawing/2014/main" id="{43F6B0BF-D079-46A4-AE1F-F7CFE00FE8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8158" y="3219803"/>
            <a:ext cx="1152525" cy="1152525"/>
          </a:xfrm>
          <a:prstGeom prst="rect">
            <a:avLst/>
          </a:prstGeom>
        </p:spPr>
      </p:pic>
      <p:pic>
        <p:nvPicPr>
          <p:cNvPr id="27" name="圖片 26">
            <a:extLst>
              <a:ext uri="{FF2B5EF4-FFF2-40B4-BE49-F238E27FC236}">
                <a16:creationId xmlns:a16="http://schemas.microsoft.com/office/drawing/2014/main" id="{79A4AB8E-032A-4661-9B35-293D73098F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20602" y="4739689"/>
            <a:ext cx="1152525" cy="1152525"/>
          </a:xfrm>
          <a:prstGeom prst="rect">
            <a:avLst/>
          </a:prstGeom>
        </p:spPr>
      </p:pic>
      <p:pic>
        <p:nvPicPr>
          <p:cNvPr id="29" name="圖片 28">
            <a:extLst>
              <a:ext uri="{FF2B5EF4-FFF2-40B4-BE49-F238E27FC236}">
                <a16:creationId xmlns:a16="http://schemas.microsoft.com/office/drawing/2014/main" id="{B632C59F-B97A-4406-8C22-F35852D1FB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09068" y="4739688"/>
            <a:ext cx="1152525" cy="1152525"/>
          </a:xfrm>
          <a:prstGeom prst="rect">
            <a:avLst/>
          </a:prstGeom>
        </p:spPr>
      </p:pic>
      <p:pic>
        <p:nvPicPr>
          <p:cNvPr id="31" name="圖片 30">
            <a:extLst>
              <a:ext uri="{FF2B5EF4-FFF2-40B4-BE49-F238E27FC236}">
                <a16:creationId xmlns:a16="http://schemas.microsoft.com/office/drawing/2014/main" id="{72D96DD2-3166-4797-AFD6-1EE9021A61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78157" y="4739688"/>
            <a:ext cx="1152525" cy="1152525"/>
          </a:xfrm>
          <a:prstGeom prst="rect">
            <a:avLst/>
          </a:prstGeom>
        </p:spPr>
      </p:pic>
      <p:pic>
        <p:nvPicPr>
          <p:cNvPr id="33" name="圖片 32">
            <a:extLst>
              <a:ext uri="{FF2B5EF4-FFF2-40B4-BE49-F238E27FC236}">
                <a16:creationId xmlns:a16="http://schemas.microsoft.com/office/drawing/2014/main" id="{BFE2D7A7-4BB7-4A8E-8529-902039AF1E4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19611" y="1649690"/>
            <a:ext cx="1152525" cy="1152525"/>
          </a:xfrm>
          <a:prstGeom prst="rect">
            <a:avLst/>
          </a:prstGeom>
        </p:spPr>
      </p:pic>
      <p:sp>
        <p:nvSpPr>
          <p:cNvPr id="34" name="矩形 33">
            <a:extLst>
              <a:ext uri="{FF2B5EF4-FFF2-40B4-BE49-F238E27FC236}">
                <a16:creationId xmlns:a16="http://schemas.microsoft.com/office/drawing/2014/main" id="{E459ED4A-3B80-46B5-A203-7587A4660D3A}"/>
              </a:ext>
            </a:extLst>
          </p:cNvPr>
          <p:cNvSpPr/>
          <p:nvPr/>
        </p:nvSpPr>
        <p:spPr>
          <a:xfrm>
            <a:off x="3894086" y="2802215"/>
            <a:ext cx="1003576"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狀態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5" name="矩形 34">
            <a:extLst>
              <a:ext uri="{FF2B5EF4-FFF2-40B4-BE49-F238E27FC236}">
                <a16:creationId xmlns:a16="http://schemas.microsoft.com/office/drawing/2014/main" id="{B38F22F4-BF4F-4C47-AF2D-81D50A4050F5}"/>
              </a:ext>
            </a:extLst>
          </p:cNvPr>
          <p:cNvSpPr/>
          <p:nvPr/>
        </p:nvSpPr>
        <p:spPr>
          <a:xfrm>
            <a:off x="3895077" y="4297362"/>
            <a:ext cx="1003576"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狀態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6" name="矩形 35">
            <a:extLst>
              <a:ext uri="{FF2B5EF4-FFF2-40B4-BE49-F238E27FC236}">
                <a16:creationId xmlns:a16="http://schemas.microsoft.com/office/drawing/2014/main" id="{28F06983-5D25-4403-A7CD-279F10BE0B14}"/>
              </a:ext>
            </a:extLst>
          </p:cNvPr>
          <p:cNvSpPr/>
          <p:nvPr/>
        </p:nvSpPr>
        <p:spPr>
          <a:xfrm>
            <a:off x="3834890" y="5884961"/>
            <a:ext cx="1003576"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狀態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7" name="矩形 36">
            <a:extLst>
              <a:ext uri="{FF2B5EF4-FFF2-40B4-BE49-F238E27FC236}">
                <a16:creationId xmlns:a16="http://schemas.microsoft.com/office/drawing/2014/main" id="{10452C18-6DEB-4538-8721-6A369FC0A4D7}"/>
              </a:ext>
            </a:extLst>
          </p:cNvPr>
          <p:cNvSpPr/>
          <p:nvPr/>
        </p:nvSpPr>
        <p:spPr>
          <a:xfrm>
            <a:off x="5586122" y="2802214"/>
            <a:ext cx="1003576"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狀態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8" name="矩形 37">
            <a:extLst>
              <a:ext uri="{FF2B5EF4-FFF2-40B4-BE49-F238E27FC236}">
                <a16:creationId xmlns:a16="http://schemas.microsoft.com/office/drawing/2014/main" id="{7F226775-68BE-46C8-88A7-A141E2F67CFE}"/>
              </a:ext>
            </a:extLst>
          </p:cNvPr>
          <p:cNvSpPr/>
          <p:nvPr/>
        </p:nvSpPr>
        <p:spPr>
          <a:xfrm>
            <a:off x="5587113" y="4297361"/>
            <a:ext cx="1003576"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狀態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9" name="矩形 38">
            <a:extLst>
              <a:ext uri="{FF2B5EF4-FFF2-40B4-BE49-F238E27FC236}">
                <a16:creationId xmlns:a16="http://schemas.microsoft.com/office/drawing/2014/main" id="{72AE635B-348D-4D73-B0B5-BFB9992F53BB}"/>
              </a:ext>
            </a:extLst>
          </p:cNvPr>
          <p:cNvSpPr/>
          <p:nvPr/>
        </p:nvSpPr>
        <p:spPr>
          <a:xfrm>
            <a:off x="5526926" y="5884960"/>
            <a:ext cx="1003576"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狀態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8</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0" name="矩形 39">
            <a:extLst>
              <a:ext uri="{FF2B5EF4-FFF2-40B4-BE49-F238E27FC236}">
                <a16:creationId xmlns:a16="http://schemas.microsoft.com/office/drawing/2014/main" id="{00608910-1AE0-4AC3-92D5-5506D2E9BC00}"/>
              </a:ext>
            </a:extLst>
          </p:cNvPr>
          <p:cNvSpPr/>
          <p:nvPr/>
        </p:nvSpPr>
        <p:spPr>
          <a:xfrm>
            <a:off x="7350053" y="2802214"/>
            <a:ext cx="1003576"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狀態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1" name="矩形 40">
            <a:extLst>
              <a:ext uri="{FF2B5EF4-FFF2-40B4-BE49-F238E27FC236}">
                <a16:creationId xmlns:a16="http://schemas.microsoft.com/office/drawing/2014/main" id="{DB920819-4162-4001-9C8F-D695643A46F7}"/>
              </a:ext>
            </a:extLst>
          </p:cNvPr>
          <p:cNvSpPr/>
          <p:nvPr/>
        </p:nvSpPr>
        <p:spPr>
          <a:xfrm>
            <a:off x="7351044" y="4297361"/>
            <a:ext cx="1003576"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狀態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6</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2" name="矩形 41">
            <a:extLst>
              <a:ext uri="{FF2B5EF4-FFF2-40B4-BE49-F238E27FC236}">
                <a16:creationId xmlns:a16="http://schemas.microsoft.com/office/drawing/2014/main" id="{25309BA8-BA90-48A9-A4CA-3E0118A68CA7}"/>
              </a:ext>
            </a:extLst>
          </p:cNvPr>
          <p:cNvSpPr/>
          <p:nvPr/>
        </p:nvSpPr>
        <p:spPr>
          <a:xfrm>
            <a:off x="7290857" y="5884960"/>
            <a:ext cx="1003576"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狀態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9</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3" name="內容版面配置區 1">
            <a:extLst>
              <a:ext uri="{FF2B5EF4-FFF2-40B4-BE49-F238E27FC236}">
                <a16:creationId xmlns:a16="http://schemas.microsoft.com/office/drawing/2014/main" id="{CB42BF91-4E9C-4840-BF7E-D91B9FE4B98C}"/>
              </a:ext>
            </a:extLst>
          </p:cNvPr>
          <p:cNvSpPr>
            <a:spLocks noGrp="1"/>
          </p:cNvSpPr>
          <p:nvPr>
            <p:ph idx="1"/>
          </p:nvPr>
        </p:nvSpPr>
        <p:spPr>
          <a:xfrm>
            <a:off x="838200" y="1201850"/>
            <a:ext cx="10515600" cy="5037776"/>
          </a:xfrm>
        </p:spPr>
        <p:txBody>
          <a:bodyPr>
            <a:normAutofit/>
          </a:bodyPr>
          <a:lstStyle/>
          <a:p>
            <a:r>
              <a:rPr lang="zh-TW" altLang="en-US" sz="2000" dirty="0"/>
              <a:t>根據空格位置的不同，會有不同的移動方式。共有</a:t>
            </a:r>
            <a:r>
              <a:rPr lang="en-US" altLang="zh-TW" sz="2000" dirty="0"/>
              <a:t>9</a:t>
            </a:r>
            <a:r>
              <a:rPr lang="zh-TW" altLang="en-US" sz="2000" dirty="0"/>
              <a:t>種狀態，每種狀態有</a:t>
            </a:r>
            <a:r>
              <a:rPr lang="en-US" altLang="zh-TW" sz="2000" dirty="0"/>
              <a:t>2</a:t>
            </a:r>
            <a:r>
              <a:rPr lang="zh-TW" altLang="en-US" sz="2000" dirty="0"/>
              <a:t>到</a:t>
            </a:r>
            <a:r>
              <a:rPr lang="en-US" altLang="zh-TW" sz="2000" dirty="0"/>
              <a:t>4</a:t>
            </a:r>
            <a:r>
              <a:rPr lang="zh-TW" altLang="en-US" sz="2000" dirty="0"/>
              <a:t>種移動方式</a:t>
            </a:r>
          </a:p>
        </p:txBody>
      </p:sp>
    </p:spTree>
    <p:extLst>
      <p:ext uri="{BB962C8B-B14F-4D97-AF65-F5344CB8AC3E}">
        <p14:creationId xmlns:p14="http://schemas.microsoft.com/office/powerpoint/2010/main" val="1795501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內容版面配置區 4">
            <a:extLst>
              <a:ext uri="{FF2B5EF4-FFF2-40B4-BE49-F238E27FC236}">
                <a16:creationId xmlns:a16="http://schemas.microsoft.com/office/drawing/2014/main" id="{BFA46509-1E3B-45BA-AEA1-0433C8B67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1221" y="1762125"/>
            <a:ext cx="7629525" cy="3333750"/>
          </a:xfrm>
          <a:prstGeom prst="rect">
            <a:avLst/>
          </a:prstGeom>
        </p:spPr>
      </p:pic>
      <p:sp>
        <p:nvSpPr>
          <p:cNvPr id="3" name="標題 2">
            <a:extLst>
              <a:ext uri="{FF2B5EF4-FFF2-40B4-BE49-F238E27FC236}">
                <a16:creationId xmlns:a16="http://schemas.microsoft.com/office/drawing/2014/main" id="{0FAA1842-11DC-423A-8A9F-791B0512A6B0}"/>
              </a:ext>
            </a:extLst>
          </p:cNvPr>
          <p:cNvSpPr>
            <a:spLocks noGrp="1"/>
          </p:cNvSpPr>
          <p:nvPr>
            <p:ph type="title"/>
          </p:nvPr>
        </p:nvSpPr>
        <p:spPr/>
        <p:txBody>
          <a:bodyPr/>
          <a:lstStyle/>
          <a:p>
            <a:r>
              <a:rPr lang="zh-TW" altLang="en-US" dirty="0"/>
              <a:t>架構</a:t>
            </a:r>
          </a:p>
        </p:txBody>
      </p:sp>
      <p:cxnSp>
        <p:nvCxnSpPr>
          <p:cNvPr id="7" name="直線接點 6">
            <a:extLst>
              <a:ext uri="{FF2B5EF4-FFF2-40B4-BE49-F238E27FC236}">
                <a16:creationId xmlns:a16="http://schemas.microsoft.com/office/drawing/2014/main" id="{13B7E4C1-9433-440C-AD27-B637E0C7F60B}"/>
              </a:ext>
            </a:extLst>
          </p:cNvPr>
          <p:cNvCxnSpPr/>
          <p:nvPr/>
        </p:nvCxnSpPr>
        <p:spPr>
          <a:xfrm>
            <a:off x="1729727" y="3003470"/>
            <a:ext cx="9211112" cy="0"/>
          </a:xfrm>
          <a:prstGeom prst="line">
            <a:avLst/>
          </a:prstGeom>
          <a:ln w="28575">
            <a:solidFill>
              <a:schemeClr val="accent2">
                <a:lumMod val="50000"/>
              </a:schemeClr>
            </a:solidFill>
            <a:prstDash val="sysDash"/>
          </a:ln>
        </p:spPr>
        <p:style>
          <a:lnRef idx="3">
            <a:schemeClr val="accent2"/>
          </a:lnRef>
          <a:fillRef idx="0">
            <a:schemeClr val="accent2"/>
          </a:fillRef>
          <a:effectRef idx="2">
            <a:schemeClr val="accent2"/>
          </a:effectRef>
          <a:fontRef idx="minor">
            <a:schemeClr val="tx1"/>
          </a:fontRef>
        </p:style>
      </p:cxnSp>
      <p:cxnSp>
        <p:nvCxnSpPr>
          <p:cNvPr id="8" name="直線接點 7">
            <a:extLst>
              <a:ext uri="{FF2B5EF4-FFF2-40B4-BE49-F238E27FC236}">
                <a16:creationId xmlns:a16="http://schemas.microsoft.com/office/drawing/2014/main" id="{311E6664-219B-45DD-AC12-E4841ABF3DFE}"/>
              </a:ext>
            </a:extLst>
          </p:cNvPr>
          <p:cNvCxnSpPr/>
          <p:nvPr/>
        </p:nvCxnSpPr>
        <p:spPr>
          <a:xfrm>
            <a:off x="1729727" y="4116785"/>
            <a:ext cx="9211112" cy="0"/>
          </a:xfrm>
          <a:prstGeom prst="line">
            <a:avLst/>
          </a:prstGeom>
          <a:ln w="28575">
            <a:solidFill>
              <a:schemeClr val="accent2">
                <a:lumMod val="50000"/>
              </a:schemeClr>
            </a:solidFill>
            <a:prstDash val="sysDash"/>
          </a:ln>
        </p:spPr>
        <p:style>
          <a:lnRef idx="3">
            <a:schemeClr val="accent2"/>
          </a:lnRef>
          <a:fillRef idx="0">
            <a:schemeClr val="accent2"/>
          </a:fillRef>
          <a:effectRef idx="2">
            <a:schemeClr val="accent2"/>
          </a:effectRef>
          <a:fontRef idx="minor">
            <a:schemeClr val="tx1"/>
          </a:fontRef>
        </p:style>
      </p:cxnSp>
      <p:cxnSp>
        <p:nvCxnSpPr>
          <p:cNvPr id="9" name="直線接點 8">
            <a:extLst>
              <a:ext uri="{FF2B5EF4-FFF2-40B4-BE49-F238E27FC236}">
                <a16:creationId xmlns:a16="http://schemas.microsoft.com/office/drawing/2014/main" id="{72272F85-1560-4D7A-ABB6-12D31F1A4CCF}"/>
              </a:ext>
            </a:extLst>
          </p:cNvPr>
          <p:cNvCxnSpPr/>
          <p:nvPr/>
        </p:nvCxnSpPr>
        <p:spPr>
          <a:xfrm>
            <a:off x="1729727" y="5230099"/>
            <a:ext cx="9211112" cy="0"/>
          </a:xfrm>
          <a:prstGeom prst="line">
            <a:avLst/>
          </a:prstGeom>
          <a:ln w="28575">
            <a:solidFill>
              <a:schemeClr val="accent2">
                <a:lumMod val="50000"/>
              </a:schemeClr>
            </a:solidFill>
            <a:prstDash val="sysDash"/>
          </a:ln>
        </p:spPr>
        <p:style>
          <a:lnRef idx="3">
            <a:schemeClr val="accent2"/>
          </a:lnRef>
          <a:fillRef idx="0">
            <a:schemeClr val="accent2"/>
          </a:fillRef>
          <a:effectRef idx="2">
            <a:schemeClr val="accent2"/>
          </a:effectRef>
          <a:fontRef idx="minor">
            <a:schemeClr val="tx1"/>
          </a:fontRef>
        </p:style>
      </p:cxnSp>
      <p:sp>
        <p:nvSpPr>
          <p:cNvPr id="10" name="矩形 9">
            <a:extLst>
              <a:ext uri="{FF2B5EF4-FFF2-40B4-BE49-F238E27FC236}">
                <a16:creationId xmlns:a16="http://schemas.microsoft.com/office/drawing/2014/main" id="{3AADA76F-939F-4A1A-AEB7-390CBB1FB5F3}"/>
              </a:ext>
            </a:extLst>
          </p:cNvPr>
          <p:cNvSpPr/>
          <p:nvPr/>
        </p:nvSpPr>
        <p:spPr>
          <a:xfrm>
            <a:off x="10021414" y="2024381"/>
            <a:ext cx="1433054" cy="369332"/>
          </a:xfrm>
          <a:prstGeom prst="rect">
            <a:avLst/>
          </a:prstGeom>
        </p:spPr>
        <p:txBody>
          <a:bodyPr wrap="square">
            <a:spAutoFit/>
          </a:bodyPr>
          <a:lstStyle/>
          <a:p>
            <a:r>
              <a:rPr lang="en-US" altLang="zh-TW" dirty="0">
                <a:solidFill>
                  <a:schemeClr val="accent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(Initial state)</a:t>
            </a:r>
            <a:endParaRPr lang="zh-TW" altLang="en-US" dirty="0">
              <a:solidFill>
                <a:schemeClr val="accent2">
                  <a:lumMod val="50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矩形 10">
            <a:extLst>
              <a:ext uri="{FF2B5EF4-FFF2-40B4-BE49-F238E27FC236}">
                <a16:creationId xmlns:a16="http://schemas.microsoft.com/office/drawing/2014/main" id="{B8FC78E7-3D6B-4B75-ADC4-CDFF955AD554}"/>
              </a:ext>
            </a:extLst>
          </p:cNvPr>
          <p:cNvSpPr/>
          <p:nvPr/>
        </p:nvSpPr>
        <p:spPr>
          <a:xfrm>
            <a:off x="10021414" y="3375461"/>
            <a:ext cx="1433054" cy="369332"/>
          </a:xfrm>
          <a:prstGeom prst="rect">
            <a:avLst/>
          </a:prstGeom>
        </p:spPr>
        <p:txBody>
          <a:bodyPr wrap="square">
            <a:spAutoFit/>
          </a:bodyPr>
          <a:lstStyle/>
          <a:p>
            <a:r>
              <a:rPr lang="en-US" altLang="zh-TW" dirty="0">
                <a:solidFill>
                  <a:schemeClr val="accent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Step:1</a:t>
            </a:r>
            <a:endParaRPr lang="zh-TW" altLang="en-US" dirty="0">
              <a:solidFill>
                <a:schemeClr val="accent2">
                  <a:lumMod val="50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矩形 11">
            <a:extLst>
              <a:ext uri="{FF2B5EF4-FFF2-40B4-BE49-F238E27FC236}">
                <a16:creationId xmlns:a16="http://schemas.microsoft.com/office/drawing/2014/main" id="{6D6F8B42-330E-4EE5-8826-586F38EA47D5}"/>
              </a:ext>
            </a:extLst>
          </p:cNvPr>
          <p:cNvSpPr/>
          <p:nvPr/>
        </p:nvSpPr>
        <p:spPr>
          <a:xfrm>
            <a:off x="10021414" y="4488776"/>
            <a:ext cx="1433054" cy="369332"/>
          </a:xfrm>
          <a:prstGeom prst="rect">
            <a:avLst/>
          </a:prstGeom>
        </p:spPr>
        <p:txBody>
          <a:bodyPr wrap="square">
            <a:spAutoFit/>
          </a:bodyPr>
          <a:lstStyle/>
          <a:p>
            <a:r>
              <a:rPr lang="en-US" altLang="zh-TW" dirty="0">
                <a:solidFill>
                  <a:schemeClr val="accent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Step:2</a:t>
            </a:r>
            <a:endParaRPr lang="zh-TW" altLang="en-US" dirty="0">
              <a:solidFill>
                <a:schemeClr val="accent2">
                  <a:lumMod val="50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 name="矩形 12">
            <a:extLst>
              <a:ext uri="{FF2B5EF4-FFF2-40B4-BE49-F238E27FC236}">
                <a16:creationId xmlns:a16="http://schemas.microsoft.com/office/drawing/2014/main" id="{CFDB29DA-0932-48CC-89C5-56942D0A4359}"/>
              </a:ext>
            </a:extLst>
          </p:cNvPr>
          <p:cNvSpPr/>
          <p:nvPr/>
        </p:nvSpPr>
        <p:spPr>
          <a:xfrm>
            <a:off x="10021414" y="5588209"/>
            <a:ext cx="1433054" cy="369332"/>
          </a:xfrm>
          <a:prstGeom prst="rect">
            <a:avLst/>
          </a:prstGeom>
        </p:spPr>
        <p:txBody>
          <a:bodyPr wrap="square">
            <a:spAutoFit/>
          </a:bodyPr>
          <a:lstStyle/>
          <a:p>
            <a:r>
              <a:rPr lang="en-US" altLang="zh-TW" dirty="0">
                <a:solidFill>
                  <a:schemeClr val="accent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Step:3</a:t>
            </a:r>
            <a:endParaRPr lang="zh-TW" altLang="en-US" dirty="0">
              <a:solidFill>
                <a:schemeClr val="accent2">
                  <a:lumMod val="50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5" name="橢圓 14">
            <a:extLst>
              <a:ext uri="{FF2B5EF4-FFF2-40B4-BE49-F238E27FC236}">
                <a16:creationId xmlns:a16="http://schemas.microsoft.com/office/drawing/2014/main" id="{CD462312-C364-4308-8727-8AA3E996687B}"/>
              </a:ext>
            </a:extLst>
          </p:cNvPr>
          <p:cNvSpPr/>
          <p:nvPr/>
        </p:nvSpPr>
        <p:spPr>
          <a:xfrm>
            <a:off x="5979983" y="5341053"/>
            <a:ext cx="252000" cy="25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DBA93C4B-CA0D-40DB-8644-C448FB02275E}"/>
              </a:ext>
            </a:extLst>
          </p:cNvPr>
          <p:cNvSpPr/>
          <p:nvPr/>
        </p:nvSpPr>
        <p:spPr>
          <a:xfrm>
            <a:off x="5979983" y="5672207"/>
            <a:ext cx="252000" cy="25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440D2C7A-0887-439B-8855-AD1A1F7DBC81}"/>
              </a:ext>
            </a:extLst>
          </p:cNvPr>
          <p:cNvSpPr/>
          <p:nvPr/>
        </p:nvSpPr>
        <p:spPr>
          <a:xfrm>
            <a:off x="5979983" y="6003361"/>
            <a:ext cx="252000" cy="25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8" name="內容版面配置區 17">
            <a:extLst>
              <a:ext uri="{FF2B5EF4-FFF2-40B4-BE49-F238E27FC236}">
                <a16:creationId xmlns:a16="http://schemas.microsoft.com/office/drawing/2014/main" id="{9EB4E211-1410-48F4-AB96-D504132A00DF}"/>
              </a:ext>
            </a:extLst>
          </p:cNvPr>
          <p:cNvSpPr>
            <a:spLocks noGrp="1"/>
          </p:cNvSpPr>
          <p:nvPr>
            <p:ph idx="1"/>
          </p:nvPr>
        </p:nvSpPr>
        <p:spPr/>
        <p:txBody>
          <a:bodyPr>
            <a:normAutofit/>
          </a:bodyPr>
          <a:lstStyle/>
          <a:p>
            <a:r>
              <a:rPr lang="zh-TW" altLang="en-US" sz="2000" dirty="0"/>
              <a:t>使用</a:t>
            </a:r>
            <a:r>
              <a:rPr lang="en-US" altLang="zh-TW" sz="2000" dirty="0"/>
              <a:t>BFS</a:t>
            </a:r>
            <a:r>
              <a:rPr lang="zh-TW" altLang="en-US" sz="2000" dirty="0"/>
              <a:t>搜尋法記錄每步的過程，直到當前棋盤符合目標棋盤，此過程為最短步數</a:t>
            </a:r>
          </a:p>
        </p:txBody>
      </p:sp>
    </p:spTree>
    <p:extLst>
      <p:ext uri="{BB962C8B-B14F-4D97-AF65-F5344CB8AC3E}">
        <p14:creationId xmlns:p14="http://schemas.microsoft.com/office/powerpoint/2010/main" val="100997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498B1D62-C153-4D28-8ED4-123B6D8ACD18}"/>
              </a:ext>
            </a:extLst>
          </p:cNvPr>
          <p:cNvSpPr>
            <a:spLocks noGrp="1"/>
          </p:cNvSpPr>
          <p:nvPr>
            <p:ph type="title"/>
          </p:nvPr>
        </p:nvSpPr>
        <p:spPr/>
        <p:txBody>
          <a:bodyPr/>
          <a:lstStyle/>
          <a:p>
            <a:r>
              <a:rPr lang="zh-TW" altLang="en-US" dirty="0"/>
              <a:t>功能展示</a:t>
            </a:r>
          </a:p>
        </p:txBody>
      </p:sp>
      <p:pic>
        <p:nvPicPr>
          <p:cNvPr id="6" name=" 2022-10-27 12-26-57">
            <a:hlinkClick r:id="" action="ppaction://media"/>
            <a:extLst>
              <a:ext uri="{FF2B5EF4-FFF2-40B4-BE49-F238E27FC236}">
                <a16:creationId xmlns:a16="http://schemas.microsoft.com/office/drawing/2014/main" id="{B5278C16-03D2-47A4-9BCC-0D28FD1D9F49}"/>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273006" y="1878347"/>
            <a:ext cx="5719853" cy="2573934"/>
          </a:xfrm>
          <a:prstGeom prst="rect">
            <a:avLst/>
          </a:prstGeom>
        </p:spPr>
      </p:pic>
      <p:pic>
        <p:nvPicPr>
          <p:cNvPr id="7" name=" 2022-10-27 12-49-40">
            <a:hlinkClick r:id="" action="ppaction://media"/>
            <a:extLst>
              <a:ext uri="{FF2B5EF4-FFF2-40B4-BE49-F238E27FC236}">
                <a16:creationId xmlns:a16="http://schemas.microsoft.com/office/drawing/2014/main" id="{34E1F3F8-6028-4668-9674-EA387458D96A}"/>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6121167" y="1878347"/>
            <a:ext cx="5719853" cy="2573934"/>
          </a:xfrm>
          <a:prstGeom prst="rect">
            <a:avLst/>
          </a:prstGeom>
        </p:spPr>
      </p:pic>
      <p:sp>
        <p:nvSpPr>
          <p:cNvPr id="8" name="矩形 7">
            <a:extLst>
              <a:ext uri="{FF2B5EF4-FFF2-40B4-BE49-F238E27FC236}">
                <a16:creationId xmlns:a16="http://schemas.microsoft.com/office/drawing/2014/main" id="{95845AE4-6F2D-4307-B059-CC270DDE78AC}"/>
              </a:ext>
            </a:extLst>
          </p:cNvPr>
          <p:cNvSpPr/>
          <p:nvPr/>
        </p:nvSpPr>
        <p:spPr>
          <a:xfrm>
            <a:off x="2194763" y="4628321"/>
            <a:ext cx="1876338"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範例功能展示</a:t>
            </a:r>
          </a:p>
        </p:txBody>
      </p:sp>
      <p:sp>
        <p:nvSpPr>
          <p:cNvPr id="9" name="矩形 8">
            <a:extLst>
              <a:ext uri="{FF2B5EF4-FFF2-40B4-BE49-F238E27FC236}">
                <a16:creationId xmlns:a16="http://schemas.microsoft.com/office/drawing/2014/main" id="{184A7300-ECDF-47A6-A9C2-4A02BA6A4A98}"/>
              </a:ext>
            </a:extLst>
          </p:cNvPr>
          <p:cNvSpPr/>
          <p:nvPr/>
        </p:nvSpPr>
        <p:spPr>
          <a:xfrm>
            <a:off x="7705610" y="4628321"/>
            <a:ext cx="2550966" cy="369332"/>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打亂智慧盤功能展示</a:t>
            </a:r>
          </a:p>
        </p:txBody>
      </p:sp>
    </p:spTree>
    <p:extLst>
      <p:ext uri="{BB962C8B-B14F-4D97-AF65-F5344CB8AC3E}">
        <p14:creationId xmlns:p14="http://schemas.microsoft.com/office/powerpoint/2010/main" val="121882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890"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232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6"/>
                </p:tgtEl>
              </p:cMediaNode>
            </p:video>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6"/>
                                        </p:tgtEl>
                                      </p:cBhvr>
                                    </p:cmd>
                                  </p:childTnLst>
                                </p:cTn>
                              </p:par>
                            </p:childTnLst>
                          </p:cTn>
                        </p:par>
                      </p:childTnLst>
                    </p:cTn>
                  </p:par>
                </p:childTnLst>
              </p:cTn>
              <p:nextCondLst>
                <p:cond evt="onClick" delay="0">
                  <p:tgtEl>
                    <p:spTgt spid="6"/>
                  </p:tgtEl>
                </p:cond>
              </p:nextCondLst>
            </p:seq>
            <p:video>
              <p:cMediaNode vol="80000">
                <p:cTn id="17" fill="hold" display="0">
                  <p:stCondLst>
                    <p:cond delay="indefinite"/>
                  </p:stCondLst>
                </p:cTn>
                <p:tgtEl>
                  <p:spTgt spid="7"/>
                </p:tgtEl>
              </p:cMediaNode>
            </p:video>
            <p:seq concurrent="1" nextAc="seek">
              <p:cTn id="18" restart="whenNotActive" fill="hold" evtFilter="cancelBubble" nodeType="interactiveSeq">
                <p:stCondLst>
                  <p:cond evt="onClick" delay="0">
                    <p:tgtEl>
                      <p:spTgt spid="7"/>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57745</TotalTime>
  <Words>332</Words>
  <Application>Microsoft Office PowerPoint</Application>
  <PresentationFormat>寬螢幕</PresentationFormat>
  <Paragraphs>42</Paragraphs>
  <Slides>6</Slides>
  <Notes>1</Notes>
  <HiddenSlides>0</HiddenSlides>
  <MMClips>2</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6</vt:i4>
      </vt:variant>
    </vt:vector>
  </HeadingPairs>
  <TitlesOfParts>
    <vt:vector size="12" baseType="lpstr">
      <vt:lpstr>新細明體</vt:lpstr>
      <vt:lpstr>標楷體</vt:lpstr>
      <vt:lpstr>Arial</vt:lpstr>
      <vt:lpstr>Calibri</vt:lpstr>
      <vt:lpstr>Times New Roman</vt:lpstr>
      <vt:lpstr>Office 佈景主題</vt:lpstr>
      <vt:lpstr> 機器學習HW2報告</vt:lpstr>
      <vt:lpstr>功能說明(1/2)</vt:lpstr>
      <vt:lpstr>功能說明(2/2)</vt:lpstr>
      <vt:lpstr>類別定義</vt:lpstr>
      <vt:lpstr>架構</vt:lpstr>
      <vt:lpstr>功能展示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光流影像處理</dc:title>
  <dc:creator>User</dc:creator>
  <cp:lastModifiedBy>電子系一甲-陳陽棋</cp:lastModifiedBy>
  <cp:revision>1196</cp:revision>
  <dcterms:created xsi:type="dcterms:W3CDTF">2019-03-11T13:47:46Z</dcterms:created>
  <dcterms:modified xsi:type="dcterms:W3CDTF">2022-10-27T04:55:02Z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