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4" r:id="rId3"/>
    <p:sldId id="261" r:id="rId4"/>
    <p:sldId id="266" r:id="rId5"/>
    <p:sldId id="263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0000"/>
    <a:srgbClr val="FFFFFF"/>
    <a:srgbClr val="FF7373"/>
    <a:srgbClr val="FF66FF"/>
    <a:srgbClr val="A7CD8E"/>
    <a:srgbClr val="E5F5FF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83" autoAdjust="0"/>
  </p:normalViewPr>
  <p:slideViewPr>
    <p:cSldViewPr snapToGrid="0">
      <p:cViewPr>
        <p:scale>
          <a:sx n="125" d="100"/>
          <a:sy n="125" d="100"/>
        </p:scale>
        <p:origin x="0" y="-126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機器學習</a:t>
            </a:r>
            <a:r>
              <a:rPr lang="en-US" altLang="zh-TW" sz="4800" dirty="0"/>
              <a:t>HW2</a:t>
            </a:r>
            <a:r>
              <a:rPr lang="zh-TW" altLang="en-US" sz="4800" dirty="0"/>
              <a:t>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人：陳陽棋</a:t>
            </a:r>
            <a:endParaRPr lang="en-US" altLang="zh-TW" dirty="0"/>
          </a:p>
          <a:p>
            <a:pPr algn="l"/>
            <a:r>
              <a:rPr lang="zh-TW" altLang="en-US" dirty="0"/>
              <a:t>目前成員：陳陽棋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111/11/03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8D935E-6810-415D-8DD7-11863898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使用</a:t>
            </a:r>
            <a:r>
              <a:rPr lang="en-US" altLang="zh-TW" sz="2000" dirty="0"/>
              <a:t>Q Learning</a:t>
            </a:r>
            <a:r>
              <a:rPr lang="zh-TW" altLang="en-US" sz="2000" dirty="0"/>
              <a:t>進行迷宮搜尋，目標是從起點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00B050"/>
                </a:solidFill>
                <a:latin typeface="標楷體" panose="03000509000000000000" pitchFamily="65" charset="-120"/>
              </a:rPr>
              <a:t>綠色</a:t>
            </a:r>
            <a:r>
              <a:rPr lang="zh-TW" altLang="en-US" sz="2000" dirty="0">
                <a:latin typeface="標楷體" panose="03000509000000000000" pitchFamily="65" charset="-120"/>
              </a:rPr>
              <a:t>方格</a:t>
            </a:r>
            <a:r>
              <a:rPr lang="en-US" altLang="zh-TW" sz="2000" dirty="0"/>
              <a:t>)</a:t>
            </a:r>
            <a:r>
              <a:rPr lang="zh-TW" altLang="en-US" sz="2000" dirty="0"/>
              <a:t>移動至終點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</a:rPr>
              <a:t>紅色</a:t>
            </a:r>
            <a:r>
              <a:rPr lang="zh-TW" altLang="en-US" sz="2000" dirty="0">
                <a:latin typeface="標楷體" panose="03000509000000000000" pitchFamily="65" charset="-120"/>
              </a:rPr>
              <a:t>方格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E8F07EF-9444-4A1A-B900-21B360F4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功能說明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EE002D-80F8-45CC-80A5-76D07FA06CF1}"/>
              </a:ext>
            </a:extLst>
          </p:cNvPr>
          <p:cNvSpPr/>
          <p:nvPr/>
        </p:nvSpPr>
        <p:spPr>
          <a:xfrm>
            <a:off x="3508597" y="6492875"/>
            <a:ext cx="5174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資料來源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:https://weirenxue.github.io/2021/11/26/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q_learning_maze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12FCEE-7416-4B16-A343-5C2B7E72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50" y="1911341"/>
            <a:ext cx="2163900" cy="395895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DAF9C5-AEE1-4D4F-BBF6-965B77FF5B08}"/>
              </a:ext>
            </a:extLst>
          </p:cNvPr>
          <p:cNvSpPr txBox="1"/>
          <p:nvPr/>
        </p:nvSpPr>
        <p:spPr>
          <a:xfrm>
            <a:off x="7331279" y="1911341"/>
            <a:ext cx="23775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綠色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紅色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白色方格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可行走的路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黑色方格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不可走的路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藍色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當前位置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DFA687-31AE-4E6A-BA0A-140A4CA9C8CE}"/>
              </a:ext>
            </a:extLst>
          </p:cNvPr>
          <p:cNvSpPr/>
          <p:nvPr/>
        </p:nvSpPr>
        <p:spPr>
          <a:xfrm>
            <a:off x="5390626" y="5870294"/>
            <a:ext cx="141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▲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迷宮地圖</a:t>
            </a:r>
          </a:p>
        </p:txBody>
      </p:sp>
    </p:spTree>
    <p:extLst>
      <p:ext uri="{BB962C8B-B14F-4D97-AF65-F5344CB8AC3E}">
        <p14:creationId xmlns:p14="http://schemas.microsoft.com/office/powerpoint/2010/main" val="366837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4592526-CCCA-462B-94C7-A003D36D6C69}"/>
              </a:ext>
            </a:extLst>
          </p:cNvPr>
          <p:cNvSpPr/>
          <p:nvPr/>
        </p:nvSpPr>
        <p:spPr>
          <a:xfrm>
            <a:off x="1495048" y="1740147"/>
            <a:ext cx="3288484" cy="45144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792B6EF-77F8-4A11-9FAF-F54AF10D0B87}"/>
              </a:ext>
            </a:extLst>
          </p:cNvPr>
          <p:cNvSpPr/>
          <p:nvPr/>
        </p:nvSpPr>
        <p:spPr>
          <a:xfrm>
            <a:off x="4783532" y="1740147"/>
            <a:ext cx="6055043" cy="45144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94920EC-DB27-4532-B1D0-AA4BC092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類別定義</a:t>
            </a:r>
          </a:p>
        </p:txBody>
      </p:sp>
      <p:sp>
        <p:nvSpPr>
          <p:cNvPr id="43" name="內容版面配置區 1">
            <a:extLst>
              <a:ext uri="{FF2B5EF4-FFF2-40B4-BE49-F238E27FC236}">
                <a16:creationId xmlns:a16="http://schemas.microsoft.com/office/drawing/2014/main" id="{CB42BF91-4E9C-4840-BF7E-D91B9FE4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839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一共有</a:t>
            </a:r>
            <a:r>
              <a:rPr lang="en-US" altLang="zh-TW" sz="2000" dirty="0"/>
              <a:t>4</a:t>
            </a:r>
            <a:r>
              <a:rPr lang="zh-TW" altLang="en-US" sz="2000" dirty="0"/>
              <a:t>種移動方式</a:t>
            </a:r>
            <a:r>
              <a:rPr lang="en-US" altLang="zh-TW" sz="2000" dirty="0"/>
              <a:t>(</a:t>
            </a:r>
            <a:r>
              <a:rPr lang="zh-TW" altLang="en-US" sz="2000" dirty="0"/>
              <a:t>上、下、左、右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91E3E09-32C2-4F27-A1A8-1F195D51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966" y="1926330"/>
            <a:ext cx="2163900" cy="395895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F694AB47-8980-477B-99A1-97527AC96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19"/>
          <a:stretch/>
        </p:blipFill>
        <p:spPr>
          <a:xfrm>
            <a:off x="2061745" y="2748451"/>
            <a:ext cx="2163900" cy="179659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8F47FC0-906B-4A84-9E1F-30983DDA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553" y="1926330"/>
            <a:ext cx="2163900" cy="3958953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18582FB-0792-4E6F-8162-02FAFA5BC65D}"/>
              </a:ext>
            </a:extLst>
          </p:cNvPr>
          <p:cNvSpPr/>
          <p:nvPr/>
        </p:nvSpPr>
        <p:spPr>
          <a:xfrm>
            <a:off x="5368542" y="5885283"/>
            <a:ext cx="141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▲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當前狀態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34C979-5C9A-49A3-AC18-5F56BBA34C63}"/>
              </a:ext>
            </a:extLst>
          </p:cNvPr>
          <p:cNvSpPr/>
          <p:nvPr/>
        </p:nvSpPr>
        <p:spPr>
          <a:xfrm>
            <a:off x="8801129" y="5885283"/>
            <a:ext cx="141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▲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下個狀態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D3E425A-9B06-4F9F-9A25-A3E5A4D8C648}"/>
              </a:ext>
            </a:extLst>
          </p:cNvPr>
          <p:cNvCxnSpPr>
            <a:stCxn id="22" idx="3"/>
            <a:endCxn id="2" idx="1"/>
          </p:cNvCxnSpPr>
          <p:nvPr/>
        </p:nvCxnSpPr>
        <p:spPr>
          <a:xfrm>
            <a:off x="7155866" y="3905807"/>
            <a:ext cx="12686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8034D87-4041-4CB0-A8ED-5CC462F4EB13}"/>
              </a:ext>
            </a:extLst>
          </p:cNvPr>
          <p:cNvSpPr/>
          <p:nvPr/>
        </p:nvSpPr>
        <p:spPr>
          <a:xfrm>
            <a:off x="7220296" y="3470618"/>
            <a:ext cx="113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向左移動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CEA4C3F-F37F-41DF-BD11-6462E6845F5F}"/>
              </a:ext>
            </a:extLst>
          </p:cNvPr>
          <p:cNvSpPr/>
          <p:nvPr/>
        </p:nvSpPr>
        <p:spPr>
          <a:xfrm>
            <a:off x="3320138" y="2984693"/>
            <a:ext cx="503340" cy="343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BE40A362-FF69-4134-8A73-A32427DB944F}"/>
              </a:ext>
            </a:extLst>
          </p:cNvPr>
          <p:cNvSpPr/>
          <p:nvPr/>
        </p:nvSpPr>
        <p:spPr>
          <a:xfrm rot="5400000">
            <a:off x="2892125" y="3404221"/>
            <a:ext cx="503340" cy="343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BE89889B-F2F4-4109-B311-9C5E72F8DAA9}"/>
              </a:ext>
            </a:extLst>
          </p:cNvPr>
          <p:cNvSpPr/>
          <p:nvPr/>
        </p:nvSpPr>
        <p:spPr>
          <a:xfrm rot="10800000">
            <a:off x="2466296" y="2995862"/>
            <a:ext cx="503340" cy="343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5FDCE2AE-9BEB-4090-99E0-CE4E601321E4}"/>
              </a:ext>
            </a:extLst>
          </p:cNvPr>
          <p:cNvSpPr/>
          <p:nvPr/>
        </p:nvSpPr>
        <p:spPr>
          <a:xfrm rot="16200000">
            <a:off x="2892126" y="2611306"/>
            <a:ext cx="503340" cy="3439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7E89E2C-EAD9-4A66-9B03-B328F6487388}"/>
              </a:ext>
            </a:extLst>
          </p:cNvPr>
          <p:cNvSpPr/>
          <p:nvPr/>
        </p:nvSpPr>
        <p:spPr>
          <a:xfrm>
            <a:off x="2281937" y="4534305"/>
            <a:ext cx="1723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▲4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種移動方式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ACB9892-1A0A-41E9-B82A-D85E5AA06697}"/>
              </a:ext>
            </a:extLst>
          </p:cNvPr>
          <p:cNvSpPr/>
          <p:nvPr/>
        </p:nvSpPr>
        <p:spPr>
          <a:xfrm>
            <a:off x="1920418" y="4982303"/>
            <a:ext cx="3043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無法移動到邊界外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也無法移動到黑色方格</a:t>
            </a: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E21DA3EE-8AF9-4056-8E86-BCCCFA016A23}"/>
              </a:ext>
            </a:extLst>
          </p:cNvPr>
          <p:cNvSpPr/>
          <p:nvPr/>
        </p:nvSpPr>
        <p:spPr>
          <a:xfrm rot="10800000">
            <a:off x="9139611" y="2204518"/>
            <a:ext cx="366892" cy="2348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50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0925299-5F8D-459D-90AE-0649B518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迷宮大小為</a:t>
            </a:r>
            <a:r>
              <a:rPr lang="en-US" altLang="zh-TW" sz="2000" dirty="0"/>
              <a:t>5(col)*9(row)=45</a:t>
            </a:r>
            <a:r>
              <a:rPr lang="zh-TW" altLang="en-US" sz="2000" dirty="0"/>
              <a:t>格，扣掉無法移動的方格</a:t>
            </a:r>
            <a:r>
              <a:rPr lang="en-US" altLang="zh-TW" sz="2000" dirty="0"/>
              <a:t>(</a:t>
            </a:r>
            <a:r>
              <a:rPr lang="zh-TW" altLang="en-US" sz="2000" dirty="0"/>
              <a:t>共</a:t>
            </a:r>
            <a:r>
              <a:rPr lang="en-US" altLang="zh-TW" sz="2000" dirty="0"/>
              <a:t>16</a:t>
            </a:r>
            <a:r>
              <a:rPr lang="zh-TW" altLang="en-US" sz="2000" dirty="0"/>
              <a:t>格</a:t>
            </a:r>
            <a:r>
              <a:rPr lang="en-US" altLang="zh-TW" sz="2000" dirty="0"/>
              <a:t>)</a:t>
            </a:r>
            <a:r>
              <a:rPr lang="zh-TW" altLang="en-US" sz="2000" dirty="0"/>
              <a:t>，因此共有</a:t>
            </a:r>
            <a:r>
              <a:rPr lang="en-US" altLang="zh-TW" sz="2000" b="1" dirty="0"/>
              <a:t>39</a:t>
            </a:r>
            <a:r>
              <a:rPr lang="zh-TW" altLang="en-US" sz="2000" b="1" dirty="0"/>
              <a:t>種特徵。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857A08F-60DF-4E90-AD1B-5DAE315B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特徵定義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00A33D-73EF-4301-B56D-A61C0746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50" y="2215828"/>
            <a:ext cx="1997472" cy="36544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506169-6CA9-4059-A0FB-2B83C7922353}"/>
              </a:ext>
            </a:extLst>
          </p:cNvPr>
          <p:cNvSpPr/>
          <p:nvPr/>
        </p:nvSpPr>
        <p:spPr>
          <a:xfrm>
            <a:off x="5390626" y="5870294"/>
            <a:ext cx="141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▲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迷宮地圖</a:t>
            </a:r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532E8643-49F2-41E2-896D-EC416D72CDD3}"/>
              </a:ext>
            </a:extLst>
          </p:cNvPr>
          <p:cNvSpPr/>
          <p:nvPr/>
        </p:nvSpPr>
        <p:spPr>
          <a:xfrm>
            <a:off x="4637474" y="2354580"/>
            <a:ext cx="315526" cy="3515714"/>
          </a:xfrm>
          <a:prstGeom prst="leftBrace">
            <a:avLst>
              <a:gd name="adj1" fmla="val 5180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80E97E6C-75C7-41D2-969E-F76790C9C52B}"/>
              </a:ext>
            </a:extLst>
          </p:cNvPr>
          <p:cNvSpPr/>
          <p:nvPr/>
        </p:nvSpPr>
        <p:spPr>
          <a:xfrm rot="5400000">
            <a:off x="5929762" y="1134068"/>
            <a:ext cx="166048" cy="1997472"/>
          </a:xfrm>
          <a:prstGeom prst="leftBrace">
            <a:avLst>
              <a:gd name="adj1" fmla="val 5180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714B63-E561-472E-A12B-207711CE9213}"/>
              </a:ext>
            </a:extLst>
          </p:cNvPr>
          <p:cNvSpPr/>
          <p:nvPr/>
        </p:nvSpPr>
        <p:spPr>
          <a:xfrm>
            <a:off x="4041886" y="3927771"/>
            <a:ext cx="530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743BA9-4B0F-41D9-BE1C-6EBBF1A75A96}"/>
              </a:ext>
            </a:extLst>
          </p:cNvPr>
          <p:cNvSpPr/>
          <p:nvPr/>
        </p:nvSpPr>
        <p:spPr>
          <a:xfrm>
            <a:off x="5713439" y="1563723"/>
            <a:ext cx="598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277116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F8D3172-8596-4DD6-9668-06EF43A0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26" y="1316312"/>
            <a:ext cx="1531284" cy="4627287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92C3BD3-7D7E-4550-99EA-7958B8459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7" y="2445399"/>
            <a:ext cx="7366906" cy="6491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0A14A2B-9743-4781-987D-4F38B0B70541}"/>
              </a:ext>
            </a:extLst>
          </p:cNvPr>
          <p:cNvSpPr/>
          <p:nvPr/>
        </p:nvSpPr>
        <p:spPr>
          <a:xfrm>
            <a:off x="8452608" y="5885365"/>
            <a:ext cx="141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▲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學習流程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40AF94-87B6-44B8-8D6B-FB0A4E9AFC1B}"/>
              </a:ext>
            </a:extLst>
          </p:cNvPr>
          <p:cNvSpPr/>
          <p:nvPr/>
        </p:nvSpPr>
        <p:spPr>
          <a:xfrm>
            <a:off x="231397" y="1976095"/>
            <a:ext cx="141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值更新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5AB7A-F294-4469-AE06-C64931628552}"/>
              </a:ext>
            </a:extLst>
          </p:cNvPr>
          <p:cNvSpPr/>
          <p:nvPr/>
        </p:nvSpPr>
        <p:spPr>
          <a:xfrm>
            <a:off x="265947" y="3194562"/>
            <a:ext cx="5178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:(1-lr)*Q’+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*{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reward+gamma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*Max[Q(S)]}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7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98B1D62-C153-4D28-8ED4-123B6D8A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功能展示</a:t>
            </a:r>
          </a:p>
        </p:txBody>
      </p:sp>
      <p:pic>
        <p:nvPicPr>
          <p:cNvPr id="2" name="20221102_174731Edit">
            <a:hlinkClick r:id="" action="ppaction://media"/>
            <a:extLst>
              <a:ext uri="{FF2B5EF4-FFF2-40B4-BE49-F238E27FC236}">
                <a16:creationId xmlns:a16="http://schemas.microsoft.com/office/drawing/2014/main" id="{21068B84-7197-45EA-9EC9-9C67E0094D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8850" y="1694598"/>
            <a:ext cx="7734300" cy="44693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3BD7B04-63F1-4BC2-A7D9-38FBC26DB7A8}"/>
              </a:ext>
            </a:extLst>
          </p:cNvPr>
          <p:cNvSpPr/>
          <p:nvPr/>
        </p:nvSpPr>
        <p:spPr>
          <a:xfrm>
            <a:off x="3352800" y="1712796"/>
            <a:ext cx="2514600" cy="4469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DE4DFC-271C-4902-9C53-67A8A592733D}"/>
              </a:ext>
            </a:extLst>
          </p:cNvPr>
          <p:cNvSpPr/>
          <p:nvPr/>
        </p:nvSpPr>
        <p:spPr>
          <a:xfrm>
            <a:off x="3476100" y="1307068"/>
            <a:ext cx="1667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迷宮搜尋過程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788654-2EEC-49FD-8476-0304CBCA3331}"/>
              </a:ext>
            </a:extLst>
          </p:cNvPr>
          <p:cNvSpPr/>
          <p:nvPr/>
        </p:nvSpPr>
        <p:spPr>
          <a:xfrm>
            <a:off x="6186225" y="2917406"/>
            <a:ext cx="1610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搜尋時的資訊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41F7D8-9CBD-4C6A-9818-5FF6578C7A3B}"/>
              </a:ext>
            </a:extLst>
          </p:cNvPr>
          <p:cNvSpPr/>
          <p:nvPr/>
        </p:nvSpPr>
        <p:spPr>
          <a:xfrm>
            <a:off x="5934600" y="3304935"/>
            <a:ext cx="3076049" cy="2877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8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57964</TotalTime>
  <Words>217</Words>
  <Application>Microsoft Office PowerPoint</Application>
  <PresentationFormat>寬螢幕</PresentationFormat>
  <Paragraphs>35</Paragraphs>
  <Slides>6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Times New Roman</vt:lpstr>
      <vt:lpstr>Office 佈景主題</vt:lpstr>
      <vt:lpstr> 機器學習HW2報告</vt:lpstr>
      <vt:lpstr>功能說明(1/2)</vt:lpstr>
      <vt:lpstr>類別定義</vt:lpstr>
      <vt:lpstr>特徵定義</vt:lpstr>
      <vt:lpstr>架構</vt:lpstr>
      <vt:lpstr>功能展示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電子系一甲-陳陽棋</cp:lastModifiedBy>
  <cp:revision>1202</cp:revision>
  <dcterms:created xsi:type="dcterms:W3CDTF">2019-03-11T13:47:46Z</dcterms:created>
  <dcterms:modified xsi:type="dcterms:W3CDTF">2022-11-03T05:25:29Z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