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6" r:id="rId32"/>
    <p:sldId id="286" r:id="rId33"/>
    <p:sldId id="295" r:id="rId34"/>
    <p:sldId id="288" r:id="rId35"/>
    <p:sldId id="297" r:id="rId36"/>
    <p:sldId id="289" r:id="rId37"/>
    <p:sldId id="290" r:id="rId38"/>
    <p:sldId id="291" r:id="rId39"/>
    <p:sldId id="293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497" autoAdjust="0"/>
  </p:normalViewPr>
  <p:slideViewPr>
    <p:cSldViewPr snapToGrid="0">
      <p:cViewPr varScale="1">
        <p:scale>
          <a:sx n="106" d="100"/>
          <a:sy n="106" d="100"/>
        </p:scale>
        <p:origin x="12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5e4faffb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這次的作業是要透過GLSL來使用shader render model以及為model加上texture</a:t>
            </a:r>
            <a:endParaRPr/>
          </a:p>
        </p:txBody>
      </p:sp>
      <p:sp>
        <p:nvSpPr>
          <p:cNvPr id="127" name="Google Shape;127;gf85e4faffb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85e4faffb_2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以上便是如何 create VBO的流程及 pseudocode，同學們可以參考。</a:t>
            </a:r>
            <a:endParaRPr/>
          </a:p>
        </p:txBody>
      </p:sp>
      <p:sp>
        <p:nvSpPr>
          <p:cNvPr id="215" name="Google Shape;215;gf85e4faffb_2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85e4faffb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經過buffer data後VBO這塊記憶體中的資料看起來可能會像是這張圖，每六個float代表一個Vertex，其中前三個是vertex的位置，而後三個則是該vertex的顏色。</a:t>
            </a:r>
            <a:br>
              <a:rPr lang="zh-TW" dirty="0"/>
            </a:br>
            <a:r>
              <a:rPr lang="zh-TW" dirty="0"/>
              <a:t>這資料我們可以直接看出資料間的關係，但對於程式來說他就只是塊連續型別為float的記憶體空間，因此我們需要告訴GPU如何去讀這塊記憶體。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先從紅色的</a:t>
            </a:r>
            <a:r>
              <a:rPr lang="zh-TW" dirty="0">
                <a:solidFill>
                  <a:schemeClr val="dk1"/>
                </a:solidFill>
              </a:rPr>
              <a:t>位置資訊</a:t>
            </a:r>
            <a:r>
              <a:rPr lang="zh-TW" dirty="0"/>
              <a:t>來看，我們可以看到第一個vertex的position</a:t>
            </a:r>
            <a:r>
              <a:rPr lang="zh-TW" dirty="0">
                <a:solidFill>
                  <a:schemeClr val="dk1"/>
                </a:solidFill>
              </a:rPr>
              <a:t>資料</a:t>
            </a:r>
            <a:r>
              <a:rPr lang="zh-TW" dirty="0"/>
              <a:t>在buffer最開始的位置</a:t>
            </a:r>
            <a:r>
              <a:rPr lang="zh-TW" dirty="0">
                <a:solidFill>
                  <a:schemeClr val="dk1"/>
                </a:solidFill>
              </a:rPr>
              <a:t>(offset為0)</a:t>
            </a:r>
            <a:r>
              <a:rPr lang="zh-TW" dirty="0"/>
              <a:t>，而綠色的顏色資訊則是要先經過三個float(offset為12)才能找到第一個color資料。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而一個Vertex data的大小，稱為stride，用來表達要讀下一個vertex的位置或顏色資訊時需要經過多大的一步才會到下筆資料的位置。</a:t>
            </a:r>
            <a:endParaRPr dirty="0"/>
          </a:p>
        </p:txBody>
      </p:sp>
      <p:sp>
        <p:nvSpPr>
          <p:cNvPr id="221" name="Google Shape;221;gf85e4faffb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85e4faffb_2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我們可以使用"glVertexAttribPointer"來讓程式在讀取資料時能夠照剛才的描述方式來讀取，</a:t>
            </a:r>
            <a:r>
              <a:rPr lang="zh-TW" dirty="0">
                <a:solidFill>
                  <a:schemeClr val="dk1"/>
                </a:solidFill>
              </a:rPr>
              <a:t>Vertex Attribute Pointer會自動指到當前 bind 到 GL_ARRAY_BUFFER 的 VBO上。函式中的</a:t>
            </a:r>
            <a:r>
              <a:rPr lang="zh-TW" dirty="0"/>
              <a:t>參數 index 指定讀取的data要存到shader中的哪個位置。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size 指定一個vertex要從VBO中讀取幾個 type 大小的資料(以剛才的position為例，便是一次讀取3個float大小的資料)，stride為 到下一個vertex data的距離，最後一個參數 pointer 則是存有一個數值表示 offset。</a:t>
            </a:r>
            <a:endParaRPr dirty="0"/>
          </a:p>
        </p:txBody>
      </p:sp>
      <p:sp>
        <p:nvSpPr>
          <p:cNvPr id="227" name="Google Shape;227;gf85e4faffb_2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85e4faffb_2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上面黃色框是main裡面的內容，下半部則是 vertex shader中的一個變數宣告，</a:t>
            </a:r>
            <a:br>
              <a:rPr lang="zh-TW" dirty="0"/>
            </a:br>
            <a:r>
              <a:rPr lang="zh-TW" dirty="0"/>
              <a:t>在這個 pseudocode 中可以看到Attribute Pointer第一個參數(index) 會對應到 shader 中有相同index的 location，該變數便是Shader中 </a:t>
            </a:r>
            <a:r>
              <a:rPr lang="zh-TW" dirty="0">
                <a:solidFill>
                  <a:schemeClr val="dk1"/>
                </a:solidFill>
              </a:rPr>
              <a:t>Attribute Pointer讀取的data的存放位置。</a:t>
            </a:r>
            <a:endParaRPr dirty="0"/>
          </a:p>
        </p:txBody>
      </p:sp>
      <p:sp>
        <p:nvSpPr>
          <p:cNvPr id="234" name="Google Shape;234;gf85e4faffb_2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85e4faffb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最後操作完一個VBO後記得unbind，避免使用其他函數或要使用其他VBO時不小心動到已經buffer好的data。</a:t>
            </a:r>
            <a:endParaRPr dirty="0"/>
          </a:p>
        </p:txBody>
      </p:sp>
      <p:sp>
        <p:nvSpPr>
          <p:cNvPr id="245" name="Google Shape;245;gf85e4faffb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85e4faffb_2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不過使用VBO會有個麻煩，當要render的物件很多時，你不可能把它全部存在一個VBO中，但是分成多個VBO又需要在每次使用時重新bind以及重新指派Vertex Attribute Pointer。</a:t>
            </a:r>
            <a:br>
              <a:rPr lang="zh-TW" dirty="0"/>
            </a:br>
            <a:r>
              <a:rPr lang="zh-TW" dirty="0"/>
              <a:t>因此我們需要一個物件也就是VAO來記錄剛才所指派的Vertex Attribute Pointer的相關參數及指向的VBO，當要使用特定模型時只需要重新bind VAO就能夠在shader中使用對應模型的vertex data。</a:t>
            </a:r>
            <a:endParaRPr dirty="0"/>
          </a:p>
        </p:txBody>
      </p:sp>
      <p:sp>
        <p:nvSpPr>
          <p:cNvPr id="252" name="Google Shape;252;gf85e4faffb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85e4faffb_2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你可以想像VAO就是一個存放了Vertex Attribute Pointer的二維陣列，因此每此你打算render特定的model時，只要使用對應的VAO他就可以找到存有該model vertex data的VBO，並且按照</a:t>
            </a:r>
            <a:r>
              <a:rPr lang="zh-TW" dirty="0">
                <a:solidFill>
                  <a:schemeClr val="dk1"/>
                </a:solidFill>
              </a:rPr>
              <a:t>VAO中的Vertex Attribute Pointer來</a:t>
            </a:r>
            <a:r>
              <a:rPr lang="zh-TW" dirty="0"/>
              <a:t>正確地讀取data。</a:t>
            </a:r>
            <a:endParaRPr dirty="0"/>
          </a:p>
        </p:txBody>
      </p:sp>
      <p:sp>
        <p:nvSpPr>
          <p:cNvPr id="258" name="Google Shape;258;gf85e4faffb_2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85e4faffb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創建 VAO 一樣先用 glGenVertexArrays來產生一個VAO物件以及得到該物件的對應ID，並在使用前先Bind VAO。</a:t>
            </a:r>
            <a:endParaRPr/>
          </a:p>
        </p:txBody>
      </p:sp>
      <p:sp>
        <p:nvSpPr>
          <p:cNvPr id="315" name="Google Shape;315;gf85e4faffb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85e4faffb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bind 好VAO後 當你call "glVertexAttribPointer" 時OpenGL便會自動將該 </a:t>
            </a:r>
            <a:r>
              <a:rPr lang="zh-TW" dirty="0">
                <a:solidFill>
                  <a:schemeClr val="dk1"/>
                </a:solidFill>
              </a:rPr>
              <a:t>Vertex Attribute Pointer 存入VAO之中。</a:t>
            </a:r>
            <a:br>
              <a:rPr lang="zh-TW" dirty="0">
                <a:solidFill>
                  <a:schemeClr val="dk1"/>
                </a:solidFill>
              </a:rPr>
            </a:br>
            <a:r>
              <a:rPr lang="zh-TW" dirty="0">
                <a:solidFill>
                  <a:schemeClr val="dk1"/>
                </a:solidFill>
              </a:rPr>
              <a:t>所以只要在bind VAO後照著前面的說明使用VBO 來 buffer data便能自動將這一系列對VBO的操作記錄到VAO中。</a:t>
            </a:r>
            <a:br>
              <a:rPr lang="zh-TW" dirty="0">
                <a:solidFill>
                  <a:schemeClr val="dk1"/>
                </a:solidFill>
              </a:rPr>
            </a:br>
            <a:r>
              <a:rPr lang="zh-TW" dirty="0">
                <a:solidFill>
                  <a:schemeClr val="dk1"/>
                </a:solidFill>
              </a:rPr>
              <a:t>最後一樣不要忘記 unbind VAO。</a:t>
            </a:r>
            <a:endParaRPr dirty="0"/>
          </a:p>
        </p:txBody>
      </p:sp>
      <p:sp>
        <p:nvSpPr>
          <p:cNvPr id="324" name="Google Shape;324;gf85e4faffb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85e4faffb_2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最終我們便設定好了將資料傳給GPU的buffer，在需要畫出特定model時，只要先重新bind設定好的VAO，然後使用 "glDrawArrays" 便能render出想要的model，” glDrawArrays”和 glBegin() 一樣，可以指定如何去繪製array中的vertex，也能指定從array中的哪個位置開始要繪製多少個vertex。</a:t>
            </a:r>
            <a:br>
              <a:rPr lang="zh-TW"/>
            </a:br>
            <a:endParaRPr/>
          </a:p>
        </p:txBody>
      </p:sp>
      <p:sp>
        <p:nvSpPr>
          <p:cNvPr id="330" name="Google Shape;330;gf85e4faffb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85e4faffb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這張圖是 GLSL 簡易版的 rendering pipeline，如圖，每個vertex都會依序經過三種 shader，programmer可以透過撰寫shader program來在GPU對model中不同的vertex或pixel做各別的處理。</a:t>
            </a:r>
            <a:endParaRPr/>
          </a:p>
        </p:txBody>
      </p:sp>
      <p:sp>
        <p:nvSpPr>
          <p:cNvPr id="133" name="Google Shape;133;gf85e4faffb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85e4faffb_2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前面的部分介紹完GLSL如何在main程式中將model Vertex的資料送到GPU讓shader運算，再來要介紹的是shader這支小程式要怎麼寫。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首先除了像前面使用VBO來一次傳送大量Vertex的資料到GPU外，在shader中運算可能還會需要用到main程式提供的其他變數，例如 : 將vertex 座標轉換到螢幕平面上所需要用到的 modelview、projection matrix等等，這兩個matrix可以透過"glGetFloatv"這個函式來取得當前所設定的modelview、projection matrix。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在shader中可以宣告一種特別類型的變數 uniform，來方便在main之中存取修改。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uniform可以在main程式中透過"glGetUniformLocation" 來得到變數的位置，該函數第一個參數是該uniform所在的program，第二個參數則是uniform的變數名稱。</a:t>
            </a:r>
            <a:br>
              <a:rPr lang="zh-TW" dirty="0">
                <a:solidFill>
                  <a:schemeClr val="dk1"/>
                </a:solidFill>
              </a:rPr>
            </a:br>
            <a:r>
              <a:rPr lang="zh-TW" dirty="0">
                <a:solidFill>
                  <a:schemeClr val="dk1"/>
                </a:solidFill>
              </a:rPr>
              <a:t>有了uniform變數的位置後便能用"glUniform"來assign該變數的數值，(要注意的是不同型別的uniform有不同的glUniform可以使用，使用前需要查一下)。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7" name="Google Shape;337;gf85e4faffb_2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85e4faffb_2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這張投影片是一些可以在 Shader 程式中使用的型別以及相關的數學函數</a:t>
            </a:r>
            <a:endParaRPr/>
          </a:p>
        </p:txBody>
      </p:sp>
      <p:sp>
        <p:nvSpPr>
          <p:cNvPr id="347" name="Google Shape;347;gf85e4faffb_2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85e4faffb_2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再來我們來看一下一個簡單的vertex shader，最上面的version是shader的版本，position是剛才透過VBO得到的vertex data，以及可以在main中透過"glGetFloatv"得到並傳到shader來的兩個 uniform 變數，然後最後一個變數 color前面有個out，表示該變數是用來傳給fragment shader的變數。</a:t>
            </a:r>
            <a:br>
              <a:rPr lang="zh-TW"/>
            </a:br>
            <a:r>
              <a:rPr lang="zh-TW"/>
              <a:t>shader和C一樣，有個main function來做主要運算，在此便是算出最終vertex呈現在螢幕上的位置。</a:t>
            </a:r>
            <a:br>
              <a:rPr lang="zh-TW"/>
            </a:br>
            <a:r>
              <a:rPr lang="zh-TW"/>
              <a:t>然後在vertex shader中一定要將vertex最終的座標傳給gl_Position 這個GLSL內建的變數，該變數會被用在後續GLSL rending上。</a:t>
            </a:r>
            <a:endParaRPr/>
          </a:p>
        </p:txBody>
      </p:sp>
      <p:sp>
        <p:nvSpPr>
          <p:cNvPr id="353" name="Google Shape;353;gf85e4faffb_2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85e4faffb_2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再來是簡單的 fragment shader，這裡可以看到有個和 vertex shader中相同名稱的 color 變數，該變數會接收剛才宣告在vertex shader中的out color變數的資料，不過在fragment shader中，前面要加上in，表示該變數來自vertex shader。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 fragment shader中一樣一定要有個GLSL內建的變數 frag_color，該變數是用來決定最後輸出在畫面上pixel的顏色。</a:t>
            </a:r>
            <a:endParaRPr/>
          </a:p>
        </p:txBody>
      </p:sp>
      <p:sp>
        <p:nvSpPr>
          <p:cNvPr id="360" name="Google Shape;360;gf85e4faffb_2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85e4faffb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GLSL程式的流程圖，你可以從main program傳遞一些變數給vertex shader，vertex shader會透過VAO來讀取預先buffer在VBO的vertex data，最後將需要的相關變數傳給fragment shader來產生最終output。</a:t>
            </a:r>
            <a:endParaRPr dirty="0"/>
          </a:p>
        </p:txBody>
      </p:sp>
      <p:sp>
        <p:nvSpPr>
          <p:cNvPr id="367" name="Google Shape;367;gf85e4faffb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85e4faffb_2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介紹完如何使用shader render model後，再來要介紹如何替model加上texture。</a:t>
            </a:r>
            <a:endParaRPr/>
          </a:p>
        </p:txBody>
      </p:sp>
      <p:sp>
        <p:nvSpPr>
          <p:cNvPr id="400" name="Google Shape;400;gf85e4faffb_2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f85e4faffb_2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texture 本身是張圖片，texture coordinate</a:t>
            </a:r>
            <a:r>
              <a:rPr lang="zh-TW">
                <a:solidFill>
                  <a:schemeClr val="dk1"/>
                </a:solidFill>
              </a:rPr>
              <a:t>是以 texture 圖片的左下為原點</a:t>
            </a:r>
            <a:r>
              <a:rPr lang="zh-TW"/>
              <a:t>介於[0,1]之間的座標，在使用texture時需要將model的每個vertex座標 map 到 texture 的 [0,1] 座標上。</a:t>
            </a:r>
            <a:endParaRPr/>
          </a:p>
        </p:txBody>
      </p:sp>
      <p:sp>
        <p:nvSpPr>
          <p:cNvPr id="406" name="Google Shape;406;gf85e4faffb_2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f85e4faffb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在OpenGL使用texture，首先要enable GL_TEXTURE_2D，並將texture的圖檔讀取進來，然後使用glActiveTexture來啟動 texture unit，這裡傳入的是OpenGL定義的一組enumerate，可以傳入GL_TEXTURE0到</a:t>
            </a:r>
            <a:r>
              <a:rPr lang="zh-TW" dirty="0">
                <a:solidFill>
                  <a:schemeClr val="dk1"/>
                </a:solidFill>
              </a:rPr>
              <a:t>GL_TEXTUREn</a:t>
            </a:r>
            <a:r>
              <a:rPr lang="zh-TW" dirty="0"/>
              <a:t>，這裡n是一個數字，例如GL_TEXTURE1、GLTEXTURE2等......，n的大小根據OpenGL的實作而不同，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texture unit 在啟動後會記錄後續使用的和texture相關的設定，功能上有點類似VAO。</a:t>
            </a:r>
            <a:br>
              <a:rPr lang="zh-TW" dirty="0"/>
            </a:br>
            <a:r>
              <a:rPr lang="zh-TW" dirty="0">
                <a:solidFill>
                  <a:schemeClr val="dk1"/>
                </a:solidFill>
              </a:rPr>
              <a:t>使用Texture unit的好處是你可以在shader中同時使用多個texture，或是像這次作業會需要用到兩種texture，你便使用兩個texture unit個產生一個texture後，在render對應的模型時透過glUniform1i 傳遞不同編號的texture到shader.</a:t>
            </a:r>
            <a:br>
              <a:rPr lang="zh-TW" dirty="0"/>
            </a:br>
            <a:r>
              <a:rPr lang="zh-TW" dirty="0"/>
              <a:t>設定texture仍然和前面的流程類似，要先生成一個texture object、根據texture 的種類來bind它，這次使用的是2D image，因此要將texture object bind到 GL_TEXTURE_2D上，</a:t>
            </a:r>
            <a:r>
              <a:rPr lang="zh-TW" dirty="0">
                <a:solidFill>
                  <a:schemeClr val="dk1"/>
                </a:solidFill>
              </a:rPr>
              <a:t>最後</a:t>
            </a:r>
            <a:r>
              <a:rPr lang="zh-TW" dirty="0"/>
              <a:t>使用"glTexImage2D"來將讀取進來的texture圖檔作為data產生texture。</a:t>
            </a:r>
            <a:r>
              <a:rPr lang="zh-TW" dirty="0">
                <a:solidFill>
                  <a:schemeClr val="dk1"/>
                </a:solidFill>
              </a:rPr>
              <a:t>如此便完成了texture的設置。</a:t>
            </a:r>
            <a:br>
              <a:rPr lang="zh-TW" dirty="0"/>
            </a:br>
            <a:r>
              <a:rPr lang="zh-TW" dirty="0"/>
              <a:t>要使用texture時，一樣是透過glUniform系列函數來傳遞資料，在此texture是透過glUniform1i來將紀錄在texture unit上的texture傳到shader的sampler型別的變數中，其中要注意的是這裡的location變數和前面一樣是該變數在shader中的位置，但後面的v0則是指texture unit 的編號，例如 : GL_TEXTURE1 的 v0 要傳入的是 1 而非</a:t>
            </a:r>
            <a:r>
              <a:rPr lang="zh-TW" dirty="0">
                <a:solidFill>
                  <a:schemeClr val="dk1"/>
                </a:solidFill>
              </a:rPr>
              <a:t>GL_TEXTURE1</a:t>
            </a:r>
            <a:endParaRPr dirty="0"/>
          </a:p>
        </p:txBody>
      </p:sp>
      <p:sp>
        <p:nvSpPr>
          <p:cNvPr id="413" name="Google Shape;413;gf85e4faffb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f85e4faffb_2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這是使用"glTexImage2D"產生textrue前可以設定的相關參數，這次作業需要設定的是下面兩個，分別是對應到texture的放大及縮小的處理。</a:t>
            </a:r>
            <a:endParaRPr/>
          </a:p>
        </p:txBody>
      </p:sp>
      <p:sp>
        <p:nvSpPr>
          <p:cNvPr id="419" name="Google Shape;419;gf85e4faffb_2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85e4faffb_2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簡單的在shader中使用texture的範例，首先你要先有個function來初始化texture unit的設定，在該function中 對不同的texture你會active不同的 texture unit來記錄產繩的texture object，以及設定texture的相關參數和讀取texture圖檔來產生texture。這裡要注意texture和前面VBO、VAO不同的地方是對texture物件操作完後可以不用unbind。</a:t>
            </a:r>
            <a:br>
              <a:rPr lang="zh-TW"/>
            </a:br>
            <a:r>
              <a:rPr lang="zh-TW"/>
              <a:t>再來在OpenGL的主迴圈中要使用texture時，只需要用"glUniform1i"傳遞對應數字的texture unit到shader中。</a:t>
            </a:r>
            <a:br>
              <a:rPr lang="zh-TW"/>
            </a:br>
            <a:r>
              <a:rPr lang="zh-TW"/>
              <a:t>在 fragment shader中即可根據model的texture coordinate來使用texture輸出對應的texture顏色。</a:t>
            </a:r>
            <a:endParaRPr/>
          </a:p>
        </p:txBody>
      </p:sp>
      <p:sp>
        <p:nvSpPr>
          <p:cNvPr id="425" name="Google Shape;425;gf85e4faffb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85e4faffb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shader是programmer所設計的一隻小程式，該程式會在GPU上運作，因此可以快速地去處理大量重複的簡易指令。</a:t>
            </a:r>
            <a:br>
              <a:rPr lang="zh-TW"/>
            </a:br>
            <a:r>
              <a:rPr lang="zh-TW"/>
              <a:t>首先介紹的是Vertex shader的input是多邊形的頂點座標，可以用來將vertex的座標轉換到螢幕上，使其可以被render在螢幕上顯現出來。</a:t>
            </a:r>
            <a:br>
              <a:rPr lang="zh-TW"/>
            </a:br>
            <a:r>
              <a:rPr lang="zh-TW"/>
              <a:t>Geometry shader : 輸入為一組構成多邊形的複數vertex，該多邊形可能只是兩個vertex連成的一條線段或是多個vertex組成的一個平面，geometry shader可以對該多邊形做操作，例如 : 增減vertex的數目來合併多邊形等...。</a:t>
            </a:r>
            <a:br>
              <a:rPr lang="zh-TW"/>
            </a:br>
            <a:r>
              <a:rPr lang="zh-TW"/>
              <a:t>Fragment shader : 他可以對畫面上的每一個pixel做操作，來決定各個pixel要使用的材質、顏色、光線效果等等。</a:t>
            </a:r>
            <a:br>
              <a:rPr lang="zh-TW"/>
            </a:br>
            <a:br>
              <a:rPr lang="zh-TW"/>
            </a:br>
            <a:endParaRPr/>
          </a:p>
        </p:txBody>
      </p:sp>
      <p:sp>
        <p:nvSpPr>
          <p:cNvPr id="149" name="Google Shape;149;gf85e4faffb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85e4faffb_2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最後我要來介紹這次的作業</a:t>
            </a:r>
            <a:endParaRPr dirty="0"/>
          </a:p>
        </p:txBody>
      </p:sp>
      <p:sp>
        <p:nvSpPr>
          <p:cNvPr id="438" name="Google Shape;438;gf85e4faffb_2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85e4faffb_2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最後我要來介紹這次的作業</a:t>
            </a:r>
            <a:endParaRPr dirty="0"/>
          </a:p>
        </p:txBody>
      </p:sp>
      <p:sp>
        <p:nvSpPr>
          <p:cNvPr id="438" name="Google Shape;438;gf85e4faffb_2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265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85e4faffb_2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  <p:sp>
        <p:nvSpPr>
          <p:cNvPr id="444" name="Google Shape;444;gf85e4faffb_2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85e4faffb_2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</p:txBody>
      </p:sp>
      <p:sp>
        <p:nvSpPr>
          <p:cNvPr id="444" name="Google Shape;444;gf85e4faffb_2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658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85e4faffb_2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這次作業的一些限制，主要是請同學們盡量以這份投影片所提到的相關函式來完成，如果有任何疑問一樣歡迎在討論區上詢問。</a:t>
            </a:r>
            <a:endParaRPr/>
          </a:p>
        </p:txBody>
      </p:sp>
      <p:sp>
        <p:nvSpPr>
          <p:cNvPr id="461" name="Google Shape;461;gf85e4faffb_2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85e4faffb_2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這次作業的配分</a:t>
            </a:r>
            <a:endParaRPr dirty="0"/>
          </a:p>
        </p:txBody>
      </p:sp>
      <p:sp>
        <p:nvSpPr>
          <p:cNvPr id="467" name="Google Shape;467;gf85e4faffb_2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f85e4faffb_2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3" name="Google Shape;473;gf85e4faffb_2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85e4faffb_2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9" name="Google Shape;479;gf85e4faffb_2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85e4faffb_2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f85e4faffb_2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5e4faffb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這次的作業要使用到的是其中的Vertex及Fragment shader來替model加上texture。</a:t>
            </a:r>
            <a:endParaRPr/>
          </a:p>
        </p:txBody>
      </p:sp>
      <p:sp>
        <p:nvSpPr>
          <p:cNvPr id="161" name="Google Shape;161;gf85e4faffb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85e4faffb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再來要介紹如何在GLSL的程式上使用shader，首先第一步要在主程式中 create shader，以下是GLSL相關的函數，我們可以先使用glCreateShader create出一個 shader object，並回傳一個作為ID用來使用該object的int，該shader object的種類由參數決定，我們這次作業會用到的便是紅字的Vertex shader及 Fragment shader兩種。</a:t>
            </a:r>
            <a:br>
              <a:rPr lang="zh-TW" dirty="0"/>
            </a:br>
            <a:r>
              <a:rPr lang="zh-TW" dirty="0"/>
              <a:t>再來透過glShaderSource來將shader source code設定到對應的shader object上，這裡參數中的string是個二維陣列，不是單指source code的檔案路徑，而是完整的shader code的內容，string裡面的內容必須透過開檔讀檔的方式讀取shader的source code並儲存到一個二維陣列中來input。</a:t>
            </a:r>
            <a:br>
              <a:rPr lang="zh-TW" dirty="0"/>
            </a:br>
            <a:r>
              <a:rPr lang="zh-TW" dirty="0"/>
              <a:t>設定好source code後就能透過 glCompileShader來將shader編譯成可以執行的程式。</a:t>
            </a:r>
            <a:br>
              <a:rPr lang="zh-TW" dirty="0"/>
            </a:br>
            <a:r>
              <a:rPr lang="zh-TW" altLang="en-US" dirty="0"/>
              <a:t>這次作業要把</a:t>
            </a:r>
            <a:r>
              <a:rPr lang="zh-TW" dirty="0"/>
              <a:t>create</a:t>
            </a:r>
            <a:r>
              <a:rPr lang="en-US" altLang="zh-TW" dirty="0" err="1"/>
              <a:t>sS</a:t>
            </a:r>
            <a:r>
              <a:rPr lang="zh-TW" dirty="0"/>
              <a:t>hader</a:t>
            </a:r>
            <a:r>
              <a:rPr lang="en-US" altLang="zh-TW" dirty="0"/>
              <a:t>()</a:t>
            </a:r>
            <a:r>
              <a:rPr lang="zh-TW" altLang="en-US" dirty="0"/>
              <a:t>這個函數實作出來</a:t>
            </a:r>
            <a:r>
              <a:rPr lang="zh-TW" dirty="0"/>
              <a:t>。</a:t>
            </a:r>
            <a:endParaRPr dirty="0"/>
          </a:p>
        </p:txBody>
      </p:sp>
      <p:sp>
        <p:nvSpPr>
          <p:cNvPr id="174" name="Google Shape;174;gf85e4faffb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85e4faffb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shader create 好之後，我們需要用program來執行shader，program是GLSL中用來管理和使用shader的object，例如 : 你可以 create 兩個不同的 program object 使用兩組不同的shader在畫面上因應程式來產生不同的效果。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program和shader 一樣要先使用 glCreateProgram create出一個 program object，然將要使用的 vertex shader 及 fragment shader attach到該program上。</a:t>
            </a:r>
            <a:br>
              <a:rPr lang="zh-TW" dirty="0"/>
            </a:br>
            <a:r>
              <a:rPr lang="zh-TW" dirty="0"/>
              <a:t>最後再透過 glLinkProgram 將剛才所 attach 的 shader 依據 shader type link 到GLSL對應的處理程序上，link 成功後，program便能夠知道要在何時去call 哪一個shader做處理，最後可以使用detach來卸除剛才attach的shader，方便中途要改變program用途重新attach、link時不會混進預期外的其他shader。</a:t>
            </a:r>
            <a:br>
              <a:rPr lang="zh-TW" dirty="0"/>
            </a:br>
            <a:r>
              <a:rPr lang="zh-TW" altLang="en-US" dirty="0"/>
              <a:t>這次作業也要把</a:t>
            </a:r>
            <a:r>
              <a:rPr lang="zh-TW" altLang="zh-TW" sz="1100" dirty="0"/>
              <a:t>createProgram</a:t>
            </a:r>
            <a:r>
              <a:rPr lang="en-US" altLang="zh-TW" dirty="0"/>
              <a:t>()</a:t>
            </a:r>
            <a:r>
              <a:rPr lang="zh-TW" altLang="en-US" dirty="0"/>
              <a:t>這個函數實作出來</a:t>
            </a:r>
            <a:r>
              <a:rPr lang="zh-TW" altLang="zh-TW" dirty="0"/>
              <a:t>。</a:t>
            </a:r>
            <a:r>
              <a:rPr lang="zh-TW" dirty="0"/>
              <a:t>(備註 : attach 是先綁定shadr 和 program的關係，link才會確實將shader link到對應的processor)</a:t>
            </a:r>
            <a:endParaRPr dirty="0"/>
          </a:p>
        </p:txBody>
      </p:sp>
      <p:sp>
        <p:nvSpPr>
          <p:cNvPr id="182" name="Google Shape;182;gf85e4faffb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85e4faffb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這頁投影片是段簡單的pseudocode來示範如何去使用複數個program，program_id 便是剛才 glCreateProgram 回傳的 GLuint，在glUseProgram中輸入0則可以結束program的執行。</a:t>
            </a:r>
            <a:endParaRPr/>
          </a:p>
        </p:txBody>
      </p:sp>
      <p:sp>
        <p:nvSpPr>
          <p:cNvPr id="190" name="Google Shape;190;gf85e4faffb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85e4faffb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建立好 Shader 後再來要將在Shader中會使用到的data，例如 : vertex的位置等資料 buffer起來傳到GPU的 memory中讓shader可以使用。</a:t>
            </a:r>
            <a:br>
              <a:rPr lang="zh-TW" dirty="0"/>
            </a:br>
            <a:r>
              <a:rPr lang="zh-TW" dirty="0"/>
              <a:t>在GLSL中，我們能透過Vertex Buffer Object (簡稱VBO) 來達成這件事。</a:t>
            </a:r>
            <a:br>
              <a:rPr lang="zh-TW" dirty="0"/>
            </a:br>
            <a:r>
              <a:rPr lang="zh-TW" dirty="0"/>
              <a:t>要建立一個VBO首先要用"</a:t>
            </a:r>
            <a:r>
              <a:rPr lang="zh-TW" dirty="0">
                <a:solidFill>
                  <a:schemeClr val="dk1"/>
                </a:solidFill>
              </a:rPr>
              <a:t>glGenBuffers"來產生一塊受OpenGL管理的連續記憶體，</a:t>
            </a:r>
            <a:r>
              <a:rPr lang="zh-TW" dirty="0"/>
              <a:t>glGenBuffers 第一個參數是要創建幾個buffer object，後面GLuint的array則是用來儲</a:t>
            </a:r>
            <a:r>
              <a:rPr lang="zh-TW" dirty="0">
                <a:solidFill>
                  <a:schemeClr val="dk1"/>
                </a:solidFill>
              </a:rPr>
              <a:t>buffer object</a:t>
            </a:r>
            <a:r>
              <a:rPr lang="zh-TW" dirty="0"/>
              <a:t> ID，根據n的大小，他便會回傳n個buffer objects ID存在這個參數中。</a:t>
            </a:r>
            <a:br>
              <a:rPr lang="zh-TW" dirty="0"/>
            </a:br>
            <a:r>
              <a:rPr lang="zh-TW" dirty="0">
                <a:solidFill>
                  <a:schemeClr val="dk1"/>
                </a:solidFill>
              </a:rPr>
              <a:t>buffer object</a:t>
            </a:r>
            <a:r>
              <a:rPr lang="zh-TW" dirty="0"/>
              <a:t>創建好後再用"glBindBuffer"將該buffer bind到GL_ARRAY_BUFFER上VBO便創建好了。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(備註 : glBindBuffer 則是用來指定該VBO要被用作甚麼功能，VBO他本身是一塊受OpenGL管理的連續記憶體(OpenGL的 buffer object)，因此能作為OpenGL中的任意buffer，但我們無法直接對他做操作，而需要先透過bind指定targe的參數來將其bind到OpenGL所定義的相關buffer上，再透過OpenGL的相關函式來操作。)</a:t>
            </a:r>
            <a:endParaRPr dirty="0"/>
          </a:p>
        </p:txBody>
      </p:sp>
      <p:sp>
        <p:nvSpPr>
          <p:cNvPr id="197" name="Google Shape;197;gf85e4faffb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85e4faffb_2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有了VBO後我們便可以使用 glBufferData來將data buffer起來。</a:t>
            </a:r>
            <a:br>
              <a:rPr lang="zh-TW" dirty="0"/>
            </a:br>
            <a:r>
              <a:rPr lang="zh-TW" dirty="0"/>
              <a:t>該函式中第一個參數是傳入buffer的種類，也就是剛才所bind的GL_ARRYA_BUFFER，size 告知要copy多少大小的data到target buffer中， data則是在main程式中儲存vertex data的array之類的資料結構，看programmer定義可以是任意型別。</a:t>
            </a:r>
            <a:br>
              <a:rPr lang="zh-TW" dirty="0"/>
            </a:br>
            <a:r>
              <a:rPr lang="en-US" altLang="zh-TW" dirty="0"/>
              <a:t>GL_STATIC_DRAW </a:t>
            </a:r>
            <a:r>
              <a:rPr lang="zh-TW" altLang="en-US" dirty="0"/>
              <a:t>表示數據將被設置一次，但可能被多次使用</a:t>
            </a:r>
            <a:endParaRPr dirty="0"/>
          </a:p>
        </p:txBody>
      </p:sp>
      <p:sp>
        <p:nvSpPr>
          <p:cNvPr id="207" name="Google Shape;207;gf85e4faffb_2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29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e3uBzc3YCzQ?feature=oembed" TargetMode="External"/><Relationship Id="rId5" Type="http://schemas.openxmlformats.org/officeDocument/2006/relationships/image" Target="../media/image9.jpeg"/><Relationship Id="rId4" Type="http://schemas.openxmlformats.org/officeDocument/2006/relationships/hyperlink" Target="https://youtu.be/e3uBzc3YCzQ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hebookofshaders.com/glossary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khronos.org/opengl/wiki/Built-in_Variable_(GLSL)" TargetMode="External"/><Relationship Id="rId5" Type="http://schemas.openxmlformats.org/officeDocument/2006/relationships/hyperlink" Target="https://learnopengl.com/Getting-started/Shaders" TargetMode="External"/><Relationship Id="rId4" Type="http://schemas.openxmlformats.org/officeDocument/2006/relationships/hyperlink" Target="https://learnopengl.com/Getting-started/Textur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zh-TW" sz="3600"/>
              <a:t>OpenGL shader &amp; GLSL</a:t>
            </a:r>
            <a:endParaRPr sz="360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2400"/>
              <a:t>HW2 Tutorial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Implementation in OpenGL</a:t>
            </a:r>
            <a:endParaRPr sz="3600"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800"/>
              <a:t>struct </a:t>
            </a:r>
            <a:r>
              <a:rPr lang="zh-TW" sz="1800">
                <a:solidFill>
                  <a:srgbClr val="00B0F0"/>
                </a:solidFill>
              </a:rPr>
              <a:t>VertexAttribute</a:t>
            </a:r>
            <a:r>
              <a:rPr lang="zh-TW" sz="1800"/>
              <a:t>{ GLfloat position[3]; ... }; 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br>
              <a:rPr lang="zh-TW" sz="1800">
                <a:solidFill>
                  <a:srgbClr val="548135"/>
                </a:solidFill>
              </a:rPr>
            </a:br>
            <a:r>
              <a:rPr lang="zh-TW" sz="1800"/>
              <a:t>VertexAttribute *vertices;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800"/>
              <a:t>GLunit vboName;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zh-TW" sz="1800">
                <a:solidFill>
                  <a:srgbClr val="FF0000"/>
                </a:solidFill>
              </a:rPr>
              <a:t>glGenBuffers(1</a:t>
            </a:r>
            <a:r>
              <a:rPr lang="zh-TW" sz="1800"/>
              <a:t>, &amp;vboName);  //generate 1 buffer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zh-TW" sz="1800">
                <a:solidFill>
                  <a:srgbClr val="FF0000"/>
                </a:solidFill>
              </a:rPr>
              <a:t>glBindBuffer</a:t>
            </a:r>
            <a:r>
              <a:rPr lang="zh-TW" sz="1800"/>
              <a:t>(GL_ARRAY_BUFFER, vboName);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zh-TW" sz="1800">
                <a:solidFill>
                  <a:srgbClr val="FF0000"/>
                </a:solidFill>
              </a:rPr>
              <a:t>glBufferData</a:t>
            </a:r>
            <a:r>
              <a:rPr lang="zh-TW" sz="1800"/>
              <a:t>(GL_ARRAY_BUFFER, sizeof(VertexAttribute) * vertices_length,</a:t>
            </a:r>
            <a:endParaRPr sz="11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800"/>
              <a:t>vertices, GL_STATIC_DRAW);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Vertex Buffer Objects (VBO)</a:t>
            </a:r>
            <a:endParaRPr sz="3600"/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13" y="1748124"/>
            <a:ext cx="8121374" cy="242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Vertex Attribute Pointer</a:t>
            </a:r>
            <a:endParaRPr sz="3600"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57405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zh-TW" sz="1700" dirty="0"/>
              <a:t>We can use </a:t>
            </a:r>
            <a:r>
              <a:rPr lang="zh-TW" sz="1700" b="1" dirty="0">
                <a:solidFill>
                  <a:srgbClr val="0070C0"/>
                </a:solidFill>
              </a:rPr>
              <a:t>glVertexAttribPointer() </a:t>
            </a:r>
            <a:r>
              <a:rPr lang="zh-TW" sz="1700" dirty="0"/>
              <a:t>to link the vertex buffer with the vertex shader input.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zh-TW" sz="1500" dirty="0"/>
              <a:t>void </a:t>
            </a:r>
            <a:r>
              <a:rPr lang="zh-TW" sz="1500" b="1" dirty="0">
                <a:solidFill>
                  <a:srgbClr val="0070C0"/>
                </a:solidFill>
              </a:rPr>
              <a:t>glVertexAttribPointer</a:t>
            </a:r>
            <a:r>
              <a:rPr lang="zh-TW" sz="1500" dirty="0"/>
              <a:t> ( GLuint index, GLint size, GLenum type, GLboolean normalized, GLsizei stride, const GLvoid * pointer);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/>
          </a:p>
          <a:p>
            <a:pPr marL="68580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index : Specifies the index of the generic vertex attribute to be modified.</a:t>
            </a:r>
            <a:endParaRPr sz="1100" dirty="0"/>
          </a:p>
          <a:p>
            <a:pPr marL="68580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size : Specifies the number of components per generic vertex attribute. </a:t>
            </a:r>
            <a:endParaRPr sz="1100" dirty="0"/>
          </a:p>
          <a:p>
            <a:pPr marL="68580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type : Specifies the data type of each component in the array. Ex: GL_FLOAT</a:t>
            </a:r>
            <a:endParaRPr sz="1100" dirty="0"/>
          </a:p>
          <a:p>
            <a:pPr marL="68580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normalized : Specifies whether fixed-point data values should be normalized or not.</a:t>
            </a:r>
            <a:endParaRPr sz="1100" dirty="0"/>
          </a:p>
          <a:p>
            <a:pPr marL="68580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stride : Specifies the byte offset between consecutive generic vertex attributes.</a:t>
            </a:r>
            <a:endParaRPr sz="1100" dirty="0"/>
          </a:p>
          <a:p>
            <a:pPr marL="68580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pointer : Specifies a offset of the first component of the first generic vertex attribute in the array in the data store of the buffer currently bound to the GL_ARRAY_BUFFER target. The initial value is 0.</a:t>
            </a:r>
            <a:endParaRPr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/>
          <p:nvPr/>
        </p:nvSpPr>
        <p:spPr>
          <a:xfrm>
            <a:off x="958611" y="1112807"/>
            <a:ext cx="3628486" cy="2471468"/>
          </a:xfrm>
          <a:prstGeom prst="rect">
            <a:avLst/>
          </a:prstGeom>
          <a:noFill/>
          <a:ln w="38100" cap="flat" cmpd="sng">
            <a:solidFill>
              <a:srgbClr val="FFD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Vertex Attribute Pointer</a:t>
            </a:r>
            <a:endParaRPr sz="3600"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1"/>
          </p:nvPr>
        </p:nvSpPr>
        <p:spPr>
          <a:xfrm>
            <a:off x="997428" y="1175123"/>
            <a:ext cx="3680244" cy="370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1500"/>
              <a:buNone/>
            </a:pPr>
            <a:r>
              <a:rPr lang="zh-TW" sz="1500" dirty="0">
                <a:solidFill>
                  <a:schemeClr val="accent4"/>
                </a:solidFill>
              </a:rPr>
              <a:t>glEnableVertexAttribArray</a:t>
            </a:r>
            <a:r>
              <a:rPr lang="zh-TW" sz="1500" dirty="0"/>
              <a:t>(</a:t>
            </a:r>
            <a:r>
              <a:rPr lang="zh-TW" sz="1500" dirty="0">
                <a:solidFill>
                  <a:srgbClr val="FF0000"/>
                </a:solidFill>
              </a:rPr>
              <a:t>0</a:t>
            </a:r>
            <a:r>
              <a:rPr lang="zh-TW" sz="1500" dirty="0"/>
              <a:t>);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zh-TW" sz="1500" dirty="0"/>
              <a:t>glVertexAttribPointer(</a:t>
            </a:r>
            <a:r>
              <a:rPr lang="zh-TW" sz="1500" dirty="0">
                <a:solidFill>
                  <a:srgbClr val="FF0000"/>
                </a:solidFill>
              </a:rPr>
              <a:t>0</a:t>
            </a:r>
            <a:r>
              <a:rPr lang="zh-TW" sz="1500" dirty="0"/>
              <a:t>,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C000"/>
              </a:buClr>
              <a:buSzPts val="1500"/>
              <a:buNone/>
            </a:pPr>
            <a:r>
              <a:rPr lang="zh-TW" sz="1500" dirty="0">
                <a:solidFill>
                  <a:schemeClr val="accent4"/>
                </a:solidFill>
              </a:rPr>
              <a:t>3</a:t>
            </a:r>
            <a:r>
              <a:rPr lang="zh-TW" sz="1500" dirty="0"/>
              <a:t>, 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zh-TW" sz="1500" dirty="0"/>
              <a:t>GL_FLOAT, 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zh-TW" sz="1500" dirty="0"/>
              <a:t>GL_FALSE, 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zh-TW" sz="1500" dirty="0"/>
              <a:t>sizeof(VertexAttribute),  </a:t>
            </a:r>
            <a:r>
              <a:rPr lang="zh-TW" sz="1500" dirty="0">
                <a:solidFill>
                  <a:srgbClr val="548135"/>
                </a:solidFill>
              </a:rPr>
              <a:t>// stride </a:t>
            </a:r>
            <a:endParaRPr sz="1500" dirty="0">
              <a:solidFill>
                <a:srgbClr val="54813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zh-TW" sz="1500" dirty="0"/>
              <a:t>(void*)(offsetof(VertexAttribute, position)));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US" altLang="zh-TW" sz="1500" dirty="0">
                <a:solidFill>
                  <a:srgbClr val="548135"/>
                </a:solidFill>
              </a:rPr>
              <a:t>layout</a:t>
            </a:r>
            <a:r>
              <a:rPr lang="zh-TW" sz="1500" dirty="0"/>
              <a:t>(location = </a:t>
            </a:r>
            <a:r>
              <a:rPr lang="zh-TW" sz="1500" dirty="0">
                <a:solidFill>
                  <a:srgbClr val="FF0000"/>
                </a:solidFill>
              </a:rPr>
              <a:t>0</a:t>
            </a:r>
            <a:r>
              <a:rPr lang="zh-TW" sz="1500" dirty="0"/>
              <a:t>) </a:t>
            </a:r>
            <a:r>
              <a:rPr lang="zh-TW" sz="1500" dirty="0">
                <a:solidFill>
                  <a:srgbClr val="0070C0"/>
                </a:solidFill>
              </a:rPr>
              <a:t>in</a:t>
            </a:r>
            <a:r>
              <a:rPr lang="zh-TW" sz="1500" dirty="0"/>
              <a:t> vec</a:t>
            </a:r>
            <a:r>
              <a:rPr lang="zh-TW" sz="1500" dirty="0">
                <a:solidFill>
                  <a:srgbClr val="FFC000"/>
                </a:solidFill>
              </a:rPr>
              <a:t>3</a:t>
            </a:r>
            <a:r>
              <a:rPr lang="zh-TW" sz="1500" dirty="0"/>
              <a:t> in_position;</a:t>
            </a:r>
            <a:endParaRPr sz="1500" dirty="0"/>
          </a:p>
        </p:txBody>
      </p:sp>
      <p:sp>
        <p:nvSpPr>
          <p:cNvPr id="239" name="Google Shape;239;p37"/>
          <p:cNvSpPr/>
          <p:nvPr/>
        </p:nvSpPr>
        <p:spPr>
          <a:xfrm>
            <a:off x="958611" y="3823658"/>
            <a:ext cx="3628486" cy="446417"/>
          </a:xfrm>
          <a:prstGeom prst="rect">
            <a:avLst/>
          </a:prstGeom>
          <a:noFill/>
          <a:ln w="381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5375334" y="817126"/>
            <a:ext cx="3680244" cy="370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7"/>
          <p:cNvSpPr txBox="1"/>
          <p:nvPr/>
        </p:nvSpPr>
        <p:spPr>
          <a:xfrm>
            <a:off x="4676595" y="3324964"/>
            <a:ext cx="1191525" cy="3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lang="zh-TW" sz="1500" b="0" i="0" u="none" strike="noStrike" cap="none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OpenGL</a:t>
            </a:r>
            <a:endParaRPr sz="1500" b="0" i="0" u="none" strike="noStrike" cap="none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4688996" y="3995668"/>
            <a:ext cx="1858453" cy="3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1500"/>
              <a:buFont typeface="Arial"/>
              <a:buNone/>
            </a:pPr>
            <a:r>
              <a:rPr lang="zh-TW" sz="1500" b="0" i="0" u="none" strike="noStrike" cap="none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GLSL (vertex shader)</a:t>
            </a:r>
            <a:endParaRPr sz="1500" b="0" i="0" u="none" strike="noStrike" cap="none"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Unbind the VBO</a:t>
            </a:r>
            <a:endParaRPr sz="3600"/>
          </a:p>
        </p:txBody>
      </p:sp>
      <p:sp>
        <p:nvSpPr>
          <p:cNvPr id="248" name="Google Shape;248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Use </a:t>
            </a:r>
            <a:r>
              <a:rPr lang="zh-TW" sz="1800" b="1" dirty="0">
                <a:solidFill>
                  <a:srgbClr val="0070C0"/>
                </a:solidFill>
              </a:rPr>
              <a:t>glBindBuffer() </a:t>
            </a:r>
            <a:r>
              <a:rPr lang="zh-TW" sz="1800" dirty="0"/>
              <a:t>with the buffer set to zero to unbind the target buffer.</a:t>
            </a:r>
            <a:endParaRPr sz="1800" dirty="0"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 dirty="0"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 dirty="0"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884" y="1818018"/>
            <a:ext cx="4346228" cy="34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Vertex Array Object (VAO)</a:t>
            </a:r>
            <a:endParaRPr sz="3600"/>
          </a:p>
        </p:txBody>
      </p:sp>
      <p:sp>
        <p:nvSpPr>
          <p:cNvPr id="255" name="Google Shape;25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If you want to render more than one objects, you have to repeat above steps (slides 8 ~14).</a:t>
            </a:r>
            <a:endParaRPr sz="1800" dirty="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🡪"/>
            </a:pPr>
            <a:r>
              <a:rPr lang="zh-TW" sz="1500" dirty="0"/>
              <a:t>very troublesome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1500" dirty="0"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Use VAO(Vertex Array Object) to handle this problem.</a:t>
            </a:r>
            <a:endParaRPr sz="1100" dirty="0"/>
          </a:p>
          <a:p>
            <a:pPr marL="177800" lvl="0" indent="-63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 dirty="0"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First, you have to set up all the VAOs with its corresponding VBO, including all VertexAttributePointer. After that, every time you want to render a certain object, you just need to </a:t>
            </a:r>
            <a:r>
              <a:rPr lang="zh-TW" sz="1800" dirty="0">
                <a:solidFill>
                  <a:schemeClr val="accent4"/>
                </a:solidFill>
              </a:rPr>
              <a:t>bind its VAO</a:t>
            </a:r>
            <a:r>
              <a:rPr lang="zh-TW" sz="1800" dirty="0"/>
              <a:t>.</a:t>
            </a:r>
            <a:endParaRPr sz="1800" dirty="0"/>
          </a:p>
          <a:p>
            <a:pPr marL="177800" lvl="0" indent="-25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/>
          <p:nvPr/>
        </p:nvSpPr>
        <p:spPr>
          <a:xfrm>
            <a:off x="3988965" y="1440809"/>
            <a:ext cx="4807012" cy="799052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Vertex Array Object (VAO)</a:t>
            </a:r>
            <a:endParaRPr sz="3600"/>
          </a:p>
        </p:txBody>
      </p:sp>
      <p:sp>
        <p:nvSpPr>
          <p:cNvPr id="262" name="Google Shape;262;p40"/>
          <p:cNvSpPr/>
          <p:nvPr/>
        </p:nvSpPr>
        <p:spPr>
          <a:xfrm>
            <a:off x="909277" y="1454351"/>
            <a:ext cx="1742351" cy="1358058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0"/>
          <p:cNvSpPr/>
          <p:nvPr/>
        </p:nvSpPr>
        <p:spPr>
          <a:xfrm>
            <a:off x="4075916" y="1749565"/>
            <a:ext cx="2000755" cy="19508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Vertex 1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40"/>
          <p:cNvSpPr/>
          <p:nvPr/>
        </p:nvSpPr>
        <p:spPr>
          <a:xfrm>
            <a:off x="4075918" y="1947556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4331639" y="1947556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0"/>
          <p:cNvSpPr/>
          <p:nvPr/>
        </p:nvSpPr>
        <p:spPr>
          <a:xfrm>
            <a:off x="4587361" y="1947556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0"/>
          <p:cNvSpPr/>
          <p:nvPr/>
        </p:nvSpPr>
        <p:spPr>
          <a:xfrm>
            <a:off x="4836026" y="1946629"/>
            <a:ext cx="248666" cy="19508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5087374" y="1946629"/>
            <a:ext cx="248666" cy="19508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40"/>
          <p:cNvSpPr/>
          <p:nvPr/>
        </p:nvSpPr>
        <p:spPr>
          <a:xfrm>
            <a:off x="5333357" y="1946629"/>
            <a:ext cx="248666" cy="19508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5579341" y="1947242"/>
            <a:ext cx="248666" cy="19508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5828006" y="1946075"/>
            <a:ext cx="248666" cy="19508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6085069" y="1947556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6340791" y="1947556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0"/>
          <p:cNvSpPr/>
          <p:nvPr/>
        </p:nvSpPr>
        <p:spPr>
          <a:xfrm>
            <a:off x="6596513" y="1947556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0"/>
          <p:cNvSpPr/>
          <p:nvPr/>
        </p:nvSpPr>
        <p:spPr>
          <a:xfrm>
            <a:off x="6845178" y="1946629"/>
            <a:ext cx="248666" cy="19508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7096526" y="1946629"/>
            <a:ext cx="248666" cy="19508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7342509" y="1946629"/>
            <a:ext cx="248666" cy="195081"/>
          </a:xfrm>
          <a:prstGeom prst="rect">
            <a:avLst/>
          </a:prstGeom>
          <a:solidFill>
            <a:srgbClr val="8DA9D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7588492" y="1947242"/>
            <a:ext cx="248666" cy="19508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0"/>
          <p:cNvSpPr txBox="1"/>
          <p:nvPr/>
        </p:nvSpPr>
        <p:spPr>
          <a:xfrm>
            <a:off x="4687468" y="1442314"/>
            <a:ext cx="5725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VBO 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975221" y="1837189"/>
            <a:ext cx="1586193" cy="215865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 pointer 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973538" y="2053054"/>
            <a:ext cx="1586193" cy="215865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 pointer 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973538" y="2268919"/>
            <a:ext cx="1586193" cy="215865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 pointer 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 rot="5400000">
            <a:off x="1622134" y="2512184"/>
            <a:ext cx="4198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…….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1510960" y="1507270"/>
            <a:ext cx="57251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VAO 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40"/>
          <p:cNvCxnSpPr>
            <a:stCxn id="280" idx="3"/>
          </p:cNvCxnSpPr>
          <p:nvPr/>
        </p:nvCxnSpPr>
        <p:spPr>
          <a:xfrm>
            <a:off x="2561413" y="1945121"/>
            <a:ext cx="1495200" cy="1227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40"/>
          <p:cNvCxnSpPr>
            <a:endCxn id="270" idx="2"/>
          </p:cNvCxnSpPr>
          <p:nvPr/>
        </p:nvCxnSpPr>
        <p:spPr>
          <a:xfrm rot="10800000" flipH="1">
            <a:off x="2562074" y="2142323"/>
            <a:ext cx="3141600" cy="267900"/>
          </a:xfrm>
          <a:prstGeom prst="bentConnector2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40"/>
          <p:cNvCxnSpPr>
            <a:stCxn id="281" idx="3"/>
          </p:cNvCxnSpPr>
          <p:nvPr/>
        </p:nvCxnSpPr>
        <p:spPr>
          <a:xfrm>
            <a:off x="2559731" y="2160986"/>
            <a:ext cx="1248000" cy="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40"/>
          <p:cNvCxnSpPr/>
          <p:nvPr/>
        </p:nvCxnSpPr>
        <p:spPr>
          <a:xfrm flipH="1">
            <a:off x="3800213" y="2160986"/>
            <a:ext cx="1" cy="175490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9" name="Google Shape;289;p40"/>
          <p:cNvCxnSpPr>
            <a:endCxn id="267" idx="2"/>
          </p:cNvCxnSpPr>
          <p:nvPr/>
        </p:nvCxnSpPr>
        <p:spPr>
          <a:xfrm rot="10800000" flipH="1">
            <a:off x="3791559" y="2141710"/>
            <a:ext cx="1168800" cy="195000"/>
          </a:xfrm>
          <a:prstGeom prst="bentConnector2">
            <a:avLst/>
          </a:prstGeom>
          <a:noFill/>
          <a:ln w="9525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0" name="Google Shape;290;p40"/>
          <p:cNvSpPr/>
          <p:nvPr/>
        </p:nvSpPr>
        <p:spPr>
          <a:xfrm>
            <a:off x="917915" y="3158989"/>
            <a:ext cx="1742351" cy="1358058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983859" y="3541826"/>
            <a:ext cx="1586193" cy="215865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 pointer 0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982177" y="3757691"/>
            <a:ext cx="1586193" cy="215865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 pointer 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982177" y="3973556"/>
            <a:ext cx="1586193" cy="215865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Attribute pointer 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0"/>
          <p:cNvSpPr txBox="1"/>
          <p:nvPr/>
        </p:nvSpPr>
        <p:spPr>
          <a:xfrm rot="5400000">
            <a:off x="1630773" y="4216821"/>
            <a:ext cx="41982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…….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1519600" y="3211900"/>
            <a:ext cx="606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VAO 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3988965" y="3089381"/>
            <a:ext cx="2600491" cy="799052"/>
          </a:xfrm>
          <a:prstGeom prst="rect">
            <a:avLst/>
          </a:prstGeom>
          <a:solidFill>
            <a:srgbClr val="323F4F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4075917" y="3398138"/>
            <a:ext cx="760110" cy="19508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Vertex 1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4075918" y="3596128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4331639" y="3596128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4587361" y="3596128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4687475" y="3090875"/>
            <a:ext cx="657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VBO </a:t>
            </a:r>
            <a:r>
              <a:rPr lang="zh-TW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4836026" y="3398138"/>
            <a:ext cx="760110" cy="19508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Vertex 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0"/>
          <p:cNvSpPr/>
          <p:nvPr/>
        </p:nvSpPr>
        <p:spPr>
          <a:xfrm>
            <a:off x="4836027" y="3596128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5091748" y="3596128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5347470" y="3596128"/>
            <a:ext cx="248666" cy="195081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5591411" y="3474389"/>
            <a:ext cx="10149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………………….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40"/>
          <p:cNvCxnSpPr>
            <a:endCxn id="298" idx="2"/>
          </p:cNvCxnSpPr>
          <p:nvPr/>
        </p:nvCxnSpPr>
        <p:spPr>
          <a:xfrm>
            <a:off x="2568251" y="3672109"/>
            <a:ext cx="1632000" cy="119100"/>
          </a:xfrm>
          <a:prstGeom prst="bentConnector4">
            <a:avLst>
              <a:gd name="adj1" fmla="val 46192"/>
              <a:gd name="adj2" fmla="val 244046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8" name="Google Shape;308;p40"/>
          <p:cNvSpPr/>
          <p:nvPr/>
        </p:nvSpPr>
        <p:spPr>
          <a:xfrm>
            <a:off x="6085068" y="1749565"/>
            <a:ext cx="2000755" cy="19508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Vertex 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0"/>
          <p:cNvSpPr txBox="1"/>
          <p:nvPr/>
        </p:nvSpPr>
        <p:spPr>
          <a:xfrm>
            <a:off x="8135566" y="1776055"/>
            <a:ext cx="6578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………….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6085068" y="1749565"/>
            <a:ext cx="2000755" cy="19508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Vertex 2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0"/>
          <p:cNvSpPr txBox="1"/>
          <p:nvPr/>
        </p:nvSpPr>
        <p:spPr>
          <a:xfrm>
            <a:off x="8135566" y="1776055"/>
            <a:ext cx="6578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………….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0"/>
          <p:cNvSpPr/>
          <p:nvPr/>
        </p:nvSpPr>
        <p:spPr>
          <a:xfrm>
            <a:off x="7837158" y="1946075"/>
            <a:ext cx="248666" cy="195081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Vertex Array Object (VAO)</a:t>
            </a:r>
            <a:endParaRPr sz="3600"/>
          </a:p>
        </p:txBody>
      </p:sp>
      <p:sp>
        <p:nvSpPr>
          <p:cNvPr id="320" name="Google Shape;320;p41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7663702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Step 1 : Use </a:t>
            </a:r>
            <a:r>
              <a:rPr lang="zh-TW" sz="1800" b="1" dirty="0">
                <a:solidFill>
                  <a:srgbClr val="0070C0"/>
                </a:solidFill>
              </a:rPr>
              <a:t>glGenVertexArrays()</a:t>
            </a:r>
            <a:r>
              <a:rPr lang="zh-TW" sz="1800" dirty="0"/>
              <a:t> to generate vertex array objects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zh-TW" sz="1500" dirty="0"/>
              <a:t>void </a:t>
            </a:r>
            <a:r>
              <a:rPr lang="zh-TW" sz="1500" b="1" dirty="0">
                <a:solidFill>
                  <a:srgbClr val="0070C0"/>
                </a:solidFill>
              </a:rPr>
              <a:t>glGenVertexArrays</a:t>
            </a:r>
            <a:r>
              <a:rPr lang="zh-TW" sz="1500" dirty="0"/>
              <a:t> ( GLsizei n, GLuint * arrays );</a:t>
            </a:r>
            <a:endParaRPr sz="1100" dirty="0"/>
          </a:p>
          <a:p>
            <a:pPr marL="55880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100" dirty="0"/>
              <a:t>    n : Specifies the number of vertex array object names to be generated.</a:t>
            </a:r>
            <a:endParaRPr sz="1100" dirty="0"/>
          </a:p>
          <a:p>
            <a:pPr marL="55880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100" dirty="0"/>
              <a:t>    arrays : Specifies an array in which the generated vertex array object names are stored.</a:t>
            </a:r>
            <a:endParaRPr sz="1100" dirty="0"/>
          </a:p>
          <a:p>
            <a:pPr marL="254000" lvl="4" indent="-254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Step 2 : Use </a:t>
            </a:r>
            <a:r>
              <a:rPr lang="zh-TW" sz="1800" b="1" dirty="0">
                <a:solidFill>
                  <a:srgbClr val="0070C0"/>
                </a:solidFill>
              </a:rPr>
              <a:t>glBindVertexArray() </a:t>
            </a:r>
            <a:r>
              <a:rPr lang="zh-TW" sz="1800" dirty="0"/>
              <a:t>to bind </a:t>
            </a:r>
            <a:r>
              <a:rPr lang="zh-TW" sz="1800" dirty="0">
                <a:solidFill>
                  <a:srgbClr val="FF0000"/>
                </a:solidFill>
              </a:rPr>
              <a:t>a</a:t>
            </a:r>
            <a:r>
              <a:rPr lang="zh-TW" sz="1800" dirty="0"/>
              <a:t> vertex array object.</a:t>
            </a:r>
            <a:endParaRPr sz="1100" dirty="0"/>
          </a:p>
          <a:p>
            <a:pPr marL="342900" lvl="5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zh-TW" sz="1500" dirty="0"/>
              <a:t>void </a:t>
            </a:r>
            <a:r>
              <a:rPr lang="zh-TW" sz="1500" b="1" dirty="0">
                <a:solidFill>
                  <a:srgbClr val="0070C0"/>
                </a:solidFill>
              </a:rPr>
              <a:t>glBindVertexArray </a:t>
            </a:r>
            <a:r>
              <a:rPr lang="zh-TW" sz="1500" dirty="0"/>
              <a:t>( GLuint array)</a:t>
            </a:r>
            <a:endParaRPr sz="1100" dirty="0"/>
          </a:p>
          <a:p>
            <a:pPr marL="558800" lvl="4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100" dirty="0"/>
              <a:t>    array : Specifies the name of the vertex array to bind. 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1100" dirty="0"/>
          </a:p>
        </p:txBody>
      </p:sp>
      <p:pic>
        <p:nvPicPr>
          <p:cNvPr id="321" name="Google Shape;32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5333" y="3569880"/>
            <a:ext cx="3859062" cy="1164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Vertex Array Object (VAO)</a:t>
            </a:r>
            <a:endParaRPr sz="3600"/>
          </a:p>
        </p:txBody>
      </p:sp>
      <p:sp>
        <p:nvSpPr>
          <p:cNvPr id="327" name="Google Shape;327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Step 3 : Setting up its corresponding VBO, for example : </a:t>
            </a:r>
            <a:endParaRPr sz="1100" dirty="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glBindBuffer(GL_ARRAY_BUFFER, VBO);</a:t>
            </a:r>
            <a:endParaRPr sz="1100" dirty="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glBufferData(GL_ARRAY_BUFFER, sizeof(vertices), vertices, GL_STATIC_DRAW);</a:t>
            </a:r>
            <a:endParaRPr sz="1100" dirty="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glVertexAttribPointer(0, 3, GL_FLOAT, GL_FALSE, 3 * sizeof(GLfloat), (GLvoid*)0);</a:t>
            </a:r>
            <a:endParaRPr sz="1100" dirty="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glEnableVertexAttribArray(0);</a:t>
            </a:r>
            <a:endParaRPr sz="1100" dirty="0"/>
          </a:p>
          <a:p>
            <a:pPr marL="520700" lvl="1" indent="-76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1500" dirty="0"/>
          </a:p>
          <a:p>
            <a:pPr marL="254000" lvl="4" indent="-2476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Step 4 : Use </a:t>
            </a:r>
            <a:r>
              <a:rPr lang="zh-TW" sz="1500" b="1" dirty="0">
                <a:solidFill>
                  <a:srgbClr val="0070C0"/>
                </a:solidFill>
              </a:rPr>
              <a:t>glBindVertexArray (0) </a:t>
            </a:r>
            <a:r>
              <a:rPr lang="zh-TW" sz="1500" dirty="0"/>
              <a:t>with the array’s name set to zero to unbind the array object.</a:t>
            </a:r>
            <a:endParaRPr sz="1100" dirty="0"/>
          </a:p>
          <a:p>
            <a:pPr marL="342900" lvl="5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100" dirty="0"/>
              <a:t>void </a:t>
            </a:r>
            <a:r>
              <a:rPr lang="zh-TW" sz="1500" b="1" dirty="0">
                <a:solidFill>
                  <a:srgbClr val="0070C0"/>
                </a:solidFill>
              </a:rPr>
              <a:t>glBindVertexArray </a:t>
            </a:r>
            <a:r>
              <a:rPr lang="zh-TW" sz="1100" dirty="0"/>
              <a:t>( GLuint array)</a:t>
            </a:r>
            <a:endParaRPr sz="1100" dirty="0"/>
          </a:p>
          <a:p>
            <a:pPr marL="342900" lvl="5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100" dirty="0"/>
              <a:t>Ex: glBindVertexArray(0) means to unbind the VAO previously bound. 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When Rendering</a:t>
            </a:r>
            <a:endParaRPr sz="3600"/>
          </a:p>
        </p:txBody>
      </p:sp>
      <p:sp>
        <p:nvSpPr>
          <p:cNvPr id="334" name="Google Shape;334;p43"/>
          <p:cNvSpPr txBox="1">
            <a:spLocks noGrp="1"/>
          </p:cNvSpPr>
          <p:nvPr>
            <p:ph type="body" idx="1"/>
          </p:nvPr>
        </p:nvSpPr>
        <p:spPr>
          <a:xfrm>
            <a:off x="628649" y="1369219"/>
            <a:ext cx="78866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Step 1 : Use </a:t>
            </a:r>
            <a:r>
              <a:rPr lang="zh-TW" sz="1800" b="1" dirty="0">
                <a:solidFill>
                  <a:srgbClr val="0070C0"/>
                </a:solidFill>
              </a:rPr>
              <a:t>glBindVertexArray(VAO) </a:t>
            </a:r>
            <a:r>
              <a:rPr lang="zh-TW" sz="1800" dirty="0"/>
              <a:t>to bind the VAO you want.</a:t>
            </a:r>
            <a:endParaRPr sz="1100" dirty="0"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Step 2 : Use </a:t>
            </a:r>
            <a:r>
              <a:rPr lang="zh-TW" sz="1800" b="1" dirty="0">
                <a:solidFill>
                  <a:srgbClr val="0070C0"/>
                </a:solidFill>
              </a:rPr>
              <a:t>glDrawArrays() </a:t>
            </a:r>
            <a:r>
              <a:rPr lang="zh-TW" sz="1800" dirty="0"/>
              <a:t>to render primitives from vertex array data.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void </a:t>
            </a:r>
            <a:r>
              <a:rPr lang="zh-TW" sz="1400" b="1" dirty="0">
                <a:solidFill>
                  <a:srgbClr val="0070C0"/>
                </a:solidFill>
              </a:rPr>
              <a:t>glDrawArrays() </a:t>
            </a:r>
            <a:r>
              <a:rPr lang="zh-TW" sz="1400" dirty="0"/>
              <a:t>( GLenum mode,  GLint first, GLsizei count);    </a:t>
            </a:r>
            <a:endParaRPr sz="1100" dirty="0"/>
          </a:p>
          <a:p>
            <a:pPr marL="55880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100" dirty="0"/>
              <a:t>   mode : Specifies what kind of primitives to render. Ex: GL_POINTS, GL_LINES, GL_TRIANGLE_STRIP…… </a:t>
            </a:r>
            <a:endParaRPr sz="1100" dirty="0"/>
          </a:p>
          <a:p>
            <a:pPr marL="55880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100" dirty="0"/>
              <a:t>   first : Specifies the starting index in the enabled arrays.</a:t>
            </a:r>
            <a:endParaRPr sz="1100" dirty="0"/>
          </a:p>
          <a:p>
            <a:pPr marL="55880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100" dirty="0"/>
              <a:t>   count : Specifies the number of indices to be rendered.</a:t>
            </a:r>
            <a:endParaRPr sz="1100" dirty="0"/>
          </a:p>
          <a:p>
            <a:pPr marL="139700" lvl="2" indent="-146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zh-TW" sz="1700" dirty="0"/>
              <a:t>Step 3 : Remember to unbind the VAO.  ( </a:t>
            </a:r>
            <a:r>
              <a:rPr lang="zh-TW" sz="1700" b="1" dirty="0">
                <a:solidFill>
                  <a:srgbClr val="0070C0"/>
                </a:solidFill>
              </a:rPr>
              <a:t>glBindVertexArray(0) </a:t>
            </a:r>
            <a:r>
              <a:rPr lang="zh-TW" sz="1700" dirty="0"/>
              <a:t>)</a:t>
            </a:r>
            <a:endParaRPr sz="1100" dirty="0"/>
          </a:p>
          <a:p>
            <a:pPr marL="0" lvl="4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endParaRPr sz="1500" dirty="0"/>
          </a:p>
          <a:p>
            <a:pPr marL="0" lvl="4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zh-TW" sz="1500" dirty="0"/>
              <a:t>*Every time you want to render another object, you just need to bind another VAO.</a:t>
            </a:r>
            <a:endParaRPr sz="1500"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OpenGL pipeline</a:t>
            </a:r>
            <a:endParaRPr sz="3600"/>
          </a:p>
        </p:txBody>
      </p:sp>
      <p:sp>
        <p:nvSpPr>
          <p:cNvPr id="136" name="Google Shape;136;p26"/>
          <p:cNvSpPr/>
          <p:nvPr/>
        </p:nvSpPr>
        <p:spPr>
          <a:xfrm>
            <a:off x="3219811" y="1697761"/>
            <a:ext cx="2025941" cy="2768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Vertex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219810" y="2109929"/>
            <a:ext cx="2025941" cy="27683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Vertex Shader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219810" y="2518453"/>
            <a:ext cx="2025941" cy="27683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Geometry Shader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219810" y="2926977"/>
            <a:ext cx="2025941" cy="276837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Rasterizer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219809" y="3335684"/>
            <a:ext cx="2025941" cy="276837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Fragment Shader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3219809" y="3744208"/>
            <a:ext cx="2025941" cy="2768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Frame buffer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26"/>
          <p:cNvCxnSpPr>
            <a:stCxn id="136" idx="2"/>
            <a:endCxn id="137" idx="0"/>
          </p:cNvCxnSpPr>
          <p:nvPr/>
        </p:nvCxnSpPr>
        <p:spPr>
          <a:xfrm>
            <a:off x="4232781" y="1974598"/>
            <a:ext cx="0" cy="13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26"/>
          <p:cNvCxnSpPr>
            <a:stCxn id="137" idx="2"/>
            <a:endCxn id="138" idx="0"/>
          </p:cNvCxnSpPr>
          <p:nvPr/>
        </p:nvCxnSpPr>
        <p:spPr>
          <a:xfrm>
            <a:off x="4232781" y="2386766"/>
            <a:ext cx="0" cy="13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26"/>
          <p:cNvCxnSpPr>
            <a:stCxn id="138" idx="2"/>
            <a:endCxn id="139" idx="0"/>
          </p:cNvCxnSpPr>
          <p:nvPr/>
        </p:nvCxnSpPr>
        <p:spPr>
          <a:xfrm>
            <a:off x="4232781" y="2795290"/>
            <a:ext cx="0" cy="13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26"/>
          <p:cNvCxnSpPr>
            <a:stCxn id="139" idx="2"/>
            <a:endCxn id="140" idx="0"/>
          </p:cNvCxnSpPr>
          <p:nvPr/>
        </p:nvCxnSpPr>
        <p:spPr>
          <a:xfrm>
            <a:off x="4232781" y="3203814"/>
            <a:ext cx="0" cy="13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26"/>
          <p:cNvCxnSpPr>
            <a:stCxn id="140" idx="2"/>
            <a:endCxn id="141" idx="0"/>
          </p:cNvCxnSpPr>
          <p:nvPr/>
        </p:nvCxnSpPr>
        <p:spPr>
          <a:xfrm>
            <a:off x="4232780" y="3612521"/>
            <a:ext cx="0" cy="13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/>
          <p:nvPr/>
        </p:nvSpPr>
        <p:spPr>
          <a:xfrm>
            <a:off x="880969" y="1313303"/>
            <a:ext cx="6496984" cy="2355000"/>
          </a:xfrm>
          <a:prstGeom prst="rect">
            <a:avLst/>
          </a:prstGeom>
          <a:noFill/>
          <a:ln w="38100" cap="flat" cmpd="sng">
            <a:solidFill>
              <a:srgbClr val="FFD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Data Connection - Uniform</a:t>
            </a:r>
            <a:endParaRPr sz="3600"/>
          </a:p>
        </p:txBody>
      </p:sp>
      <p:sp>
        <p:nvSpPr>
          <p:cNvPr id="341" name="Google Shape;341;p44"/>
          <p:cNvSpPr txBox="1">
            <a:spLocks noGrp="1"/>
          </p:cNvSpPr>
          <p:nvPr>
            <p:ph type="body" idx="1"/>
          </p:nvPr>
        </p:nvSpPr>
        <p:spPr>
          <a:xfrm>
            <a:off x="880969" y="1369219"/>
            <a:ext cx="779686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800" dirty="0"/>
              <a:t>GLfloat pmtx[16];  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800"/>
              <a:buNone/>
            </a:pPr>
            <a:r>
              <a:rPr lang="zh-TW" sz="1800" dirty="0">
                <a:solidFill>
                  <a:schemeClr val="accent4"/>
                </a:solidFill>
              </a:rPr>
              <a:t>glGetFloatv</a:t>
            </a:r>
            <a:r>
              <a:rPr lang="zh-TW" sz="1800" dirty="0"/>
              <a:t>(GL_PROJECTION_MATRIX, pmtx);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800" dirty="0"/>
              <a:t>GLint </a:t>
            </a:r>
            <a:r>
              <a:rPr lang="zh-TW" sz="1800" dirty="0">
                <a:solidFill>
                  <a:schemeClr val="accent1"/>
                </a:solidFill>
              </a:rPr>
              <a:t>pmatLoc</a:t>
            </a:r>
            <a:r>
              <a:rPr lang="zh-TW" sz="1800" dirty="0"/>
              <a:t> = </a:t>
            </a:r>
            <a:r>
              <a:rPr lang="zh-TW" sz="1800" dirty="0">
                <a:solidFill>
                  <a:schemeClr val="accent4"/>
                </a:solidFill>
              </a:rPr>
              <a:t>glGetUniformLocation</a:t>
            </a:r>
            <a:r>
              <a:rPr lang="zh-TW" sz="1800" dirty="0"/>
              <a:t>(program, "</a:t>
            </a:r>
            <a:r>
              <a:rPr lang="zh-TW" sz="1800" dirty="0">
                <a:solidFill>
                  <a:srgbClr val="FF0000"/>
                </a:solidFill>
              </a:rPr>
              <a:t>Projection</a:t>
            </a:r>
            <a:r>
              <a:rPr lang="zh-TW" sz="1800" dirty="0"/>
              <a:t>");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br>
              <a:rPr lang="zh-TW" sz="1800" dirty="0"/>
            </a:br>
            <a:r>
              <a:rPr lang="zh-TW" sz="1800" dirty="0"/>
              <a:t>glUseProgram(program);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800"/>
              <a:buNone/>
            </a:pPr>
            <a:r>
              <a:rPr lang="zh-TW" sz="1800" dirty="0">
                <a:solidFill>
                  <a:schemeClr val="accent4"/>
                </a:solidFill>
              </a:rPr>
              <a:t>glUniformMatrix4fv</a:t>
            </a:r>
            <a:r>
              <a:rPr lang="zh-TW" sz="1800" dirty="0"/>
              <a:t>(</a:t>
            </a:r>
            <a:r>
              <a:rPr lang="zh-TW" sz="1800" dirty="0">
                <a:solidFill>
                  <a:schemeClr val="accent1"/>
                </a:solidFill>
              </a:rPr>
              <a:t>pmatLoc</a:t>
            </a:r>
            <a:r>
              <a:rPr lang="zh-TW" sz="1800" dirty="0"/>
              <a:t>, 1, GL_FALSE, pmtx);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800" dirty="0"/>
              <a:t>glUseProgram(0); </a:t>
            </a:r>
            <a:br>
              <a:rPr lang="zh-TW" sz="1800" dirty="0"/>
            </a:b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br>
              <a:rPr lang="zh-TW" sz="1800" dirty="0"/>
            </a:br>
            <a:r>
              <a:rPr lang="en-US" altLang="zh-TW" sz="1500" dirty="0">
                <a:solidFill>
                  <a:srgbClr val="548135"/>
                </a:solidFill>
              </a:rPr>
              <a:t>uniform</a:t>
            </a:r>
            <a:r>
              <a:rPr lang="zh-TW" sz="1800" dirty="0"/>
              <a:t> mat4 </a:t>
            </a:r>
            <a:r>
              <a:rPr lang="zh-TW" sz="1800" dirty="0">
                <a:solidFill>
                  <a:srgbClr val="FF0000"/>
                </a:solidFill>
              </a:rPr>
              <a:t>Projection</a:t>
            </a:r>
            <a:r>
              <a:rPr lang="zh-TW" sz="1800" dirty="0"/>
              <a:t>; </a:t>
            </a:r>
            <a:endParaRPr sz="1800" dirty="0"/>
          </a:p>
        </p:txBody>
      </p:sp>
      <p:sp>
        <p:nvSpPr>
          <p:cNvPr id="342" name="Google Shape;342;p44"/>
          <p:cNvSpPr/>
          <p:nvPr/>
        </p:nvSpPr>
        <p:spPr>
          <a:xfrm>
            <a:off x="880969" y="4088921"/>
            <a:ext cx="3628486" cy="446417"/>
          </a:xfrm>
          <a:prstGeom prst="rect">
            <a:avLst/>
          </a:prstGeom>
          <a:noFill/>
          <a:ln w="381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7486310" y="3384920"/>
            <a:ext cx="1191525" cy="3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lang="zh-TW" sz="15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OpenGL</a:t>
            </a:r>
            <a:endParaRPr sz="150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4"/>
          <p:cNvSpPr txBox="1"/>
          <p:nvPr/>
        </p:nvSpPr>
        <p:spPr>
          <a:xfrm>
            <a:off x="4688992" y="4293527"/>
            <a:ext cx="1858453" cy="395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1500"/>
              <a:buFont typeface="Arial"/>
              <a:buNone/>
            </a:pPr>
            <a:r>
              <a:rPr lang="zh-TW" sz="1500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GLSL (vertex shader)</a:t>
            </a:r>
            <a:endParaRPr sz="1500"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GLSL Syntax</a:t>
            </a:r>
            <a:endParaRPr sz="3600"/>
          </a:p>
        </p:txBody>
      </p:sp>
      <p:sp>
        <p:nvSpPr>
          <p:cNvPr id="350" name="Google Shape;350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/>
              <a:t>Basic Variable Types </a:t>
            </a:r>
            <a:endParaRPr sz="1400"/>
          </a:p>
          <a:p>
            <a:pPr marL="52070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/>
              <a:t>vec2, vec3, vec4, … </a:t>
            </a:r>
            <a:endParaRPr sz="1400"/>
          </a:p>
          <a:p>
            <a:pPr marL="52070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/>
              <a:t>mat2, mat3, mat4, … </a:t>
            </a:r>
            <a:endParaRPr sz="1400"/>
          </a:p>
          <a:p>
            <a:pPr marL="52070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/>
              <a:t>float, int, bool, … </a:t>
            </a:r>
            <a:endParaRPr sz="1400"/>
          </a:p>
          <a:p>
            <a:pPr marL="52070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/>
              <a:t>sampler2D, … </a:t>
            </a:r>
            <a:br>
              <a:rPr lang="zh-TW" sz="1400"/>
            </a:br>
            <a:br>
              <a:rPr lang="zh-TW" sz="1400"/>
            </a:b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/>
              <a:t>Basic Functions </a:t>
            </a:r>
            <a:endParaRPr sz="1400"/>
          </a:p>
          <a:p>
            <a:pPr marL="52070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/>
              <a:t>max, min, sin, cos, pow, log, …</a:t>
            </a:r>
            <a:endParaRPr sz="1400"/>
          </a:p>
          <a:p>
            <a:pPr marL="52070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/>
              <a:t>dot, normalize, reflect, … </a:t>
            </a:r>
            <a:endParaRPr sz="1400"/>
          </a:p>
          <a:p>
            <a:pPr marL="52070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/>
              <a:t>transpose, inverse, …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Vertex Shader</a:t>
            </a:r>
            <a:endParaRPr sz="3600"/>
          </a:p>
        </p:txBody>
      </p:sp>
      <p:sp>
        <p:nvSpPr>
          <p:cNvPr id="356" name="Google Shape;356;p46"/>
          <p:cNvSpPr txBox="1">
            <a:spLocks noGrp="1"/>
          </p:cNvSpPr>
          <p:nvPr>
            <p:ph type="body" idx="1"/>
          </p:nvPr>
        </p:nvSpPr>
        <p:spPr>
          <a:xfrm>
            <a:off x="3215546" y="1158786"/>
            <a:ext cx="52998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100"/>
              <a:buNone/>
            </a:pPr>
            <a:r>
              <a:rPr lang="zh-TW" sz="1100" dirty="0">
                <a:solidFill>
                  <a:srgbClr val="548135"/>
                </a:solidFill>
              </a:rPr>
              <a:t>/* Example of vertex shader */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#version 430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layout(location = 0) in vec3 position;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uniform mat4 Projection;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uniform mat4 ModelView;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400"/>
              <a:buNone/>
            </a:pPr>
            <a:r>
              <a:rPr lang="zh-TW" sz="1400" dirty="0">
                <a:solidFill>
                  <a:schemeClr val="accent4"/>
                </a:solidFill>
              </a:rPr>
              <a:t>out vec3 color; </a:t>
            </a:r>
            <a:r>
              <a:rPr lang="zh-TW" sz="1400" dirty="0">
                <a:solidFill>
                  <a:srgbClr val="548135"/>
                </a:solidFill>
              </a:rPr>
              <a:t>//to fragment shader</a:t>
            </a:r>
            <a:endParaRPr sz="1400" dirty="0">
              <a:solidFill>
                <a:srgbClr val="54813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void main() {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  </a:t>
            </a:r>
            <a:r>
              <a:rPr lang="zh-TW" sz="1400" dirty="0">
                <a:solidFill>
                  <a:srgbClr val="FF0000"/>
                </a:solidFill>
              </a:rPr>
              <a:t>gl_Position </a:t>
            </a:r>
            <a:r>
              <a:rPr lang="zh-TW" sz="1400" dirty="0"/>
              <a:t>= Projection * ModelView * vec4(position, 1.0);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  </a:t>
            </a:r>
            <a:r>
              <a:rPr lang="zh-TW" sz="1400" dirty="0">
                <a:solidFill>
                  <a:schemeClr val="accent4"/>
                </a:solidFill>
              </a:rPr>
              <a:t>color</a:t>
            </a:r>
            <a:r>
              <a:rPr lang="zh-TW" sz="1400" dirty="0"/>
              <a:t> = vec3(1.0, 0.0, 0.0);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}</a:t>
            </a:r>
            <a:endParaRPr sz="1400" dirty="0"/>
          </a:p>
        </p:txBody>
      </p:sp>
      <p:sp>
        <p:nvSpPr>
          <p:cNvPr id="357" name="Google Shape;357;p46"/>
          <p:cNvSpPr/>
          <p:nvPr/>
        </p:nvSpPr>
        <p:spPr>
          <a:xfrm>
            <a:off x="628650" y="1268016"/>
            <a:ext cx="2326975" cy="84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88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zh-TW" sz="1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must have </a:t>
            </a:r>
            <a:r>
              <a:rPr lang="zh-TW" sz="1400" dirty="0">
                <a:solidFill>
                  <a:schemeClr val="bg2"/>
                </a:solidFill>
                <a:latin typeface="Trebuchet MS"/>
                <a:ea typeface="Trebuchet MS"/>
                <a:cs typeface="Trebuchet MS"/>
                <a:sym typeface="Trebuchet MS"/>
              </a:rPr>
              <a:t>gl_Position</a:t>
            </a:r>
            <a:endParaRPr sz="1400" dirty="0">
              <a:solidFill>
                <a:schemeClr val="bg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zh-TW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Fragment Shader</a:t>
            </a:r>
            <a:endParaRPr sz="3600"/>
          </a:p>
        </p:txBody>
      </p:sp>
      <p:sp>
        <p:nvSpPr>
          <p:cNvPr id="363" name="Google Shape;363;p4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085022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zh-TW" sz="1400" dirty="0">
                <a:solidFill>
                  <a:srgbClr val="FF0000"/>
                </a:solidFill>
              </a:rPr>
              <a:t>must have </a:t>
            </a:r>
            <a:r>
              <a:rPr lang="zh-TW" sz="1400" dirty="0"/>
              <a:t>a out vec4 </a:t>
            </a:r>
            <a:r>
              <a:rPr lang="zh-TW" sz="1400" dirty="0">
                <a:solidFill>
                  <a:srgbClr val="FF0000"/>
                </a:solidFill>
              </a:rPr>
              <a:t>for</a:t>
            </a:r>
            <a:r>
              <a:rPr lang="zh-TW" sz="1400" dirty="0"/>
              <a:t> color buffer</a:t>
            </a:r>
            <a:endParaRPr sz="1100" dirty="0"/>
          </a:p>
        </p:txBody>
      </p:sp>
      <p:sp>
        <p:nvSpPr>
          <p:cNvPr id="364" name="Google Shape;364;p47"/>
          <p:cNvSpPr/>
          <p:nvPr/>
        </p:nvSpPr>
        <p:spPr>
          <a:xfrm>
            <a:off x="3943350" y="1369219"/>
            <a:ext cx="4572000" cy="25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/* Example of fragment shader */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#version 430</a:t>
            </a:r>
            <a:endParaRPr sz="1100" dirty="0">
              <a:solidFill>
                <a:schemeClr val="bg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in vec3 color;</a:t>
            </a:r>
            <a:r>
              <a:rPr lang="zh-TW" sz="1800" dirty="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800" dirty="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//from vertex shader</a:t>
            </a:r>
            <a:endParaRPr sz="1800" dirty="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 vec4 frag_color;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void main() {</a:t>
            </a:r>
            <a:endParaRPr sz="1100" dirty="0">
              <a:solidFill>
                <a:schemeClr val="bg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zh-TW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frag_color </a:t>
            </a:r>
            <a:r>
              <a:rPr lang="zh-TW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= vec4(color, 1.0);</a:t>
            </a:r>
            <a:endParaRPr sz="1100" dirty="0">
              <a:solidFill>
                <a:schemeClr val="bg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/>
          <p:nvPr/>
        </p:nvSpPr>
        <p:spPr>
          <a:xfrm>
            <a:off x="4089928" y="419205"/>
            <a:ext cx="1908600" cy="472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8"/>
          <p:cNvSpPr/>
          <p:nvPr/>
        </p:nvSpPr>
        <p:spPr>
          <a:xfrm>
            <a:off x="1935481" y="1240869"/>
            <a:ext cx="2154300" cy="439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Vertex shader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8"/>
          <p:cNvSpPr/>
          <p:nvPr/>
        </p:nvSpPr>
        <p:spPr>
          <a:xfrm>
            <a:off x="5998522" y="1240869"/>
            <a:ext cx="2154300" cy="4398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Fragment shader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8"/>
          <p:cNvSpPr/>
          <p:nvPr/>
        </p:nvSpPr>
        <p:spPr>
          <a:xfrm>
            <a:off x="851787" y="2541305"/>
            <a:ext cx="679200" cy="381600"/>
          </a:xfrm>
          <a:prstGeom prst="rect">
            <a:avLst/>
          </a:prstGeom>
          <a:solidFill>
            <a:srgbClr val="38562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EBO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8"/>
          <p:cNvSpPr/>
          <p:nvPr/>
        </p:nvSpPr>
        <p:spPr>
          <a:xfrm>
            <a:off x="699746" y="3375911"/>
            <a:ext cx="983400" cy="537000"/>
          </a:xfrm>
          <a:prstGeom prst="ellipse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indices</a:t>
            </a:r>
            <a:endParaRPr sz="14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8"/>
          <p:cNvSpPr/>
          <p:nvPr/>
        </p:nvSpPr>
        <p:spPr>
          <a:xfrm>
            <a:off x="2078895" y="2541305"/>
            <a:ext cx="679200" cy="3816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8"/>
          <p:cNvSpPr/>
          <p:nvPr/>
        </p:nvSpPr>
        <p:spPr>
          <a:xfrm>
            <a:off x="3184088" y="2541305"/>
            <a:ext cx="679200" cy="3816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48"/>
          <p:cNvSpPr/>
          <p:nvPr/>
        </p:nvSpPr>
        <p:spPr>
          <a:xfrm>
            <a:off x="4289282" y="2541305"/>
            <a:ext cx="679200" cy="381600"/>
          </a:xfrm>
          <a:prstGeom prst="rect">
            <a:avLst/>
          </a:prstGeom>
          <a:solidFill>
            <a:srgbClr val="7030A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8"/>
          <p:cNvSpPr/>
          <p:nvPr/>
        </p:nvSpPr>
        <p:spPr>
          <a:xfrm>
            <a:off x="2078895" y="3722046"/>
            <a:ext cx="679200" cy="3816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VBO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8"/>
          <p:cNvSpPr/>
          <p:nvPr/>
        </p:nvSpPr>
        <p:spPr>
          <a:xfrm>
            <a:off x="2874548" y="3722046"/>
            <a:ext cx="679200" cy="3816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VBO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8"/>
          <p:cNvSpPr/>
          <p:nvPr/>
        </p:nvSpPr>
        <p:spPr>
          <a:xfrm>
            <a:off x="3673705" y="3722046"/>
            <a:ext cx="679200" cy="381600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VBO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8"/>
          <p:cNvSpPr/>
          <p:nvPr/>
        </p:nvSpPr>
        <p:spPr>
          <a:xfrm>
            <a:off x="2078894" y="4521068"/>
            <a:ext cx="2274000" cy="3816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Point data</a:t>
            </a:r>
            <a:endParaRPr sz="1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48"/>
          <p:cNvCxnSpPr>
            <a:stCxn id="369" idx="2"/>
            <a:endCxn id="370" idx="0"/>
          </p:cNvCxnSpPr>
          <p:nvPr/>
        </p:nvCxnSpPr>
        <p:spPr>
          <a:xfrm flipH="1">
            <a:off x="3012628" y="891405"/>
            <a:ext cx="2031600" cy="34950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2" name="Google Shape;382;p48"/>
          <p:cNvCxnSpPr>
            <a:stCxn id="369" idx="2"/>
            <a:endCxn id="371" idx="0"/>
          </p:cNvCxnSpPr>
          <p:nvPr/>
        </p:nvCxnSpPr>
        <p:spPr>
          <a:xfrm>
            <a:off x="5044228" y="891405"/>
            <a:ext cx="2031300" cy="34950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3" name="Google Shape;383;p48"/>
          <p:cNvCxnSpPr>
            <a:stCxn id="370" idx="2"/>
            <a:endCxn id="372" idx="0"/>
          </p:cNvCxnSpPr>
          <p:nvPr/>
        </p:nvCxnSpPr>
        <p:spPr>
          <a:xfrm flipH="1">
            <a:off x="1191331" y="1680669"/>
            <a:ext cx="1821300" cy="86070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4" name="Google Shape;384;p48"/>
          <p:cNvCxnSpPr>
            <a:stCxn id="372" idx="2"/>
            <a:endCxn id="373" idx="0"/>
          </p:cNvCxnSpPr>
          <p:nvPr/>
        </p:nvCxnSpPr>
        <p:spPr>
          <a:xfrm>
            <a:off x="1191387" y="2922905"/>
            <a:ext cx="0" cy="45300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5" name="Google Shape;385;p48"/>
          <p:cNvSpPr/>
          <p:nvPr/>
        </p:nvSpPr>
        <p:spPr>
          <a:xfrm>
            <a:off x="1935481" y="2347208"/>
            <a:ext cx="3267300" cy="744000"/>
          </a:xfrm>
          <a:prstGeom prst="rect">
            <a:avLst/>
          </a:prstGeom>
          <a:noFill/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" name="Google Shape;386;p48"/>
          <p:cNvCxnSpPr>
            <a:stCxn id="373" idx="7"/>
            <a:endCxn id="385" idx="1"/>
          </p:cNvCxnSpPr>
          <p:nvPr/>
        </p:nvCxnSpPr>
        <p:spPr>
          <a:xfrm rot="10800000" flipH="1">
            <a:off x="1539131" y="2719252"/>
            <a:ext cx="396300" cy="73530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7" name="Google Shape;387;p48"/>
          <p:cNvCxnSpPr>
            <a:stCxn id="374" idx="2"/>
            <a:endCxn id="377" idx="0"/>
          </p:cNvCxnSpPr>
          <p:nvPr/>
        </p:nvCxnSpPr>
        <p:spPr>
          <a:xfrm>
            <a:off x="2418495" y="2922905"/>
            <a:ext cx="0" cy="79920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8" name="Google Shape;388;p48"/>
          <p:cNvCxnSpPr>
            <a:stCxn id="374" idx="2"/>
            <a:endCxn id="378" idx="0"/>
          </p:cNvCxnSpPr>
          <p:nvPr/>
        </p:nvCxnSpPr>
        <p:spPr>
          <a:xfrm>
            <a:off x="2418495" y="2922905"/>
            <a:ext cx="795600" cy="79920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89" name="Google Shape;389;p48"/>
          <p:cNvCxnSpPr>
            <a:stCxn id="374" idx="2"/>
            <a:endCxn id="379" idx="0"/>
          </p:cNvCxnSpPr>
          <p:nvPr/>
        </p:nvCxnSpPr>
        <p:spPr>
          <a:xfrm>
            <a:off x="2418495" y="2922905"/>
            <a:ext cx="1594800" cy="79920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48"/>
          <p:cNvCxnSpPr>
            <a:stCxn id="370" idx="2"/>
            <a:endCxn id="374" idx="0"/>
          </p:cNvCxnSpPr>
          <p:nvPr/>
        </p:nvCxnSpPr>
        <p:spPr>
          <a:xfrm flipH="1">
            <a:off x="2418631" y="1680669"/>
            <a:ext cx="594000" cy="86070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1" name="Google Shape;391;p48"/>
          <p:cNvCxnSpPr>
            <a:endCxn id="375" idx="0"/>
          </p:cNvCxnSpPr>
          <p:nvPr/>
        </p:nvCxnSpPr>
        <p:spPr>
          <a:xfrm>
            <a:off x="3008288" y="1680905"/>
            <a:ext cx="515400" cy="86040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2" name="Google Shape;392;p48"/>
          <p:cNvCxnSpPr>
            <a:endCxn id="376" idx="0"/>
          </p:cNvCxnSpPr>
          <p:nvPr/>
        </p:nvCxnSpPr>
        <p:spPr>
          <a:xfrm>
            <a:off x="3008582" y="1680905"/>
            <a:ext cx="1620300" cy="860400"/>
          </a:xfrm>
          <a:prstGeom prst="straightConnector1">
            <a:avLst/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93" name="Google Shape;393;p48"/>
          <p:cNvCxnSpPr>
            <a:stCxn id="370" idx="3"/>
            <a:endCxn id="371" idx="1"/>
          </p:cNvCxnSpPr>
          <p:nvPr/>
        </p:nvCxnSpPr>
        <p:spPr>
          <a:xfrm>
            <a:off x="4089781" y="1460769"/>
            <a:ext cx="1908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4" name="Google Shape;394;p48"/>
          <p:cNvSpPr/>
          <p:nvPr/>
        </p:nvSpPr>
        <p:spPr>
          <a:xfrm rot="5400000">
            <a:off x="3127535" y="3246123"/>
            <a:ext cx="177000" cy="2274000"/>
          </a:xfrm>
          <a:prstGeom prst="leftBrace">
            <a:avLst>
              <a:gd name="adj1" fmla="val 8333"/>
              <a:gd name="adj2" fmla="val 85562"/>
            </a:avLst>
          </a:prstGeom>
          <a:noFill/>
          <a:ln w="38100" cap="flat" cmpd="sng">
            <a:solidFill>
              <a:schemeClr val="bg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8"/>
          <p:cNvSpPr/>
          <p:nvPr/>
        </p:nvSpPr>
        <p:spPr>
          <a:xfrm>
            <a:off x="7075746" y="3348417"/>
            <a:ext cx="1368600" cy="38160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48"/>
          <p:cNvCxnSpPr>
            <a:stCxn id="371" idx="2"/>
            <a:endCxn id="395" idx="0"/>
          </p:cNvCxnSpPr>
          <p:nvPr/>
        </p:nvCxnSpPr>
        <p:spPr>
          <a:xfrm>
            <a:off x="7075672" y="1680669"/>
            <a:ext cx="684300" cy="1667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7" name="Google Shape;397;p48"/>
          <p:cNvCxnSpPr>
            <a:stCxn id="369" idx="2"/>
          </p:cNvCxnSpPr>
          <p:nvPr/>
        </p:nvCxnSpPr>
        <p:spPr>
          <a:xfrm flipH="1">
            <a:off x="4089928" y="891405"/>
            <a:ext cx="954300" cy="373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zh-TW" sz="3600"/>
              <a:t>Texture in OpenGL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Texture coordinate</a:t>
            </a:r>
            <a:endParaRPr sz="3600"/>
          </a:p>
        </p:txBody>
      </p:sp>
      <p:pic>
        <p:nvPicPr>
          <p:cNvPr id="410" name="Google Shape;410;p50" descr="https://learnopengl-cn.github.io/img/01/06/tex_coord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735" y="1369219"/>
            <a:ext cx="4116822" cy="3207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>
            <a:spLocks noGrp="1"/>
          </p:cNvSpPr>
          <p:nvPr>
            <p:ph type="title"/>
          </p:nvPr>
        </p:nvSpPr>
        <p:spPr>
          <a:xfrm>
            <a:off x="243725" y="109248"/>
            <a:ext cx="62613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How to load and bind a texture</a:t>
            </a:r>
            <a:endParaRPr sz="3600"/>
          </a:p>
        </p:txBody>
      </p:sp>
      <p:sp>
        <p:nvSpPr>
          <p:cNvPr id="416" name="Google Shape;416;p51"/>
          <p:cNvSpPr txBox="1">
            <a:spLocks noGrp="1"/>
          </p:cNvSpPr>
          <p:nvPr>
            <p:ph type="body" idx="1"/>
          </p:nvPr>
        </p:nvSpPr>
        <p:spPr>
          <a:xfrm>
            <a:off x="695875" y="740152"/>
            <a:ext cx="7886700" cy="40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 void </a:t>
            </a:r>
            <a:r>
              <a:rPr lang="zh-TW" sz="1500" dirty="0">
                <a:solidFill>
                  <a:srgbClr val="0070C0"/>
                </a:solidFill>
              </a:rPr>
              <a:t>glEnable</a:t>
            </a:r>
            <a:r>
              <a:rPr lang="zh-TW" sz="1500" dirty="0"/>
              <a:t>(Glenum cap);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200" dirty="0"/>
              <a:t>Use </a:t>
            </a:r>
            <a:r>
              <a:rPr lang="zh-TW" sz="1200" dirty="0">
                <a:solidFill>
                  <a:srgbClr val="FF0000"/>
                </a:solidFill>
              </a:rPr>
              <a:t>GL_TEXTURE_2D </a:t>
            </a:r>
            <a:r>
              <a:rPr lang="zh-TW" sz="1200" dirty="0"/>
              <a:t>to enable texture</a:t>
            </a:r>
            <a:endParaRPr sz="1200" dirty="0"/>
          </a:p>
          <a:p>
            <a:pPr marL="177800" lvl="0" indent="-184150" algn="l" rtl="0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zh-TW" sz="1500" dirty="0"/>
              <a:t> Use FreeImage library to </a:t>
            </a:r>
            <a:r>
              <a:rPr lang="zh-TW" sz="1500" dirty="0">
                <a:solidFill>
                  <a:srgbClr val="FF0000"/>
                </a:solidFill>
              </a:rPr>
              <a:t>load</a:t>
            </a:r>
            <a:r>
              <a:rPr lang="zh-TW" sz="1500" dirty="0"/>
              <a:t> and </a:t>
            </a:r>
            <a:r>
              <a:rPr lang="zh-TW" sz="1500" dirty="0">
                <a:solidFill>
                  <a:srgbClr val="FF0000"/>
                </a:solidFill>
              </a:rPr>
              <a:t>free</a:t>
            </a:r>
            <a:r>
              <a:rPr lang="zh-TW" sz="1500" dirty="0"/>
              <a:t> texture memory </a:t>
            </a:r>
            <a:endParaRPr sz="1400" dirty="0"/>
          </a:p>
          <a:p>
            <a:pPr marL="177800" lvl="0" indent="-184150" algn="l" rtl="0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zh-TW" sz="1400" dirty="0"/>
              <a:t>void </a:t>
            </a:r>
            <a:r>
              <a:rPr lang="zh-TW" sz="1400" dirty="0">
                <a:solidFill>
                  <a:srgbClr val="0070C0"/>
                </a:solidFill>
              </a:rPr>
              <a:t>glActiveTexture</a:t>
            </a:r>
            <a:r>
              <a:rPr lang="zh-TW" sz="1400" dirty="0"/>
              <a:t>(GLenum textureUnit);</a:t>
            </a:r>
            <a:endParaRPr sz="1400" dirty="0"/>
          </a:p>
          <a:p>
            <a:pPr marL="1778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 dirty="0">
                <a:solidFill>
                  <a:schemeClr val="bg2"/>
                </a:solidFill>
              </a:rPr>
              <a:t>    </a:t>
            </a:r>
            <a:r>
              <a:rPr lang="zh-TW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selects which </a:t>
            </a:r>
            <a:r>
              <a:rPr lang="zh-TW" sz="12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texture unit </a:t>
            </a:r>
            <a:r>
              <a:rPr lang="zh-TW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subsequent texture state calls will affect. You can using the textureUnit from </a:t>
            </a:r>
            <a:r>
              <a:rPr lang="zh-TW" sz="12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GL_TEXTURE</a:t>
            </a:r>
            <a:r>
              <a:rPr lang="zh-TW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zh-TW" sz="12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GL_TEXTURE</a:t>
            </a:r>
            <a:r>
              <a:rPr lang="zh-TW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zh-TW" sz="1200" dirty="0">
                <a:latin typeface="Arial"/>
                <a:ea typeface="Arial"/>
                <a:cs typeface="Arial"/>
                <a:sym typeface="Arial"/>
              </a:rPr>
              <a:t>, 0 &lt;= n &lt; GL_MAX_TEXTURE_UNITS , and texture units are subsequent, you can use</a:t>
            </a:r>
            <a:r>
              <a:rPr lang="zh-TW" sz="12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 GL_TEXTURE</a:t>
            </a:r>
            <a:r>
              <a:rPr lang="zh-TW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zh-TW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zh-TW" sz="12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GL_TEXTURE</a:t>
            </a:r>
            <a:r>
              <a:rPr lang="zh-TW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  + </a:t>
            </a:r>
            <a:r>
              <a:rPr lang="zh-TW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zh-TW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. (Ex. </a:t>
            </a:r>
            <a:r>
              <a:rPr lang="zh-TW" sz="12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GL_TEXTURE</a:t>
            </a:r>
            <a:r>
              <a:rPr lang="zh-TW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12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zh-TW" sz="12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 GL_TEXTURE</a:t>
            </a:r>
            <a:r>
              <a:rPr lang="zh-TW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0  + </a:t>
            </a:r>
            <a:r>
              <a:rPr lang="zh-TW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zh-TW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900" dirty="0">
              <a:solidFill>
                <a:schemeClr val="bg2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 void </a:t>
            </a:r>
            <a:r>
              <a:rPr lang="zh-TW" sz="1500" dirty="0">
                <a:solidFill>
                  <a:srgbClr val="0070C0"/>
                </a:solidFill>
              </a:rPr>
              <a:t>glGenTextures</a:t>
            </a:r>
            <a:r>
              <a:rPr lang="zh-TW" sz="1500" dirty="0"/>
              <a:t>( GLsizei n, GLuint * textures);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200" dirty="0"/>
              <a:t>Takes as input how many textures we want to generate and stores them in a </a:t>
            </a:r>
            <a:r>
              <a:rPr lang="zh-TW" sz="1200" dirty="0">
                <a:solidFill>
                  <a:srgbClr val="FF0000"/>
                </a:solidFill>
              </a:rPr>
              <a:t>unsigned int array</a:t>
            </a:r>
            <a:endParaRPr sz="9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 void </a:t>
            </a:r>
            <a:r>
              <a:rPr lang="zh-TW" sz="1500" dirty="0">
                <a:solidFill>
                  <a:srgbClr val="0070C0"/>
                </a:solidFill>
              </a:rPr>
              <a:t>glBindTexture</a:t>
            </a:r>
            <a:r>
              <a:rPr lang="zh-TW" sz="1500" dirty="0"/>
              <a:t>( GLenum target, GLuint texture);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zh-TW" sz="1200" dirty="0"/>
              <a:t> </a:t>
            </a:r>
            <a:r>
              <a:rPr lang="zh-TW" sz="1200" dirty="0">
                <a:solidFill>
                  <a:schemeClr val="bg2"/>
                </a:solidFill>
              </a:rPr>
              <a:t>Bind a named texture to a texturing target (Ex.</a:t>
            </a:r>
            <a:r>
              <a:rPr lang="zh-TW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GL_TEXTURE_1D, </a:t>
            </a:r>
            <a:r>
              <a:rPr lang="zh-TW" sz="1200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GL_TEXTURE_2D</a:t>
            </a:r>
            <a:r>
              <a:rPr lang="zh-TW" sz="120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, GL_TEXTURE_3D, GL_TEXTURE_1D_ARRAY</a:t>
            </a:r>
            <a:r>
              <a:rPr lang="zh-TW" sz="1200" dirty="0">
                <a:solidFill>
                  <a:schemeClr val="bg2"/>
                </a:solidFill>
              </a:rPr>
              <a:t>)</a:t>
            </a:r>
            <a:endParaRPr sz="1200" dirty="0">
              <a:solidFill>
                <a:schemeClr val="bg2"/>
              </a:solidFill>
            </a:endParaRPr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 void </a:t>
            </a:r>
            <a:r>
              <a:rPr lang="zh-TW" sz="1500" dirty="0">
                <a:solidFill>
                  <a:srgbClr val="0070C0"/>
                </a:solidFill>
              </a:rPr>
              <a:t>glTexImage2D</a:t>
            </a:r>
            <a:r>
              <a:rPr lang="zh-TW" sz="1500" dirty="0"/>
              <a:t>( GLenum target, GLint level, GLint internalformat, GLsizei width, GLsizei height, GLint border, GLenum format, GLenum type, const GLvoid * data);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zh-TW" sz="1200" dirty="0"/>
              <a:t> Generate a two-dimensional texture image</a:t>
            </a:r>
            <a:endParaRPr sz="1200" dirty="0"/>
          </a:p>
          <a:p>
            <a:pPr marL="177800" lvl="0" indent="-171450" algn="l" rtl="0">
              <a:spcBef>
                <a:spcPts val="800"/>
              </a:spcBef>
              <a:spcAft>
                <a:spcPts val="0"/>
              </a:spcAft>
              <a:buSzPts val="1500"/>
              <a:buChar char="•"/>
            </a:pPr>
            <a:r>
              <a:rPr lang="zh-TW" sz="1500" dirty="0"/>
              <a:t> void </a:t>
            </a:r>
            <a:r>
              <a:rPr lang="zh-TW" sz="1500" dirty="0">
                <a:solidFill>
                  <a:srgbClr val="0070C0"/>
                </a:solidFill>
              </a:rPr>
              <a:t>glUniform1i</a:t>
            </a:r>
            <a:r>
              <a:rPr lang="zh-TW" sz="1500" dirty="0"/>
              <a:t>(GLint </a:t>
            </a:r>
            <a:r>
              <a:rPr lang="zh-TW" sz="1500" dirty="0">
                <a:solidFill>
                  <a:schemeClr val="accent4"/>
                </a:solidFill>
              </a:rPr>
              <a:t>location,</a:t>
            </a:r>
            <a:r>
              <a:rPr lang="zh-TW" sz="1500" dirty="0"/>
              <a:t> GLint </a:t>
            </a:r>
            <a:r>
              <a:rPr lang="zh-TW" sz="1500" dirty="0">
                <a:solidFill>
                  <a:srgbClr val="FF0000"/>
                </a:solidFill>
              </a:rPr>
              <a:t>v0</a:t>
            </a:r>
            <a:r>
              <a:rPr lang="zh-TW" sz="1500" dirty="0"/>
              <a:t>);</a:t>
            </a:r>
            <a:endParaRPr sz="1500" dirty="0"/>
          </a:p>
          <a:p>
            <a:pPr marL="17780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500" dirty="0"/>
              <a:t>    </a:t>
            </a:r>
            <a:r>
              <a:rPr lang="zh-TW" sz="1200" dirty="0"/>
              <a:t>Pass Texture to  shader sampler variable. </a:t>
            </a:r>
            <a:r>
              <a:rPr lang="zh-TW" sz="1200" dirty="0">
                <a:solidFill>
                  <a:srgbClr val="FF0000"/>
                </a:solidFill>
              </a:rPr>
              <a:t>v0</a:t>
            </a:r>
            <a:r>
              <a:rPr lang="zh-TW" sz="1200" dirty="0"/>
              <a:t> is the number of texture. (Ex. The </a:t>
            </a:r>
            <a:r>
              <a:rPr lang="zh-TW" sz="1200" dirty="0">
                <a:solidFill>
                  <a:srgbClr val="FF0000"/>
                </a:solidFill>
              </a:rPr>
              <a:t>V0</a:t>
            </a:r>
            <a:r>
              <a:rPr lang="zh-TW" sz="1200" dirty="0"/>
              <a:t> of GL_TEXTURE</a:t>
            </a:r>
            <a:r>
              <a:rPr lang="zh-TW" sz="1200" dirty="0">
                <a:solidFill>
                  <a:srgbClr val="FF0000"/>
                </a:solidFill>
              </a:rPr>
              <a:t>1</a:t>
            </a:r>
            <a:r>
              <a:rPr lang="zh-TW" sz="1200" dirty="0"/>
              <a:t> is </a:t>
            </a:r>
            <a:r>
              <a:rPr lang="zh-TW" sz="1200" dirty="0">
                <a:solidFill>
                  <a:srgbClr val="FF0000"/>
                </a:solidFill>
              </a:rPr>
              <a:t>1</a:t>
            </a:r>
            <a:r>
              <a:rPr lang="zh-TW" sz="1200" dirty="0"/>
              <a:t>)</a:t>
            </a:r>
            <a:endParaRPr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How to load and bind a texture</a:t>
            </a:r>
            <a:endParaRPr sz="3600"/>
          </a:p>
        </p:txBody>
      </p:sp>
      <p:sp>
        <p:nvSpPr>
          <p:cNvPr id="422" name="Google Shape;422;p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/>
              <a:t> void </a:t>
            </a:r>
            <a:r>
              <a:rPr lang="zh-TW" sz="1800">
                <a:solidFill>
                  <a:srgbClr val="0070C0"/>
                </a:solidFill>
              </a:rPr>
              <a:t>glTexParameteri</a:t>
            </a:r>
            <a:r>
              <a:rPr lang="zh-TW" sz="1800"/>
              <a:t>( GLenum target, GLenum pname, GLint param);</a:t>
            </a:r>
            <a:endParaRPr sz="1100"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/>
              <a:t> Texture wrapping</a:t>
            </a:r>
            <a:endParaRPr sz="110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/>
              <a:t> Texture coordinates usually range from (0,0) to (1,1) but if we specify coordinates outside this range, the default behavior of OpenGL is to </a:t>
            </a:r>
            <a:r>
              <a:rPr lang="zh-TW" sz="1500">
                <a:solidFill>
                  <a:srgbClr val="FF0000"/>
                </a:solidFill>
              </a:rPr>
              <a:t>repeat</a:t>
            </a:r>
            <a:r>
              <a:rPr lang="zh-TW" sz="1500"/>
              <a:t> the texture images</a:t>
            </a:r>
            <a:endParaRPr sz="110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/>
              <a:t> glTexParameteri(GL_TEXTURE_2D, </a:t>
            </a:r>
            <a:r>
              <a:rPr lang="zh-TW" sz="1500">
                <a:solidFill>
                  <a:srgbClr val="FF0000"/>
                </a:solidFill>
              </a:rPr>
              <a:t>GL_TEXTURE_WRAP_S</a:t>
            </a:r>
            <a:r>
              <a:rPr lang="zh-TW" sz="1500"/>
              <a:t>, </a:t>
            </a:r>
            <a:r>
              <a:rPr lang="zh-TW" sz="1500">
                <a:solidFill>
                  <a:srgbClr val="C00000"/>
                </a:solidFill>
              </a:rPr>
              <a:t>GL_REPEAT</a:t>
            </a:r>
            <a:r>
              <a:rPr lang="zh-TW" sz="1500"/>
              <a:t>); </a:t>
            </a:r>
            <a:endParaRPr sz="110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/>
              <a:t> glTexParameteri(GL_TEXTURE_2D, </a:t>
            </a:r>
            <a:r>
              <a:rPr lang="zh-TW" sz="1500">
                <a:solidFill>
                  <a:srgbClr val="FF0000"/>
                </a:solidFill>
              </a:rPr>
              <a:t>GL_TEXTURE_WRAP_T</a:t>
            </a:r>
            <a:r>
              <a:rPr lang="zh-TW" sz="1500"/>
              <a:t>, </a:t>
            </a:r>
            <a:r>
              <a:rPr lang="zh-TW" sz="1500">
                <a:solidFill>
                  <a:srgbClr val="C00000"/>
                </a:solidFill>
              </a:rPr>
              <a:t>GL_REPEAT</a:t>
            </a:r>
            <a:r>
              <a:rPr lang="zh-TW" sz="1500"/>
              <a:t>);</a:t>
            </a:r>
            <a:endParaRPr sz="1100"/>
          </a:p>
          <a:p>
            <a:pPr marL="17780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/>
              <a:t> Texture filtering</a:t>
            </a:r>
            <a:endParaRPr sz="110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/>
              <a:t> Texture coordinates do not depend on resolution but can be any floating point value, thus OpenGL has to figure out which texture pixel to map the texture coordinate to</a:t>
            </a:r>
            <a:endParaRPr sz="110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/>
              <a:t> glTexParameteri(GL_TEXTURE_2D, </a:t>
            </a:r>
            <a:r>
              <a:rPr lang="zh-TW" sz="1500">
                <a:solidFill>
                  <a:srgbClr val="00B050"/>
                </a:solidFill>
              </a:rPr>
              <a:t>GL_TEXTURE_MIN_FILTER</a:t>
            </a:r>
            <a:r>
              <a:rPr lang="zh-TW" sz="1500"/>
              <a:t>, </a:t>
            </a:r>
            <a:r>
              <a:rPr lang="zh-TW" sz="1500">
                <a:solidFill>
                  <a:srgbClr val="C00000"/>
                </a:solidFill>
              </a:rPr>
              <a:t>GL_Nearest</a:t>
            </a:r>
            <a:r>
              <a:rPr lang="zh-TW" sz="1500"/>
              <a:t>); </a:t>
            </a:r>
            <a:endParaRPr sz="110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/>
              <a:t> glTexParameteri(GL_TEXTURE_2D, </a:t>
            </a:r>
            <a:r>
              <a:rPr lang="zh-TW" sz="1500">
                <a:solidFill>
                  <a:srgbClr val="00B050"/>
                </a:solidFill>
              </a:rPr>
              <a:t>GL_TEXTURE_MAG_FILTER</a:t>
            </a:r>
            <a:r>
              <a:rPr lang="zh-TW" sz="1500"/>
              <a:t>, </a:t>
            </a:r>
            <a:r>
              <a:rPr lang="zh-TW" sz="1500">
                <a:solidFill>
                  <a:srgbClr val="C00000"/>
                </a:solidFill>
              </a:rPr>
              <a:t>GL_LINEAR</a:t>
            </a:r>
            <a:r>
              <a:rPr lang="zh-TW" sz="1500"/>
              <a:t>);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 dirty="0"/>
              <a:t>Data Connection - Texture</a:t>
            </a:r>
            <a:endParaRPr sz="3600" dirty="0"/>
          </a:p>
        </p:txBody>
      </p:sp>
      <p:sp>
        <p:nvSpPr>
          <p:cNvPr id="427" name="Google Shape;427;p53"/>
          <p:cNvSpPr txBox="1">
            <a:spLocks noGrp="1"/>
          </p:cNvSpPr>
          <p:nvPr>
            <p:ph type="body" idx="1"/>
          </p:nvPr>
        </p:nvSpPr>
        <p:spPr>
          <a:xfrm>
            <a:off x="4975456" y="1369119"/>
            <a:ext cx="39066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zh-TW" sz="1200" dirty="0"/>
              <a:t>glUseProgram(program);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zh-TW" sz="1200" dirty="0">
                <a:solidFill>
                  <a:schemeClr val="accent4"/>
                </a:solidFill>
              </a:rPr>
              <a:t>glGetUniformLocation</a:t>
            </a:r>
            <a:r>
              <a:rPr lang="zh-TW" sz="1200" dirty="0">
                <a:solidFill>
                  <a:schemeClr val="bg2"/>
                </a:solidFill>
              </a:rPr>
              <a:t>(program, "</a:t>
            </a:r>
            <a:r>
              <a:rPr lang="zh-TW" sz="1200" dirty="0">
                <a:solidFill>
                  <a:srgbClr val="FF0000"/>
                </a:solidFill>
              </a:rPr>
              <a:t>Texture</a:t>
            </a:r>
            <a:r>
              <a:rPr lang="zh-TW" sz="1200" dirty="0">
                <a:solidFill>
                  <a:schemeClr val="bg2"/>
                </a:solidFill>
              </a:rPr>
              <a:t>");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D966"/>
              </a:buClr>
              <a:buSzPts val="1200"/>
              <a:buNone/>
            </a:pPr>
            <a:r>
              <a:rPr lang="zh-TW" sz="1200" dirty="0">
                <a:solidFill>
                  <a:schemeClr val="accent4"/>
                </a:solidFill>
              </a:rPr>
              <a:t>glUniform1i</a:t>
            </a:r>
            <a:r>
              <a:rPr lang="zh-TW" sz="1200" dirty="0"/>
              <a:t>(</a:t>
            </a:r>
            <a:r>
              <a:rPr lang="zh-TW" sz="1200" dirty="0">
                <a:solidFill>
                  <a:schemeClr val="accent1"/>
                </a:solidFill>
              </a:rPr>
              <a:t>texLoc</a:t>
            </a:r>
            <a:r>
              <a:rPr lang="zh-TW" sz="1200" dirty="0"/>
              <a:t>, </a:t>
            </a:r>
            <a:r>
              <a:rPr lang="zh-TW" sz="1200" dirty="0">
                <a:solidFill>
                  <a:srgbClr val="FF0000"/>
                </a:solidFill>
              </a:rPr>
              <a:t>0</a:t>
            </a:r>
            <a:r>
              <a:rPr lang="zh-TW" sz="1200" dirty="0"/>
              <a:t>);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200"/>
              <a:buNone/>
            </a:pPr>
            <a:r>
              <a:rPr lang="zh-TW" sz="1200" i="1" dirty="0">
                <a:solidFill>
                  <a:srgbClr val="548135"/>
                </a:solidFill>
              </a:rPr>
              <a:t>/* draw objects */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zh-TW" sz="1200" dirty="0"/>
              <a:t>glUseProgram(0); 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br>
              <a:rPr lang="zh-TW" sz="1200" dirty="0"/>
            </a:br>
            <a:r>
              <a:rPr lang="zh-TW" sz="1200" dirty="0">
                <a:solidFill>
                  <a:schemeClr val="accent6">
                    <a:lumMod val="50000"/>
                  </a:schemeClr>
                </a:solidFill>
              </a:rPr>
              <a:t>uniform</a:t>
            </a:r>
            <a:r>
              <a:rPr lang="zh-TW" sz="1200" dirty="0">
                <a:solidFill>
                  <a:schemeClr val="accent6"/>
                </a:solidFill>
              </a:rPr>
              <a:t> </a:t>
            </a:r>
            <a:r>
              <a:rPr lang="zh-TW" sz="1200" dirty="0"/>
              <a:t>sampler2D </a:t>
            </a:r>
            <a:r>
              <a:rPr lang="zh-TW" sz="1200" dirty="0">
                <a:solidFill>
                  <a:srgbClr val="FF0000"/>
                </a:solidFill>
              </a:rPr>
              <a:t>Texture</a:t>
            </a:r>
            <a:r>
              <a:rPr lang="zh-TW" sz="1200" dirty="0"/>
              <a:t>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</a:pPr>
            <a:r>
              <a:rPr lang="zh-TW" sz="1200" dirty="0">
                <a:solidFill>
                  <a:schemeClr val="accent6">
                    <a:lumMod val="50000"/>
                  </a:schemeClr>
                </a:solidFill>
              </a:rPr>
              <a:t>in</a:t>
            </a:r>
            <a:r>
              <a:rPr lang="zh-TW" sz="1200" dirty="0"/>
              <a:t> vec2 texcoord;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</a:pPr>
            <a:r>
              <a:rPr lang="zh-TW" sz="1200" dirty="0">
                <a:solidFill>
                  <a:schemeClr val="accent6">
                    <a:lumMod val="50000"/>
                  </a:schemeClr>
                </a:solidFill>
              </a:rPr>
              <a:t>out</a:t>
            </a:r>
            <a:r>
              <a:rPr lang="zh-TW" sz="1200" dirty="0"/>
              <a:t> vec4 outColor;</a:t>
            </a:r>
            <a:endParaRPr sz="11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zh-TW" sz="1200" dirty="0"/>
              <a:t>void main() { outColor = texture2D(Texture, texcoord); }</a:t>
            </a:r>
            <a:endParaRPr sz="1200" dirty="0"/>
          </a:p>
        </p:txBody>
      </p:sp>
      <p:sp>
        <p:nvSpPr>
          <p:cNvPr id="433" name="Google Shape;433;p53"/>
          <p:cNvSpPr txBox="1">
            <a:spLocks noGrp="1"/>
          </p:cNvSpPr>
          <p:nvPr>
            <p:ph type="body" idx="4294967295"/>
          </p:nvPr>
        </p:nvSpPr>
        <p:spPr>
          <a:xfrm>
            <a:off x="0" y="1368425"/>
            <a:ext cx="4572000" cy="2724975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chemeClr val="accent4"/>
                </a:solidFill>
              </a:rPr>
              <a:t>glActiveTexture</a:t>
            </a:r>
            <a:r>
              <a:rPr lang="zh-TW" sz="1200" dirty="0"/>
              <a:t>(GL_TEXTURE</a:t>
            </a:r>
            <a:r>
              <a:rPr lang="zh-TW" sz="1200" dirty="0">
                <a:solidFill>
                  <a:srgbClr val="FF0000"/>
                </a:solidFill>
              </a:rPr>
              <a:t>0</a:t>
            </a:r>
            <a:r>
              <a:rPr lang="zh-TW" sz="1200" dirty="0"/>
              <a:t>);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chemeClr val="accent4"/>
                </a:solidFill>
              </a:rPr>
              <a:t>glGenTextures</a:t>
            </a:r>
            <a:r>
              <a:rPr lang="zh-TW" sz="1200" dirty="0"/>
              <a:t>(1, &amp;</a:t>
            </a:r>
            <a:r>
              <a:rPr lang="zh-TW" sz="1200" dirty="0">
                <a:solidFill>
                  <a:schemeClr val="accent1"/>
                </a:solidFill>
              </a:rPr>
              <a:t>texture</a:t>
            </a:r>
            <a:r>
              <a:rPr lang="zh-TW" sz="1200" dirty="0"/>
              <a:t>);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chemeClr val="accent4"/>
                </a:solidFill>
              </a:rPr>
              <a:t>glBindTexture</a:t>
            </a:r>
            <a:r>
              <a:rPr lang="zh-TW" sz="1200" dirty="0"/>
              <a:t>(GL_TEXTURE_2D, </a:t>
            </a:r>
            <a:r>
              <a:rPr lang="zh-TW" sz="1200" dirty="0">
                <a:solidFill>
                  <a:schemeClr val="accent1"/>
                </a:solidFill>
              </a:rPr>
              <a:t>texture</a:t>
            </a:r>
            <a:r>
              <a:rPr lang="zh-TW" sz="1200" dirty="0"/>
              <a:t>);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chemeClr val="accent4"/>
                </a:solidFill>
              </a:rPr>
              <a:t>glTexParameteri</a:t>
            </a:r>
            <a:r>
              <a:rPr lang="zh-TW" sz="1200" dirty="0"/>
              <a:t>(GL_TEXTURE_2D,GL_TEXTURE_MIN_FILTER, GL_LINEAR);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chemeClr val="accent4"/>
                </a:solidFill>
              </a:rPr>
              <a:t>glTexParameteri</a:t>
            </a:r>
            <a:r>
              <a:rPr lang="zh-TW" sz="1200" dirty="0"/>
              <a:t>(GL_TEXTURE_2D,GL_TEXTURE_MAG_FILTER, GL_LINEAR);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zh-TW" sz="1200" dirty="0">
                <a:solidFill>
                  <a:srgbClr val="548135"/>
                </a:solidFill>
              </a:rPr>
              <a:t>/* load texture image as data*/</a:t>
            </a:r>
            <a:endParaRPr sz="1200" dirty="0">
              <a:solidFill>
                <a:srgbClr val="548135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 dirty="0">
                <a:solidFill>
                  <a:schemeClr val="accent4"/>
                </a:solidFill>
              </a:rPr>
              <a:t>glTexImage2D</a:t>
            </a:r>
            <a:r>
              <a:rPr lang="zh-TW" sz="1200" dirty="0"/>
              <a:t>(GL_TEXTURE_2D, 0, GL_RGB, width, height, 0, GL_RGB, GL_UNSIGNED_BYTE, </a:t>
            </a:r>
            <a:r>
              <a:rPr lang="zh-TW" sz="1200" dirty="0">
                <a:solidFill>
                  <a:srgbClr val="548135"/>
                </a:solidFill>
              </a:rPr>
              <a:t>data</a:t>
            </a:r>
            <a:r>
              <a:rPr lang="zh-TW" sz="1200" dirty="0"/>
              <a:t>);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 dirty="0"/>
          </a:p>
        </p:txBody>
      </p:sp>
      <p:sp>
        <p:nvSpPr>
          <p:cNvPr id="428" name="Google Shape;428;p53"/>
          <p:cNvSpPr/>
          <p:nvPr/>
        </p:nvSpPr>
        <p:spPr>
          <a:xfrm>
            <a:off x="4975450" y="1369125"/>
            <a:ext cx="3906600" cy="1359300"/>
          </a:xfrm>
          <a:prstGeom prst="rect">
            <a:avLst/>
          </a:prstGeom>
          <a:noFill/>
          <a:ln w="38100" cap="flat" cmpd="sng">
            <a:solidFill>
              <a:srgbClr val="FFD9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53"/>
          <p:cNvSpPr/>
          <p:nvPr/>
        </p:nvSpPr>
        <p:spPr>
          <a:xfrm>
            <a:off x="4975450" y="3395826"/>
            <a:ext cx="3906600" cy="1236900"/>
          </a:xfrm>
          <a:prstGeom prst="rect">
            <a:avLst/>
          </a:prstGeom>
          <a:noFill/>
          <a:ln w="381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3"/>
          <p:cNvSpPr txBox="1"/>
          <p:nvPr/>
        </p:nvSpPr>
        <p:spPr>
          <a:xfrm>
            <a:off x="7026451" y="2176650"/>
            <a:ext cx="16704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lang="zh-TW" sz="15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OpenGL main loop</a:t>
            </a:r>
            <a:endParaRPr sz="1500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3"/>
          <p:cNvSpPr txBox="1"/>
          <p:nvPr/>
        </p:nvSpPr>
        <p:spPr>
          <a:xfrm>
            <a:off x="6932400" y="3654226"/>
            <a:ext cx="1858500" cy="3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ct val="100000"/>
              <a:buFont typeface="Arial"/>
              <a:buNone/>
            </a:pPr>
            <a:r>
              <a:rPr lang="zh-TW" sz="1500" dirty="0">
                <a:solidFill>
                  <a:srgbClr val="8DA9DB"/>
                </a:solidFill>
                <a:latin typeface="Calibri"/>
                <a:ea typeface="Calibri"/>
                <a:cs typeface="Calibri"/>
                <a:sym typeface="Calibri"/>
              </a:rPr>
              <a:t>GLSL (fragment shader)</a:t>
            </a:r>
            <a:endParaRPr sz="1500" dirty="0">
              <a:solidFill>
                <a:srgbClr val="8DA9D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3"/>
          <p:cNvSpPr txBox="1"/>
          <p:nvPr/>
        </p:nvSpPr>
        <p:spPr>
          <a:xfrm>
            <a:off x="2408000" y="2883075"/>
            <a:ext cx="20952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1500"/>
              <a:buFont typeface="Arial"/>
              <a:buNone/>
            </a:pPr>
            <a:r>
              <a:rPr lang="zh-TW" sz="15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LoadTexture() function</a:t>
            </a:r>
            <a:endParaRPr sz="15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3"/>
          <p:cNvSpPr txBox="1"/>
          <p:nvPr/>
        </p:nvSpPr>
        <p:spPr>
          <a:xfrm>
            <a:off x="628650" y="4093400"/>
            <a:ext cx="37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lang="zh-TW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: No need to unbind texture object</a:t>
            </a:r>
            <a:endParaRPr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Shader</a:t>
            </a:r>
            <a:endParaRPr sz="3600"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A program designed by users.</a:t>
            </a:r>
            <a:endParaRPr sz="1800" dirty="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Run in GPU pipeline.</a:t>
            </a:r>
            <a:endParaRPr sz="18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1100" dirty="0"/>
          </a:p>
        </p:txBody>
      </p:sp>
      <p:sp>
        <p:nvSpPr>
          <p:cNvPr id="153" name="Google Shape;153;p27"/>
          <p:cNvSpPr/>
          <p:nvPr/>
        </p:nvSpPr>
        <p:spPr>
          <a:xfrm>
            <a:off x="915569" y="2347377"/>
            <a:ext cx="1830898" cy="10947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Vertex Shader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3503452" y="2347377"/>
            <a:ext cx="1830898" cy="10947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Geometry Shader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6091337" y="2347377"/>
            <a:ext cx="1830898" cy="109476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Fragment Shader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915569" y="3611462"/>
            <a:ext cx="2200133" cy="65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marR="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zh-TW" sz="1500" b="0" i="0" u="none" strike="noStrike" cap="none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Single vertex</a:t>
            </a:r>
            <a:endParaRPr sz="1100" dirty="0">
              <a:solidFill>
                <a:schemeClr val="bg2"/>
              </a:solidFill>
            </a:endParaRPr>
          </a:p>
          <a:p>
            <a:pPr marL="63500" marR="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Single vertex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3503452" y="3611462"/>
            <a:ext cx="2200133" cy="87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marR="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zh-TW" sz="1500" b="0" i="0" u="none" strike="noStrike" cap="none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One primitive</a:t>
            </a:r>
            <a:endParaRPr sz="1100" dirty="0">
              <a:solidFill>
                <a:schemeClr val="bg2"/>
              </a:solidFill>
            </a:endParaRPr>
          </a:p>
          <a:p>
            <a:pPr marL="63500" marR="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zh-TW" sz="1500" b="0" i="0" u="none" strike="noStrike" cap="none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Can be more than one primitive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6091337" y="3611462"/>
            <a:ext cx="2200133" cy="87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marR="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One pixel</a:t>
            </a:r>
            <a:endParaRPr sz="1100" dirty="0">
              <a:solidFill>
                <a:schemeClr val="bg2"/>
              </a:solidFill>
            </a:endParaRPr>
          </a:p>
          <a:p>
            <a:pPr marL="63500" marR="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One or no pixel</a:t>
            </a:r>
            <a:endParaRPr sz="1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886C06D9-018B-4F42-89C1-34F92DA6EA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98" t="10711" r="29457" b="9983"/>
          <a:stretch/>
        </p:blipFill>
        <p:spPr>
          <a:xfrm>
            <a:off x="6892316" y="1401856"/>
            <a:ext cx="2251684" cy="2339788"/>
          </a:xfrm>
          <a:prstGeom prst="rect">
            <a:avLst/>
          </a:prstGeom>
        </p:spPr>
      </p:pic>
      <p:sp>
        <p:nvSpPr>
          <p:cNvPr id="7" name="Google Shape;446;p55">
            <a:extLst>
              <a:ext uri="{FF2B5EF4-FFF2-40B4-BE49-F238E27FC236}">
                <a16:creationId xmlns:a16="http://schemas.microsoft.com/office/drawing/2014/main" id="{A75FF496-F375-40DA-8F08-5B59636B8FC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altLang="zh-TW" sz="3600" b="1" dirty="0">
                <a:solidFill>
                  <a:schemeClr val="tx1"/>
                </a:solidFill>
              </a:rPr>
              <a:t>Homework 2 - Travel the world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0BEAB4-F0E3-4D15-91A2-3A028F353DF9}"/>
              </a:ext>
            </a:extLst>
          </p:cNvPr>
          <p:cNvSpPr txBox="1"/>
          <p:nvPr/>
        </p:nvSpPr>
        <p:spPr>
          <a:xfrm>
            <a:off x="628650" y="982185"/>
            <a:ext cx="613309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300" dirty="0">
                <a:solidFill>
                  <a:schemeClr val="bg2"/>
                </a:solidFill>
              </a:rPr>
              <a:t>    One morning, I climbed into my helicopter, ready to start my journey to </a:t>
            </a:r>
            <a:r>
              <a:rPr lang="en-US" altLang="zh-TW" sz="1300" dirty="0">
                <a:solidFill>
                  <a:srgbClr val="FF0000"/>
                </a:solidFill>
              </a:rPr>
              <a:t>travel the world</a:t>
            </a:r>
            <a:r>
              <a:rPr lang="en-US" altLang="zh-TW" sz="1300" dirty="0">
                <a:solidFill>
                  <a:schemeClr val="bg2"/>
                </a:solidFill>
              </a:rPr>
              <a:t>. But as I soared through the clouds, something strange happened. My helicopter began to change. The blades slowed down, and the body of the helicopter stretched and widened. Before I knew it, </a:t>
            </a:r>
            <a:r>
              <a:rPr lang="en-US" altLang="zh-TW" sz="1300" dirty="0">
                <a:solidFill>
                  <a:srgbClr val="FF0000"/>
                </a:solidFill>
              </a:rPr>
              <a:t>my helicopter had transformed into a sleek airplane</a:t>
            </a:r>
            <a:r>
              <a:rPr lang="en-US" altLang="zh-TW" sz="1300" dirty="0">
                <a:solidFill>
                  <a:schemeClr val="bg2"/>
                </a:solidFill>
              </a:rPr>
              <a:t>! The controls shifted beneath my hands, but I adapted quickly, curious to see where this journey would take me.</a:t>
            </a:r>
          </a:p>
          <a:p>
            <a:endParaRPr lang="en-US" altLang="zh-TW" sz="1300" dirty="0">
              <a:solidFill>
                <a:schemeClr val="bg2"/>
              </a:solidFill>
            </a:endParaRPr>
          </a:p>
          <a:p>
            <a:r>
              <a:rPr lang="en-US" altLang="zh-TW" sz="1300" dirty="0">
                <a:solidFill>
                  <a:schemeClr val="bg2"/>
                </a:solidFill>
              </a:rPr>
              <a:t>    As I looked down, the Earth itself began to change. No longer a solid, stable surface, </a:t>
            </a:r>
            <a:r>
              <a:rPr lang="en-US" altLang="zh-TW" sz="1300" dirty="0">
                <a:solidFill>
                  <a:srgbClr val="FF0000"/>
                </a:solidFill>
              </a:rPr>
              <a:t>the planet started to stretch and shrink</a:t>
            </a:r>
            <a:r>
              <a:rPr lang="en-US" altLang="zh-TW" sz="1300" dirty="0">
                <a:solidFill>
                  <a:schemeClr val="bg2"/>
                </a:solidFill>
              </a:rPr>
              <a:t>, as if it were made of rubber. The mountains rose and fell like waves, and the continents bent and flexed like a giant, living balloon. It was as though the entire Earth had become a rubber ball, expanding and contracting with every beat of my wings.</a:t>
            </a:r>
          </a:p>
          <a:p>
            <a:endParaRPr lang="en-US" altLang="zh-TW" sz="1300" dirty="0">
              <a:solidFill>
                <a:schemeClr val="bg2"/>
              </a:solidFill>
            </a:endParaRPr>
          </a:p>
          <a:p>
            <a:r>
              <a:rPr lang="en-US" altLang="zh-TW" sz="1300" dirty="0">
                <a:solidFill>
                  <a:schemeClr val="bg2"/>
                </a:solidFill>
              </a:rPr>
              <a:t>    As I marveled at these changes, </a:t>
            </a:r>
            <a:r>
              <a:rPr lang="en-US" altLang="zh-TW" sz="1300" dirty="0">
                <a:solidFill>
                  <a:srgbClr val="FF0000"/>
                </a:solidFill>
              </a:rPr>
              <a:t>my airplane began to transform </a:t>
            </a:r>
            <a:r>
              <a:rPr lang="en-US" altLang="zh-TW" sz="1300" dirty="0">
                <a:solidFill>
                  <a:schemeClr val="bg2"/>
                </a:solidFill>
              </a:rPr>
              <a:t>again. Its </a:t>
            </a:r>
            <a:r>
              <a:rPr lang="en-US" altLang="zh-TW" sz="1300" dirty="0">
                <a:solidFill>
                  <a:srgbClr val="FF0000"/>
                </a:solidFill>
              </a:rPr>
              <a:t>silver surface turned bright and colorful</a:t>
            </a:r>
            <a:r>
              <a:rPr lang="en-US" altLang="zh-TW" sz="1300" dirty="0">
                <a:solidFill>
                  <a:schemeClr val="bg2"/>
                </a:solidFill>
              </a:rPr>
              <a:t>. The once ordinary plane now looked like a flying work of art, shining brilliantly against the ever-shifting landscape below.</a:t>
            </a:r>
          </a:p>
          <a:p>
            <a:endParaRPr lang="en-US" altLang="zh-TW" sz="1300" dirty="0">
              <a:solidFill>
                <a:schemeClr val="bg2"/>
              </a:solidFill>
            </a:endParaRPr>
          </a:p>
          <a:p>
            <a:r>
              <a:rPr lang="en-US" altLang="zh-TW" sz="1300" dirty="0">
                <a:solidFill>
                  <a:schemeClr val="bg2"/>
                </a:solidFill>
              </a:rPr>
              <a:t>    I realized I was no longer just flying through the world—I was flying through a dream, where anything could change at any moment. And in this dream, the world and I were both transforming, together.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46;p55">
            <a:extLst>
              <a:ext uri="{FF2B5EF4-FFF2-40B4-BE49-F238E27FC236}">
                <a16:creationId xmlns:a16="http://schemas.microsoft.com/office/drawing/2014/main" id="{A75FF496-F375-40DA-8F08-5B59636B8FC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altLang="zh-TW" sz="3600" b="1" dirty="0">
                <a:solidFill>
                  <a:schemeClr val="tx1"/>
                </a:solidFill>
              </a:rPr>
              <a:t>Homework 2 - Travel the world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33080B-7BC3-4C45-90BD-BE09DEB94CDE}"/>
              </a:ext>
            </a:extLst>
          </p:cNvPr>
          <p:cNvSpPr txBox="1"/>
          <p:nvPr/>
        </p:nvSpPr>
        <p:spPr>
          <a:xfrm>
            <a:off x="679784" y="1114127"/>
            <a:ext cx="7218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  <a:hlinkClick r:id="rId4"/>
              </a:rPr>
              <a:t>video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2" name="線上媒體 1" title="ICG 2024 HW2 demo">
            <a:hlinkClick r:id="" action="ppaction://media"/>
            <a:extLst>
              <a:ext uri="{FF2B5EF4-FFF2-40B4-BE49-F238E27FC236}">
                <a16:creationId xmlns:a16="http://schemas.microsoft.com/office/drawing/2014/main" id="{D71D635B-4C2E-4151-8177-665F0A62C2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339802" y="1114127"/>
            <a:ext cx="6464395" cy="365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4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 b="1" dirty="0"/>
              <a:t>Homework 2 - spec</a:t>
            </a:r>
            <a:endParaRPr sz="3600" dirty="0"/>
          </a:p>
        </p:txBody>
      </p:sp>
      <p:sp>
        <p:nvSpPr>
          <p:cNvPr id="447" name="Google Shape;447;p55"/>
          <p:cNvSpPr txBox="1">
            <a:spLocks noGrp="1"/>
          </p:cNvSpPr>
          <p:nvPr>
            <p:ph type="body" idx="1"/>
          </p:nvPr>
        </p:nvSpPr>
        <p:spPr>
          <a:xfrm>
            <a:off x="628650" y="1130968"/>
            <a:ext cx="7886700" cy="378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Goal: </a:t>
            </a:r>
            <a:endParaRPr sz="1800" dirty="0"/>
          </a:p>
          <a:p>
            <a:pPr marL="520700" lvl="1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TW" sz="1400" dirty="0"/>
              <a:t>Using GLSL to draw two model with its texture simultaneously</a:t>
            </a:r>
            <a:endParaRPr lang="en-US" sz="1400" dirty="0"/>
          </a:p>
          <a:p>
            <a:pPr marL="520700" lvl="1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Using shaders to achieve some special effects</a:t>
            </a:r>
          </a:p>
          <a:p>
            <a:pPr marL="177800" lvl="0" indent="-1524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altLang="zh-TW" sz="1800" dirty="0"/>
              <a:t>spec: </a:t>
            </a:r>
            <a:endParaRPr lang="en-US" sz="1800" dirty="0"/>
          </a:p>
          <a:p>
            <a:pPr marL="520700" lvl="1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altLang="zh-TW" sz="1400" dirty="0"/>
              <a:t>Airplane</a:t>
            </a:r>
            <a:r>
              <a:rPr lang="zh-TW" sz="1400" dirty="0"/>
              <a:t> : </a:t>
            </a:r>
            <a:endParaRPr sz="1400" dirty="0"/>
          </a:p>
          <a:p>
            <a:pPr marL="863600" lvl="2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altLang="zh-TW" sz="1400" dirty="0"/>
              <a:t>r</a:t>
            </a:r>
            <a:r>
              <a:rPr lang="zh-TW" sz="1400" dirty="0"/>
              <a:t>otate </a:t>
            </a:r>
            <a:r>
              <a:rPr lang="en-US" altLang="zh-TW" sz="1400" dirty="0"/>
              <a:t>90</a:t>
            </a:r>
            <a:r>
              <a:rPr lang="zh-TW" sz="1400" dirty="0"/>
              <a:t> degree</a:t>
            </a:r>
            <a:r>
              <a:rPr lang="en-US" altLang="zh-TW" sz="1400" dirty="0"/>
              <a:t>/sec</a:t>
            </a:r>
            <a:r>
              <a:rPr lang="zh-TW" sz="1400" dirty="0"/>
              <a:t> around</a:t>
            </a:r>
            <a:r>
              <a:rPr lang="en-US" altLang="zh-TW" sz="1400" dirty="0"/>
              <a:t> -X</a:t>
            </a:r>
            <a:r>
              <a:rPr lang="zh-TW" sz="1400" dirty="0"/>
              <a:t> </a:t>
            </a:r>
            <a:r>
              <a:rPr lang="en-US" altLang="zh-TW" sz="1400" dirty="0"/>
              <a:t>axis</a:t>
            </a:r>
          </a:p>
          <a:p>
            <a:pPr marL="863600" lvl="2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sz="1400" dirty="0"/>
              <a:t>radius 27</a:t>
            </a:r>
            <a:endParaRPr sz="1400" dirty="0"/>
          </a:p>
          <a:p>
            <a:pPr marL="520700" lvl="1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altLang="zh-TW" sz="1400" dirty="0"/>
              <a:t>Earth</a:t>
            </a:r>
            <a:r>
              <a:rPr lang="zh-TW" sz="1400" dirty="0"/>
              <a:t> :</a:t>
            </a:r>
            <a:endParaRPr lang="en-US" sz="1400" dirty="0"/>
          </a:p>
          <a:p>
            <a:pPr marL="863600" lvl="2" indent="-177800"/>
            <a:r>
              <a:rPr lang="en-US" altLang="zh-TW" sz="1400" dirty="0"/>
              <a:t>Scale 10x</a:t>
            </a:r>
          </a:p>
          <a:p>
            <a:pPr marL="863600" lvl="2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altLang="zh-TW" sz="1400" dirty="0"/>
              <a:t>rotate 30 degree/sec around Y axis</a:t>
            </a:r>
            <a:endParaRPr lang="en-US" sz="1400" dirty="0"/>
          </a:p>
          <a:p>
            <a:pPr marL="520700" lvl="1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TW" sz="1400" dirty="0"/>
              <a:t>keyboard function : </a:t>
            </a:r>
            <a:endParaRPr sz="1400" dirty="0"/>
          </a:p>
          <a:p>
            <a:pPr marL="863600" lvl="2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zh-TW" sz="1400" dirty="0"/>
              <a:t>press key ‘</a:t>
            </a:r>
            <a:r>
              <a:rPr lang="en-US" altLang="zh-TW" sz="1400" dirty="0"/>
              <a:t>D</a:t>
            </a:r>
            <a:r>
              <a:rPr lang="zh-TW" sz="1400" dirty="0"/>
              <a:t>’ to</a:t>
            </a:r>
            <a:r>
              <a:rPr lang="en-US" altLang="zh-TW" sz="1400" dirty="0"/>
              <a:t> rotate the rotation axis of the Airplane +1 degree around Y axis</a:t>
            </a:r>
          </a:p>
          <a:p>
            <a:pPr marL="863600" lvl="2" indent="-177800"/>
            <a:r>
              <a:rPr lang="zh-TW" altLang="zh-TW" sz="1400" dirty="0"/>
              <a:t>press key ‘</a:t>
            </a:r>
            <a:r>
              <a:rPr lang="en-US" altLang="zh-TW" sz="1400" dirty="0"/>
              <a:t>A</a:t>
            </a:r>
            <a:r>
              <a:rPr lang="zh-TW" altLang="zh-TW" sz="1400" dirty="0"/>
              <a:t>’ to</a:t>
            </a:r>
            <a:r>
              <a:rPr lang="en-US" altLang="zh-TW" sz="1400" dirty="0"/>
              <a:t> rotate the rotation axis of the Airplane -1 degree around Y axis</a:t>
            </a:r>
          </a:p>
          <a:p>
            <a:pPr marL="863600" lvl="2" indent="-177800"/>
            <a:r>
              <a:rPr lang="zh-TW" altLang="zh-TW" sz="1400" dirty="0"/>
              <a:t>press key ‘</a:t>
            </a:r>
            <a:r>
              <a:rPr lang="en-US" altLang="zh-TW" sz="1400" dirty="0"/>
              <a:t>S</a:t>
            </a:r>
            <a:r>
              <a:rPr lang="zh-TW" altLang="zh-TW" sz="1400" dirty="0"/>
              <a:t>’ to</a:t>
            </a:r>
            <a:r>
              <a:rPr lang="en-US" altLang="zh-TW" sz="1400" dirty="0"/>
              <a:t> start/stop </a:t>
            </a:r>
            <a:r>
              <a:rPr lang="en-US" altLang="zh-TW" sz="1400" dirty="0">
                <a:solidFill>
                  <a:srgbClr val="FF0000"/>
                </a:solidFill>
              </a:rPr>
              <a:t>s</a:t>
            </a:r>
            <a:r>
              <a:rPr lang="en-US" altLang="zh-TW" sz="1400" dirty="0"/>
              <a:t>queezing the Earth</a:t>
            </a:r>
          </a:p>
          <a:p>
            <a:pPr marL="863600" lvl="2" indent="-177800"/>
            <a:r>
              <a:rPr lang="zh-TW" altLang="zh-TW" sz="1400" dirty="0"/>
              <a:t>press key ‘</a:t>
            </a:r>
            <a:r>
              <a:rPr lang="en-US" altLang="zh-TW" sz="1400" dirty="0"/>
              <a:t>R</a:t>
            </a:r>
            <a:r>
              <a:rPr lang="zh-TW" altLang="zh-TW" sz="1400" dirty="0"/>
              <a:t>’ to</a:t>
            </a:r>
            <a:r>
              <a:rPr lang="en-US" altLang="zh-TW" sz="1400" dirty="0"/>
              <a:t> switch the color mode of the Airplane between normal and </a:t>
            </a:r>
            <a:r>
              <a:rPr lang="en-US" altLang="zh-TW" sz="1400" dirty="0">
                <a:solidFill>
                  <a:srgbClr val="FF0000"/>
                </a:solidFill>
              </a:rPr>
              <a:t>r</a:t>
            </a:r>
            <a:r>
              <a:rPr lang="en-US" altLang="zh-TW" sz="1400" dirty="0"/>
              <a:t>ainbow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AB44A0-78C0-4E9B-BFBD-46DB8B094F36}"/>
              </a:ext>
            </a:extLst>
          </p:cNvPr>
          <p:cNvSpPr txBox="1"/>
          <p:nvPr/>
        </p:nvSpPr>
        <p:spPr>
          <a:xfrm>
            <a:off x="7854527" y="3765177"/>
            <a:ext cx="1321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 characters just let you know why I choose key S, R as input</a:t>
            </a:r>
            <a:r>
              <a:rPr lang="zh-TW" alt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</a:t>
            </a:r>
            <a:r>
              <a:rPr lang="el-GR" altLang="zh-TW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´</a:t>
            </a:r>
            <a:r>
              <a:rPr lang="zh-TW" altLang="el-GR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・</a:t>
            </a:r>
            <a:r>
              <a:rPr lang="el-GR" altLang="zh-TW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zh-TW" altLang="el-GR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・</a:t>
            </a:r>
            <a:r>
              <a:rPr lang="el-GR" altLang="zh-TW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`</a:t>
            </a:r>
            <a:r>
              <a:rPr lang="zh-TW" alt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 b="1" dirty="0"/>
              <a:t>Homework 2 - spec</a:t>
            </a:r>
            <a:r>
              <a:rPr lang="en-US" altLang="zh-TW" sz="3600" b="1" dirty="0"/>
              <a:t> </a:t>
            </a:r>
            <a:endParaRPr sz="3600" dirty="0"/>
          </a:p>
        </p:txBody>
      </p:sp>
      <p:sp>
        <p:nvSpPr>
          <p:cNvPr id="7" name="Google Shape;447;p55">
            <a:extLst>
              <a:ext uri="{FF2B5EF4-FFF2-40B4-BE49-F238E27FC236}">
                <a16:creationId xmlns:a16="http://schemas.microsoft.com/office/drawing/2014/main" id="{2944B109-77C4-486D-8590-208F02971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130968"/>
            <a:ext cx="7886700" cy="395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altLang="zh-TW" sz="1800" dirty="0"/>
              <a:t>Squeezing</a:t>
            </a:r>
            <a:r>
              <a:rPr lang="zh-TW" sz="1800" dirty="0"/>
              <a:t>: </a:t>
            </a:r>
            <a:endParaRPr sz="1800" dirty="0"/>
          </a:p>
          <a:p>
            <a:pPr marL="520700" lvl="1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altLang="zh-TW" sz="1400" dirty="0"/>
              <a:t>For vertex(x, y, z),</a:t>
            </a:r>
            <a:endParaRPr lang="en-US" sz="1400" dirty="0"/>
          </a:p>
          <a:p>
            <a:pPr marL="977900" lvl="2" indent="-177800"/>
            <a:r>
              <a:rPr lang="es-ES" altLang="zh-TW" sz="1400" dirty="0"/>
              <a:t>y += z * sin(squeezeFactor) / 2;</a:t>
            </a:r>
          </a:p>
          <a:p>
            <a:pPr marL="977900" lvl="2" indent="-177800"/>
            <a:r>
              <a:rPr lang="es-ES" altLang="zh-TW" sz="1400" dirty="0"/>
              <a:t>z += y * sin(squeezeFactor) / 2;</a:t>
            </a:r>
          </a:p>
          <a:p>
            <a:pPr marL="520700" lvl="1" indent="-177800"/>
            <a:r>
              <a:rPr lang="en-US" altLang="zh-TW" sz="1400" dirty="0"/>
              <a:t>When squeezing, </a:t>
            </a:r>
            <a:r>
              <a:rPr lang="en-US" altLang="zh-TW" sz="1400" dirty="0" err="1"/>
              <a:t>squeezeFactor</a:t>
            </a:r>
            <a:r>
              <a:rPr lang="en-US" altLang="zh-TW" sz="1400" dirty="0"/>
              <a:t> +90 degree/sec</a:t>
            </a:r>
            <a:endParaRPr lang="en-US" sz="1400" dirty="0"/>
          </a:p>
          <a:p>
            <a:pPr marL="177800" lvl="0" indent="-1524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altLang="zh-TW" sz="1800" dirty="0"/>
              <a:t>Rainbow: </a:t>
            </a:r>
            <a:endParaRPr lang="en-US" sz="1200" dirty="0"/>
          </a:p>
          <a:p>
            <a:pPr marL="520700" lvl="1" indent="-177800" algn="l" rtl="0"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-US" altLang="zh-TW" sz="1400" dirty="0"/>
              <a:t>When the color mode of the Airplane is </a:t>
            </a:r>
            <a:r>
              <a:rPr lang="en-US" altLang="zh-TW" sz="1400" b="1" dirty="0"/>
              <a:t>normal</a:t>
            </a:r>
          </a:p>
          <a:p>
            <a:pPr marL="977900" lvl="2" indent="-177800"/>
            <a:r>
              <a:rPr lang="en-US" altLang="zh-TW" sz="1400" dirty="0"/>
              <a:t>the color of the Airplane should be the texture color</a:t>
            </a:r>
          </a:p>
          <a:p>
            <a:pPr marL="520700" lvl="1" indent="-177800"/>
            <a:r>
              <a:rPr lang="en-US" altLang="zh-TW" sz="1400" dirty="0"/>
              <a:t>When the color mode of the Airplane is </a:t>
            </a:r>
            <a:r>
              <a:rPr lang="en-US" altLang="zh-TW" sz="1400" b="1" dirty="0"/>
              <a:t>rainbow</a:t>
            </a:r>
          </a:p>
          <a:p>
            <a:pPr marL="977900" lvl="2" indent="-177800"/>
            <a:r>
              <a:rPr lang="en-US" altLang="zh-TW" sz="1400" dirty="0"/>
              <a:t>the color of the Airplane should be the texture color*rainbow color</a:t>
            </a:r>
          </a:p>
          <a:p>
            <a:pPr marL="63500" indent="-177800"/>
            <a:r>
              <a:rPr lang="en-US" altLang="zh-TW" sz="1800" dirty="0"/>
              <a:t>Rainbow color:</a:t>
            </a:r>
          </a:p>
          <a:p>
            <a:pPr marL="520700" lvl="1" indent="-177800"/>
            <a:r>
              <a:rPr lang="en-US" altLang="zh-TW" sz="1400" dirty="0"/>
              <a:t>In HSV</a:t>
            </a:r>
          </a:p>
          <a:p>
            <a:pPr marL="977900" lvl="2" indent="-177800"/>
            <a:r>
              <a:rPr lang="en-US" altLang="zh-TW" sz="1400" dirty="0"/>
              <a:t>H increases by 72 degree/sec</a:t>
            </a:r>
          </a:p>
          <a:p>
            <a:pPr marL="977900" lvl="2" indent="-177800"/>
            <a:r>
              <a:rPr lang="en-US" altLang="zh-TW" sz="1400" dirty="0"/>
              <a:t>S and V set to 1</a:t>
            </a:r>
          </a:p>
          <a:p>
            <a:pPr marL="520700" lvl="1" indent="-177800"/>
            <a:r>
              <a:rPr lang="en-US" altLang="zh-TW" sz="1400" dirty="0"/>
              <a:t>Convert HSV to RGB for the rendering</a:t>
            </a:r>
          </a:p>
        </p:txBody>
      </p:sp>
    </p:spTree>
    <p:extLst>
      <p:ext uri="{BB962C8B-B14F-4D97-AF65-F5344CB8AC3E}">
        <p14:creationId xmlns:p14="http://schemas.microsoft.com/office/powerpoint/2010/main" val="210916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 b="1" dirty="0"/>
              <a:t>Restrictions !!</a:t>
            </a:r>
            <a:endParaRPr sz="3600" dirty="0"/>
          </a:p>
        </p:txBody>
      </p:sp>
      <p:sp>
        <p:nvSpPr>
          <p:cNvPr id="464" name="Google Shape;464;p57"/>
          <p:cNvSpPr txBox="1">
            <a:spLocks noGrp="1"/>
          </p:cNvSpPr>
          <p:nvPr>
            <p:ph type="body" idx="1"/>
          </p:nvPr>
        </p:nvSpPr>
        <p:spPr>
          <a:xfrm>
            <a:off x="380499" y="1387266"/>
            <a:ext cx="820769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600" dirty="0"/>
              <a:t>Your GLSL version should &gt;=  #version 330</a:t>
            </a:r>
            <a:endParaRPr sz="1600" dirty="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600" dirty="0"/>
              <a:t>Deprecated shader syntaxes are not allowed, e.g. attribute, varying</a:t>
            </a:r>
            <a:endParaRPr sz="1600" dirty="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600" dirty="0"/>
              <a:t>You are only allowed to use VBO and VAO when rendering model</a:t>
            </a:r>
            <a:endParaRPr sz="1600" dirty="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600" dirty="0"/>
              <a:t>You are only allowed to pass uniform data to shader using glUniform* series function</a:t>
            </a:r>
            <a:endParaRPr sz="1600" dirty="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600" dirty="0"/>
              <a:t>Using built-in uniform variables in shader is forbidden!</a:t>
            </a:r>
            <a:endParaRPr sz="1600" dirty="0"/>
          </a:p>
          <a:p>
            <a:pPr marL="520700" lvl="1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600" dirty="0"/>
              <a:t>(That is, you </a:t>
            </a:r>
            <a:r>
              <a:rPr lang="zh-TW" sz="1600" dirty="0">
                <a:solidFill>
                  <a:srgbClr val="FF0000"/>
                </a:solidFill>
              </a:rPr>
              <a:t>cannot</a:t>
            </a:r>
            <a:r>
              <a:rPr lang="zh-TW" sz="1600" dirty="0"/>
              <a:t> use gl_ModelViewMatrix or gl_NormalMatrix …etc)</a:t>
            </a:r>
            <a:endParaRPr sz="1600" dirty="0"/>
          </a:p>
          <a:p>
            <a:pPr marL="520700" lvl="1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600" dirty="0"/>
              <a:t>The only gl_XXX term should be in your shader code is gl_Position.</a:t>
            </a:r>
            <a:endParaRPr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09E41-87CE-4BBD-9880-F2EE9037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Change window name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60EB60-01FF-4480-8B1C-77307EB7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8016"/>
            <a:ext cx="7830935" cy="124658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F41FCE7-53DB-40B0-8960-931FF4454711}"/>
              </a:ext>
            </a:extLst>
          </p:cNvPr>
          <p:cNvSpPr txBox="1"/>
          <p:nvPr/>
        </p:nvSpPr>
        <p:spPr>
          <a:xfrm>
            <a:off x="628650" y="2905626"/>
            <a:ext cx="7830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Remember to include your student ID in </a:t>
            </a:r>
            <a:r>
              <a:rPr lang="en-US" altLang="zh-TW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glfwCreateWindow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(), or you will receive a 3% penalty.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358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 b="1" dirty="0"/>
              <a:t>Homework 2 - score</a:t>
            </a:r>
            <a:endParaRPr sz="3600" dirty="0"/>
          </a:p>
        </p:txBody>
      </p:sp>
      <p:sp>
        <p:nvSpPr>
          <p:cNvPr id="470" name="Google Shape;470;p58"/>
          <p:cNvSpPr txBox="1">
            <a:spLocks noGrp="1"/>
          </p:cNvSpPr>
          <p:nvPr>
            <p:ph type="body" idx="1"/>
          </p:nvPr>
        </p:nvSpPr>
        <p:spPr>
          <a:xfrm>
            <a:off x="628650" y="1213943"/>
            <a:ext cx="8124324" cy="3797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+mj-lt"/>
              <a:buAutoNum type="arabicPeriod"/>
            </a:pPr>
            <a:r>
              <a:rPr lang="zh-TW" dirty="0"/>
              <a:t>createShader (5%)</a:t>
            </a:r>
            <a:endParaRPr lang="en-US" altLang="zh-TW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+mj-lt"/>
              <a:buAutoNum type="arabicPeriod"/>
            </a:pPr>
            <a:r>
              <a:rPr lang="zh-TW" altLang="zh-TW" dirty="0"/>
              <a:t>createProgram</a:t>
            </a:r>
            <a:r>
              <a:rPr lang="en-US" altLang="zh-TW" dirty="0"/>
              <a:t> (5%)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+mj-lt"/>
              <a:buAutoNum type="arabicPeriod"/>
            </a:pPr>
            <a:r>
              <a:rPr lang="en-US" altLang="zh-TW" dirty="0" err="1"/>
              <a:t>modelVAO</a:t>
            </a:r>
            <a:r>
              <a:rPr lang="en-US" altLang="zh-TW" dirty="0"/>
              <a:t> </a:t>
            </a:r>
            <a:r>
              <a:rPr lang="zh-TW" dirty="0"/>
              <a:t>(</a:t>
            </a:r>
            <a:r>
              <a:rPr lang="en-US" altLang="zh-TW" dirty="0"/>
              <a:t>5</a:t>
            </a:r>
            <a:r>
              <a:rPr lang="zh-TW" dirty="0"/>
              <a:t>%)</a:t>
            </a:r>
            <a:endParaRPr lang="en-US" altLang="zh-TW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+mj-lt"/>
              <a:buAutoNum type="arabicPeriod"/>
            </a:pPr>
            <a:r>
              <a:rPr lang="en-US" altLang="zh-TW" dirty="0" err="1"/>
              <a:t>loadTexture</a:t>
            </a:r>
            <a:r>
              <a:rPr lang="en-US" altLang="zh-TW" dirty="0"/>
              <a:t> (5%)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+mj-lt"/>
              <a:buAutoNum type="arabicPeriod"/>
            </a:pPr>
            <a:r>
              <a:rPr lang="zh-TW" dirty="0"/>
              <a:t>draw the </a:t>
            </a:r>
            <a:r>
              <a:rPr lang="en-US" altLang="zh-TW" dirty="0"/>
              <a:t>Airplane</a:t>
            </a:r>
            <a:r>
              <a:rPr lang="zh-TW" dirty="0"/>
              <a:t> with texture (20%)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+mj-lt"/>
              <a:buAutoNum type="arabicPeriod"/>
            </a:pPr>
            <a:r>
              <a:rPr lang="zh-TW" dirty="0"/>
              <a:t>draw the </a:t>
            </a:r>
            <a:r>
              <a:rPr lang="en-US" altLang="zh-TW" dirty="0"/>
              <a:t>Earth</a:t>
            </a:r>
            <a:r>
              <a:rPr lang="zh-TW" dirty="0"/>
              <a:t> with texture (20%)</a:t>
            </a:r>
            <a:endParaRPr lang="en-US" altLang="zh-TW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+mj-lt"/>
              <a:buAutoNum type="arabicPeriod"/>
            </a:pPr>
            <a:r>
              <a:rPr lang="zh-TW" dirty="0"/>
              <a:t>vertex shader (</a:t>
            </a:r>
            <a:r>
              <a:rPr lang="en-US" altLang="zh-TW" dirty="0"/>
              <a:t>5</a:t>
            </a:r>
            <a:r>
              <a:rPr lang="zh-TW" dirty="0"/>
              <a:t>%)</a:t>
            </a:r>
            <a:endParaRPr lang="en-US" altLang="zh-TW" dirty="0">
              <a:solidFill>
                <a:srgbClr val="FF0000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+mj-lt"/>
              <a:buAutoNum type="arabicPeriod"/>
            </a:pPr>
            <a:r>
              <a:rPr lang="zh-TW" dirty="0"/>
              <a:t>fragment shader (</a:t>
            </a:r>
            <a:r>
              <a:rPr lang="en-US" altLang="zh-TW" dirty="0"/>
              <a:t>5</a:t>
            </a:r>
            <a:r>
              <a:rPr lang="zh-TW" dirty="0"/>
              <a:t>%)</a:t>
            </a:r>
            <a:endParaRPr lang="en-US" altLang="zh-TW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+mj-lt"/>
              <a:buAutoNum type="arabicPeriod"/>
            </a:pPr>
            <a:r>
              <a:rPr lang="zh-TW" dirty="0"/>
              <a:t>keyboard function</a:t>
            </a:r>
            <a:r>
              <a:rPr lang="en-US" altLang="zh-TW" dirty="0"/>
              <a:t> (D, A, S, R)</a:t>
            </a:r>
            <a:r>
              <a:rPr lang="zh-TW" dirty="0"/>
              <a:t> (</a:t>
            </a:r>
            <a:r>
              <a:rPr lang="en-US" altLang="zh-TW" dirty="0"/>
              <a:t>each 2.5% / total 10%</a:t>
            </a:r>
            <a:r>
              <a:rPr lang="zh-TW" dirty="0"/>
              <a:t>)</a:t>
            </a:r>
            <a:endParaRPr lang="en-US" altLang="zh-TW"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+mj-lt"/>
              <a:buAutoNum type="arabicPeriod"/>
            </a:pPr>
            <a:r>
              <a:rPr lang="zh-TW" dirty="0"/>
              <a:t>report (20%)</a:t>
            </a:r>
            <a:endParaRPr lang="zh-TW" altLang="en-US" dirty="0"/>
          </a:p>
          <a:p>
            <a:pPr marL="3429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Font typeface="+mj-lt"/>
              <a:buAutoNum type="arabicPeriod"/>
            </a:pPr>
            <a:r>
              <a:rPr lang="en-US" altLang="zh-TW" dirty="0">
                <a:solidFill>
                  <a:schemeClr val="accent4"/>
                </a:solidFill>
              </a:rPr>
              <a:t>Bonus: Replace the Airplane with the helicopter you make in HW1 (10%)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None/>
            </a:pPr>
            <a:r>
              <a:rPr lang="en-US" altLang="zh-TW" dirty="0">
                <a:solidFill>
                  <a:schemeClr val="accent4"/>
                </a:solidFill>
              </a:rPr>
              <a:t>Press ‘H’ to switch between airplane and helicopter.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None/>
            </a:pPr>
            <a:r>
              <a:rPr lang="en-US" altLang="zh-TW" dirty="0">
                <a:solidFill>
                  <a:schemeClr val="accent4"/>
                </a:solidFill>
              </a:rPr>
              <a:t>Let your helicopter travel the world!</a:t>
            </a:r>
            <a:r>
              <a:rPr lang="iu-Cans-CA" altLang="zh-TW" b="0" i="0" dirty="0">
                <a:solidFill>
                  <a:schemeClr val="accent4"/>
                </a:solidFill>
                <a:effectLst/>
                <a:latin typeface="Helvetica Neue"/>
              </a:rPr>
              <a:t> ٩(´ᗜ`*)</a:t>
            </a:r>
            <a:r>
              <a:rPr lang="or-IN" altLang="zh-TW" b="0" i="0" dirty="0">
                <a:solidFill>
                  <a:schemeClr val="accent4"/>
                </a:solidFill>
                <a:effectLst/>
                <a:latin typeface="Helvetica Neue"/>
              </a:rPr>
              <a:t>୨</a:t>
            </a:r>
            <a:endParaRPr lang="en-US" altLang="zh-TW" b="0" i="0" dirty="0">
              <a:solidFill>
                <a:schemeClr val="accent4"/>
              </a:solidFill>
              <a:effectLst/>
              <a:latin typeface="Helvetica Neu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500"/>
              <a:buNone/>
            </a:pPr>
            <a:endParaRPr lang="en-US" altLang="zh-TW" b="0" i="0" dirty="0">
              <a:solidFill>
                <a:schemeClr val="accent4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 b="1" dirty="0"/>
              <a:t>Homework 2 </a:t>
            </a:r>
            <a:r>
              <a:rPr lang="en-US" altLang="zh-TW" sz="3600" b="1" dirty="0"/>
              <a:t>- </a:t>
            </a:r>
            <a:r>
              <a:rPr lang="zh-TW" sz="3600" b="1" dirty="0"/>
              <a:t>report</a:t>
            </a:r>
            <a:endParaRPr sz="3600" dirty="0"/>
          </a:p>
        </p:txBody>
      </p:sp>
      <p:sp>
        <p:nvSpPr>
          <p:cNvPr id="476" name="Google Shape;476;p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600" dirty="0"/>
              <a:t>Please specify your name and student ID in the report.</a:t>
            </a:r>
            <a:endParaRPr sz="1600" dirty="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600" dirty="0"/>
              <a:t>Explain in detail how to use GLSL by taking screenshots. 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600" dirty="0"/>
              <a:t>(first create program ,second create VAO and VBO, third bind together......etc.)</a:t>
            </a:r>
            <a:br>
              <a:rPr lang="zh-TW" sz="1600" dirty="0"/>
            </a:br>
            <a:r>
              <a:rPr lang="zh-TW" sz="1600" dirty="0"/>
              <a:t>(You need to write additional explanation. </a:t>
            </a:r>
            <a:r>
              <a:rPr lang="zh-TW" sz="1600" dirty="0">
                <a:solidFill>
                  <a:srgbClr val="FF0000"/>
                </a:solidFill>
              </a:rPr>
              <a:t>Don’t just paste the code</a:t>
            </a:r>
            <a:r>
              <a:rPr lang="zh-TW" sz="1600" dirty="0"/>
              <a:t> with comment.)</a:t>
            </a:r>
            <a:endParaRPr sz="1600" dirty="0"/>
          </a:p>
          <a:p>
            <a:pPr marL="177800" lvl="0" indent="-152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600" dirty="0"/>
              <a:t>Describe the problems you met and how you solved them.</a:t>
            </a:r>
            <a:endParaRPr sz="1600" dirty="0"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5;p59">
            <a:extLst>
              <a:ext uri="{FF2B5EF4-FFF2-40B4-BE49-F238E27FC236}">
                <a16:creationId xmlns:a16="http://schemas.microsoft.com/office/drawing/2014/main" id="{624E6157-8477-4E19-A5B5-ACFA08072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 b="1" dirty="0"/>
              <a:t>Homework 2 </a:t>
            </a:r>
            <a:r>
              <a:rPr lang="en-US" altLang="zh-TW" sz="3600" b="1" dirty="0"/>
              <a:t>- submission</a:t>
            </a:r>
            <a:endParaRPr sz="3600" dirty="0"/>
          </a:p>
        </p:txBody>
      </p:sp>
      <p:sp>
        <p:nvSpPr>
          <p:cNvPr id="482" name="Google Shape;482;p60"/>
          <p:cNvSpPr txBox="1">
            <a:spLocks noGrp="1"/>
          </p:cNvSpPr>
          <p:nvPr>
            <p:ph type="body" idx="1"/>
          </p:nvPr>
        </p:nvSpPr>
        <p:spPr>
          <a:xfrm>
            <a:off x="628650" y="1164682"/>
            <a:ext cx="6421855" cy="364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285750" indent="-285750">
              <a:spcBef>
                <a:spcPts val="0"/>
              </a:spcBef>
              <a:buSzPts val="1800"/>
            </a:pPr>
            <a:r>
              <a:rPr lang="zh-TW" sz="1800" dirty="0"/>
              <a:t>Dead</a:t>
            </a:r>
            <a:r>
              <a:rPr lang="en-US" altLang="zh-TW" sz="1800" dirty="0"/>
              <a:t>l</a:t>
            </a:r>
            <a:r>
              <a:rPr lang="zh-TW" sz="1800" dirty="0"/>
              <a:t>ine: </a:t>
            </a:r>
            <a:r>
              <a:rPr lang="en-US" altLang="zh-TW" sz="1800" dirty="0">
                <a:solidFill>
                  <a:srgbClr val="FF0000"/>
                </a:solidFill>
              </a:rPr>
              <a:t>2024/11/19 23:59:59</a:t>
            </a:r>
            <a:endParaRPr sz="1800" dirty="0">
              <a:solidFill>
                <a:srgbClr val="FF0000"/>
              </a:solidFill>
            </a:endParaRPr>
          </a:p>
          <a:p>
            <a:pPr marL="742950" lvl="1" indent="-285750">
              <a:buSzPts val="1800"/>
            </a:pPr>
            <a:r>
              <a:rPr lang="en-US" altLang="zh-TW" sz="1600" dirty="0"/>
              <a:t>10% penalty for each week late</a:t>
            </a:r>
          </a:p>
          <a:p>
            <a:pPr marL="742950" lvl="1" indent="-285750">
              <a:buSzPts val="1800"/>
            </a:pPr>
            <a:r>
              <a:rPr lang="en-US" altLang="zh-TW" sz="1600" dirty="0"/>
              <a:t>Final score = original score * (1 – 0.1*weeks late)</a:t>
            </a:r>
          </a:p>
          <a:p>
            <a:pPr marL="285750" indent="-285750">
              <a:buSzPts val="1800"/>
            </a:pPr>
            <a:r>
              <a:rPr lang="en-US" altLang="zh-TW" sz="1700" dirty="0"/>
              <a:t>Format</a:t>
            </a:r>
          </a:p>
          <a:p>
            <a:pPr marL="742950" lvl="1" indent="-285750">
              <a:buSzPts val="1800"/>
            </a:pPr>
            <a:r>
              <a:rPr lang="en-US" altLang="zh-TW" sz="1400" dirty="0"/>
              <a:t> </a:t>
            </a:r>
          </a:p>
          <a:p>
            <a:pPr marL="285750" indent="-285750">
              <a:buSzPts val="1800"/>
            </a:pPr>
            <a:endParaRPr lang="en-US" altLang="zh-TW" sz="1700" dirty="0"/>
          </a:p>
          <a:p>
            <a:pPr marL="0" indent="0">
              <a:buSzPts val="1800"/>
              <a:buNone/>
            </a:pPr>
            <a:endParaRPr lang="en-US" altLang="zh-TW" sz="1700" dirty="0"/>
          </a:p>
          <a:p>
            <a:pPr marL="0" indent="0">
              <a:buSzPts val="1800"/>
              <a:buNone/>
            </a:pPr>
            <a:endParaRPr lang="en-US" altLang="zh-TW" sz="1700" dirty="0"/>
          </a:p>
          <a:p>
            <a:pPr marL="0" indent="0">
              <a:buSzPts val="1800"/>
              <a:buNone/>
            </a:pPr>
            <a:endParaRPr lang="en-US" altLang="zh-TW" sz="1700" dirty="0"/>
          </a:p>
          <a:p>
            <a:pPr marL="742950" lvl="1" indent="-285750">
              <a:buSzPts val="1800"/>
            </a:pPr>
            <a:r>
              <a:rPr lang="zh-TW" altLang="zh-TW" dirty="0">
                <a:solidFill>
                  <a:srgbClr val="FF0000"/>
                </a:solidFill>
              </a:rPr>
              <a:t>If your uploading format doesn’t match our requirement,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zh-TW" dirty="0">
                <a:solidFill>
                  <a:srgbClr val="FF0000"/>
                </a:solidFill>
              </a:rPr>
              <a:t>there will be penalty to your score. (-5%)</a:t>
            </a:r>
            <a:endParaRPr lang="en-US" altLang="zh-TW" dirty="0">
              <a:solidFill>
                <a:srgbClr val="FF0000"/>
              </a:solidFill>
            </a:endParaRPr>
          </a:p>
          <a:p>
            <a:pPr marL="742950" lvl="1" indent="-285750">
              <a:buSzPts val="1800"/>
            </a:pPr>
            <a:r>
              <a:rPr lang="zh-TW" altLang="zh-TW" dirty="0">
                <a:solidFill>
                  <a:srgbClr val="FF0000"/>
                </a:solidFill>
              </a:rPr>
              <a:t>If your uploading</a:t>
            </a:r>
            <a:r>
              <a:rPr lang="en-US" altLang="zh-TW" dirty="0">
                <a:solidFill>
                  <a:srgbClr val="FF0000"/>
                </a:solidFill>
              </a:rPr>
              <a:t> files can’t run successfully</a:t>
            </a:r>
            <a:r>
              <a:rPr lang="zh-TW" altLang="zh-TW" dirty="0">
                <a:solidFill>
                  <a:srgbClr val="FF0000"/>
                </a:solidFill>
              </a:rPr>
              <a:t>,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zh-TW" altLang="zh-TW" dirty="0">
                <a:solidFill>
                  <a:srgbClr val="FF0000"/>
                </a:solidFill>
              </a:rPr>
              <a:t>there will be penalty to your score. (-5%)</a:t>
            </a:r>
            <a:endParaRPr lang="en-US" altLang="zh-TW" dirty="0">
              <a:solidFill>
                <a:srgbClr val="FF0000"/>
              </a:solidFill>
            </a:endParaRPr>
          </a:p>
          <a:p>
            <a:pPr marL="742950" lvl="1" indent="-285750">
              <a:buSzPts val="1800"/>
            </a:pPr>
            <a:endParaRPr lang="en-US" altLang="zh-TW" dirty="0">
              <a:solidFill>
                <a:srgbClr val="FF0000"/>
              </a:solidFill>
            </a:endParaRPr>
          </a:p>
          <a:p>
            <a:pPr marL="742950" lvl="1" indent="-285750">
              <a:buSzPts val="1800"/>
            </a:pP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0464D33-766C-4D84-AC48-427E69EBA01C}"/>
              </a:ext>
            </a:extLst>
          </p:cNvPr>
          <p:cNvSpPr txBox="1"/>
          <p:nvPr/>
        </p:nvSpPr>
        <p:spPr>
          <a:xfrm>
            <a:off x="1341519" y="2293151"/>
            <a:ext cx="5450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HW2_[studentID].zip	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 HW2_123456789.zip</a:t>
            </a:r>
          </a:p>
          <a:p>
            <a:r>
              <a:rPr lang="en-US" altLang="zh-TW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|- main.cpp</a:t>
            </a:r>
          </a:p>
          <a:p>
            <a:r>
              <a:rPr lang="en-US" altLang="zh-TW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|- shaders	</a:t>
            </a:r>
            <a:r>
              <a:rPr lang="en-US" altLang="zh-TW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(directory)</a:t>
            </a:r>
          </a:p>
          <a:p>
            <a:r>
              <a:rPr lang="en-US" altLang="zh-TW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  |- </a:t>
            </a:r>
            <a:r>
              <a:rPr lang="en-US" altLang="zh-TW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fragmentShader.frag</a:t>
            </a:r>
            <a:endParaRPr lang="en-US" altLang="zh-TW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   |- </a:t>
            </a:r>
            <a:r>
              <a:rPr lang="en-US" altLang="zh-TW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vertexShader.vert</a:t>
            </a:r>
            <a:endParaRPr lang="en-US" altLang="zh-TW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TW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|- report.pdf</a:t>
            </a:r>
            <a:endParaRPr lang="zh-TW" altLang="en-US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Reference</a:t>
            </a:r>
            <a:endParaRPr sz="3600"/>
          </a:p>
        </p:txBody>
      </p:sp>
      <p:sp>
        <p:nvSpPr>
          <p:cNvPr id="494" name="Google Shape;494;p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https://thebookofshaders.com/glossary/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4"/>
              </a:rPr>
              <a:t>https://learnopengl.com/Getting-started/Textures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https://learnopengl.com/Getting-started/Shaders</a:t>
            </a:r>
            <a:endParaRPr sz="1400"/>
          </a:p>
          <a:p>
            <a:pPr marL="177800" lvl="0" indent="-177800" algn="l" rtl="0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zh-TW" sz="1400" u="sng">
                <a:solidFill>
                  <a:schemeClr val="hlink"/>
                </a:solidFill>
                <a:hlinkClick r:id="rId6"/>
              </a:rPr>
              <a:t>https://www.khronos.org/opengl/wiki/Built-in_Variable_(GLSL)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Shader</a:t>
            </a:r>
            <a:endParaRPr sz="3600"/>
          </a:p>
        </p:txBody>
      </p:sp>
      <p:sp>
        <p:nvSpPr>
          <p:cNvPr id="164" name="Google Shape;164;p28"/>
          <p:cNvSpPr/>
          <p:nvPr/>
        </p:nvSpPr>
        <p:spPr>
          <a:xfrm>
            <a:off x="915569" y="2033857"/>
            <a:ext cx="1830898" cy="120423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Vertex Shader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3503452" y="2033857"/>
            <a:ext cx="1830898" cy="120423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Geometry Shader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6091337" y="2033857"/>
            <a:ext cx="1830898" cy="120423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Fragment Shader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915569" y="3320072"/>
            <a:ext cx="2200133" cy="71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marR="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zh-TW" sz="1500" b="0" i="0" u="none" strike="noStrike" cap="none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Single vertex</a:t>
            </a:r>
            <a:endParaRPr sz="1100" dirty="0">
              <a:solidFill>
                <a:schemeClr val="bg2"/>
              </a:solidFill>
            </a:endParaRPr>
          </a:p>
          <a:p>
            <a:pPr marL="63500" marR="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Single vertex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3503452" y="3309074"/>
            <a:ext cx="2200133" cy="95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marR="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r>
              <a:rPr lang="zh-TW" sz="1500" b="0" i="0" u="none" strike="noStrike" cap="none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One primitive</a:t>
            </a:r>
            <a:endParaRPr sz="1100" dirty="0">
              <a:solidFill>
                <a:schemeClr val="bg2"/>
              </a:solidFill>
            </a:endParaRPr>
          </a:p>
          <a:p>
            <a:pPr marL="63500" marR="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zh-TW" sz="1500" b="0" i="0" u="none" strike="noStrike" cap="none" dirty="0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Can be more than one primitive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6091337" y="3309074"/>
            <a:ext cx="2200133" cy="95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3500" marR="0" lvl="0" indent="-95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One pixel</a:t>
            </a:r>
            <a:endParaRPr sz="1100" dirty="0">
              <a:solidFill>
                <a:schemeClr val="bg2"/>
              </a:solidFill>
            </a:endParaRPr>
          </a:p>
          <a:p>
            <a:pPr marL="63500" marR="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</a:pPr>
            <a:r>
              <a:rPr lang="zh-TW" sz="15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zh-TW" sz="1500" b="0" i="0" u="none" strike="noStrike" cap="none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One or no pixel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915569" y="2033857"/>
            <a:ext cx="1830898" cy="120423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6108680" y="2054233"/>
            <a:ext cx="1830898" cy="120423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Shader setting</a:t>
            </a:r>
            <a:endParaRPr sz="360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841673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In the function : createShader()</a:t>
            </a:r>
            <a:r>
              <a:rPr lang="zh-TW" sz="1100" dirty="0"/>
              <a:t>      </a:t>
            </a:r>
            <a:r>
              <a:rPr lang="zh-TW" sz="1100" dirty="0">
                <a:solidFill>
                  <a:schemeClr val="dk1"/>
                </a:solidFill>
              </a:rPr>
              <a:t> </a:t>
            </a:r>
            <a:endParaRPr lang="en-US" sz="1100" dirty="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altLang="zh-TW" sz="1500" dirty="0" err="1"/>
              <a:t>GLuint</a:t>
            </a:r>
            <a:r>
              <a:rPr lang="en-US" altLang="zh-TW" sz="1500" dirty="0"/>
              <a:t> </a:t>
            </a:r>
            <a:r>
              <a:rPr lang="en-US" altLang="zh-TW" sz="1500" b="1" dirty="0" err="1">
                <a:solidFill>
                  <a:srgbClr val="0070C0"/>
                </a:solidFill>
              </a:rPr>
              <a:t>glCreateShader</a:t>
            </a:r>
            <a:r>
              <a:rPr lang="en-US" altLang="zh-TW" sz="1500" dirty="0"/>
              <a:t> ( </a:t>
            </a:r>
            <a:r>
              <a:rPr lang="en-US" altLang="zh-TW" sz="1500" dirty="0" err="1"/>
              <a:t>GLenum</a:t>
            </a:r>
            <a:r>
              <a:rPr lang="en-US" altLang="zh-TW" sz="1500" dirty="0"/>
              <a:t> </a:t>
            </a:r>
            <a:r>
              <a:rPr lang="en-US" altLang="zh-TW" sz="1500" dirty="0" err="1"/>
              <a:t>shaderType</a:t>
            </a:r>
            <a:r>
              <a:rPr lang="en-US" altLang="zh-TW" sz="1500" dirty="0"/>
              <a:t> );</a:t>
            </a:r>
            <a:endParaRPr lang="en-US" sz="1100" dirty="0"/>
          </a:p>
          <a:p>
            <a:pPr marL="86360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 dirty="0"/>
              <a:t>Specifies the type of shader to be created and creates an empty shader object.</a:t>
            </a:r>
            <a:endParaRPr sz="1100" dirty="0"/>
          </a:p>
          <a:p>
            <a:pPr marL="86360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 dirty="0"/>
              <a:t>shaderType :  GL_COMPUTE_SHADER, </a:t>
            </a:r>
            <a:r>
              <a:rPr lang="zh-TW" sz="1400" dirty="0">
                <a:solidFill>
                  <a:srgbClr val="FF0000"/>
                </a:solidFill>
              </a:rPr>
              <a:t>GL_VERTEX_SHADER</a:t>
            </a:r>
            <a:r>
              <a:rPr lang="zh-TW" sz="1400" dirty="0"/>
              <a:t>, GL_TESS_CONTROL_SHADER,</a:t>
            </a:r>
            <a:r>
              <a:rPr lang="en-US" altLang="zh-TW" sz="1400" dirty="0"/>
              <a:t> </a:t>
            </a:r>
            <a:r>
              <a:rPr lang="zh-TW" sz="1400" dirty="0"/>
              <a:t>GL_TESS_EVALUATION_SHADER, GL_GEOMETRY_SHADER, </a:t>
            </a:r>
            <a:r>
              <a:rPr lang="zh-TW" sz="1400" dirty="0">
                <a:solidFill>
                  <a:srgbClr val="FF0000"/>
                </a:solidFill>
              </a:rPr>
              <a:t>GL_FRAGMENT_SHADER</a:t>
            </a:r>
            <a:endParaRPr sz="1100" dirty="0"/>
          </a:p>
          <a:p>
            <a:pPr marL="863600" lvl="2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 dirty="0"/>
              <a:t>void </a:t>
            </a:r>
            <a:r>
              <a:rPr lang="zh-TW" sz="1400" b="1" dirty="0">
                <a:solidFill>
                  <a:srgbClr val="0070C0"/>
                </a:solidFill>
              </a:rPr>
              <a:t>glShaderSource </a:t>
            </a:r>
            <a:r>
              <a:rPr lang="zh-TW" sz="1400" dirty="0"/>
              <a:t>( GLuint </a:t>
            </a:r>
            <a:r>
              <a:rPr lang="zh-TW" sz="1400" dirty="0">
                <a:solidFill>
                  <a:schemeClr val="accent4"/>
                </a:solidFill>
              </a:rPr>
              <a:t>shader</a:t>
            </a:r>
            <a:r>
              <a:rPr lang="zh-TW" sz="1400" dirty="0"/>
              <a:t>, GLsizei count, const GLchar **</a:t>
            </a:r>
            <a:r>
              <a:rPr lang="zh-TW" sz="1400" dirty="0">
                <a:solidFill>
                  <a:schemeClr val="accent4"/>
                </a:solidFill>
              </a:rPr>
              <a:t>string</a:t>
            </a:r>
            <a:r>
              <a:rPr lang="zh-TW" sz="1400" dirty="0"/>
              <a:t>, const GLint *length );</a:t>
            </a:r>
            <a:endParaRPr sz="1100" dirty="0"/>
          </a:p>
          <a:p>
            <a:pPr marL="863600" lvl="2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400" dirty="0"/>
              <a:t>Sets the source code in </a:t>
            </a:r>
            <a:r>
              <a:rPr lang="zh-TW" sz="1400" dirty="0">
                <a:solidFill>
                  <a:schemeClr val="accent4"/>
                </a:solidFill>
              </a:rPr>
              <a:t>shader</a:t>
            </a:r>
            <a:r>
              <a:rPr lang="zh-TW" sz="1400" dirty="0">
                <a:solidFill>
                  <a:srgbClr val="FFC000"/>
                </a:solidFill>
              </a:rPr>
              <a:t> </a:t>
            </a:r>
            <a:r>
              <a:rPr lang="zh-TW" sz="1400" dirty="0"/>
              <a:t>to the source code in the array of strings specified by </a:t>
            </a:r>
            <a:r>
              <a:rPr lang="zh-TW" sz="1400" dirty="0">
                <a:solidFill>
                  <a:schemeClr val="accent4"/>
                </a:solidFill>
              </a:rPr>
              <a:t>string</a:t>
            </a:r>
            <a:r>
              <a:rPr lang="zh-TW" sz="1400" dirty="0"/>
              <a:t>.</a:t>
            </a:r>
            <a:endParaRPr sz="1100" dirty="0"/>
          </a:p>
          <a:p>
            <a:pPr marL="86360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 dirty="0"/>
              <a:t>Ex : </a:t>
            </a:r>
            <a:r>
              <a:rPr lang="zh-TW" sz="1400" dirty="0">
                <a:solidFill>
                  <a:schemeClr val="accent4"/>
                </a:solidFill>
              </a:rPr>
              <a:t>string</a:t>
            </a:r>
            <a:r>
              <a:rPr lang="zh-TW" sz="1400" dirty="0"/>
              <a:t> = &amp; textFileRead("Shaders/example.vert")</a:t>
            </a:r>
            <a:endParaRPr sz="1100" dirty="0"/>
          </a:p>
          <a:p>
            <a:pPr marL="1549400" lvl="4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100" dirty="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void </a:t>
            </a:r>
            <a:r>
              <a:rPr lang="zh-TW" sz="1500" b="1" dirty="0">
                <a:solidFill>
                  <a:srgbClr val="0070C0"/>
                </a:solidFill>
              </a:rPr>
              <a:t>glCompileShader</a:t>
            </a:r>
            <a:r>
              <a:rPr lang="zh-TW" sz="1500" dirty="0"/>
              <a:t>( GLuint </a:t>
            </a:r>
            <a:r>
              <a:rPr lang="zh-TW" sz="1500" dirty="0">
                <a:solidFill>
                  <a:schemeClr val="accent4"/>
                </a:solidFill>
              </a:rPr>
              <a:t>shader</a:t>
            </a:r>
            <a:r>
              <a:rPr lang="zh-TW" sz="1500" dirty="0"/>
              <a:t> );</a:t>
            </a:r>
            <a:endParaRPr sz="1100" dirty="0"/>
          </a:p>
          <a:p>
            <a:pPr marL="863600" lvl="2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400" dirty="0"/>
              <a:t>Compile the </a:t>
            </a:r>
            <a:r>
              <a:rPr lang="zh-TW" sz="1400" dirty="0">
                <a:solidFill>
                  <a:schemeClr val="accent4"/>
                </a:solidFill>
              </a:rPr>
              <a:t>shader</a:t>
            </a:r>
            <a:r>
              <a:rPr lang="zh-TW" sz="14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Shader setting</a:t>
            </a:r>
            <a:endParaRPr sz="3600"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zh-TW" sz="1800" dirty="0"/>
              <a:t>In the function : createProgram() </a:t>
            </a:r>
            <a:r>
              <a:rPr lang="zh-TW" sz="1100" dirty="0"/>
              <a:t> </a:t>
            </a:r>
            <a:endParaRPr sz="1100" dirty="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GLuint </a:t>
            </a:r>
            <a:r>
              <a:rPr lang="zh-TW" sz="1500" b="1" dirty="0">
                <a:solidFill>
                  <a:srgbClr val="0070C0"/>
                </a:solidFill>
              </a:rPr>
              <a:t>glCreateProgram</a:t>
            </a:r>
            <a:r>
              <a:rPr lang="zh-TW" sz="1500" dirty="0"/>
              <a:t>(void );</a:t>
            </a:r>
            <a:endParaRPr sz="1100" dirty="0"/>
          </a:p>
          <a:p>
            <a:pPr marL="86360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zh-TW" sz="1200" dirty="0"/>
              <a:t>creates a program object.</a:t>
            </a:r>
            <a:endParaRPr sz="1200" dirty="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void </a:t>
            </a:r>
            <a:r>
              <a:rPr lang="zh-TW" sz="1500" b="1" dirty="0">
                <a:solidFill>
                  <a:srgbClr val="0070C0"/>
                </a:solidFill>
              </a:rPr>
              <a:t>glAttachShader </a:t>
            </a:r>
            <a:r>
              <a:rPr lang="zh-TW" sz="1500" dirty="0"/>
              <a:t>(GLuint </a:t>
            </a:r>
            <a:r>
              <a:rPr lang="zh-TW" sz="1500" dirty="0">
                <a:solidFill>
                  <a:schemeClr val="accent4"/>
                </a:solidFill>
              </a:rPr>
              <a:t>program</a:t>
            </a:r>
            <a:r>
              <a:rPr lang="zh-TW" sz="1500" dirty="0"/>
              <a:t>, GLuint </a:t>
            </a:r>
            <a:r>
              <a:rPr lang="zh-TW" sz="1500" dirty="0">
                <a:solidFill>
                  <a:schemeClr val="accent4"/>
                </a:solidFill>
              </a:rPr>
              <a:t>shader</a:t>
            </a:r>
            <a:r>
              <a:rPr lang="zh-TW" sz="1500" dirty="0"/>
              <a:t>);</a:t>
            </a:r>
            <a:endParaRPr sz="1100" dirty="0"/>
          </a:p>
          <a:p>
            <a:pPr marL="86360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zh-TW" sz="1200" dirty="0"/>
              <a:t>Attach the </a:t>
            </a:r>
            <a:r>
              <a:rPr lang="zh-TW" sz="1200" dirty="0">
                <a:solidFill>
                  <a:schemeClr val="accent4"/>
                </a:solidFill>
              </a:rPr>
              <a:t>shader</a:t>
            </a:r>
            <a:r>
              <a:rPr lang="zh-TW" sz="1200" dirty="0"/>
              <a:t> object to the </a:t>
            </a:r>
            <a:r>
              <a:rPr lang="zh-TW" sz="1200" dirty="0">
                <a:solidFill>
                  <a:schemeClr val="accent4"/>
                </a:solidFill>
              </a:rPr>
              <a:t>program</a:t>
            </a:r>
            <a:r>
              <a:rPr lang="zh-TW" sz="1200" dirty="0"/>
              <a:t> object.</a:t>
            </a:r>
            <a:endParaRPr sz="1200" dirty="0"/>
          </a:p>
          <a:p>
            <a:pPr marL="520700" lvl="1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void </a:t>
            </a:r>
            <a:r>
              <a:rPr lang="zh-TW" sz="1500" b="1" dirty="0">
                <a:solidFill>
                  <a:srgbClr val="0070C0"/>
                </a:solidFill>
              </a:rPr>
              <a:t>glLinkProgram</a:t>
            </a:r>
            <a:r>
              <a:rPr lang="zh-TW" sz="1500" dirty="0"/>
              <a:t> ( GLuint program); </a:t>
            </a:r>
            <a:endParaRPr sz="1100" dirty="0"/>
          </a:p>
          <a:p>
            <a:pPr marL="86360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zh-TW" sz="1200" dirty="0"/>
              <a:t> Link this program</a:t>
            </a:r>
            <a:endParaRPr sz="1200" dirty="0"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void </a:t>
            </a:r>
            <a:r>
              <a:rPr lang="zh-TW" sz="1500" b="1" dirty="0">
                <a:solidFill>
                  <a:srgbClr val="0070C0"/>
                </a:solidFill>
              </a:rPr>
              <a:t>glDetachShader </a:t>
            </a:r>
            <a:r>
              <a:rPr lang="zh-TW" sz="1500" dirty="0"/>
              <a:t>( GLuint </a:t>
            </a:r>
            <a:r>
              <a:rPr lang="zh-TW" sz="1500" dirty="0">
                <a:solidFill>
                  <a:schemeClr val="accent4"/>
                </a:solidFill>
              </a:rPr>
              <a:t>program</a:t>
            </a:r>
            <a:r>
              <a:rPr lang="zh-TW" sz="1500" dirty="0"/>
              <a:t>, GLuint </a:t>
            </a:r>
            <a:r>
              <a:rPr lang="zh-TW" sz="1500" dirty="0">
                <a:solidFill>
                  <a:schemeClr val="accent4"/>
                </a:solidFill>
              </a:rPr>
              <a:t>shader</a:t>
            </a:r>
            <a:r>
              <a:rPr lang="zh-TW" sz="1500" dirty="0"/>
              <a:t>);</a:t>
            </a:r>
            <a:endParaRPr sz="1100" dirty="0"/>
          </a:p>
          <a:p>
            <a:pPr marL="86360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zh-TW" sz="1200" dirty="0"/>
              <a:t>Detaches the </a:t>
            </a:r>
            <a:r>
              <a:rPr lang="zh-TW" sz="1200" dirty="0">
                <a:solidFill>
                  <a:schemeClr val="accent4"/>
                </a:solidFill>
              </a:rPr>
              <a:t>shader</a:t>
            </a:r>
            <a:r>
              <a:rPr lang="zh-TW" sz="1200" dirty="0"/>
              <a:t> object from the </a:t>
            </a:r>
            <a:r>
              <a:rPr lang="zh-TW" sz="1200" dirty="0">
                <a:solidFill>
                  <a:schemeClr val="accent4"/>
                </a:solidFill>
              </a:rPr>
              <a:t>program</a:t>
            </a:r>
            <a:r>
              <a:rPr lang="zh-TW" sz="1200" dirty="0">
                <a:solidFill>
                  <a:srgbClr val="FFC000"/>
                </a:solidFill>
              </a:rPr>
              <a:t> </a:t>
            </a:r>
            <a:r>
              <a:rPr lang="zh-TW" sz="1200" dirty="0"/>
              <a:t>object.</a:t>
            </a:r>
            <a:endParaRPr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Use program</a:t>
            </a:r>
            <a:endParaRPr sz="3600"/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3943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zh-TW" sz="1600" dirty="0"/>
              <a:t>void display() {</a:t>
            </a:r>
            <a:endParaRPr sz="16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600" dirty="0"/>
              <a:t>  </a:t>
            </a:r>
            <a:r>
              <a:rPr lang="zh-TW" sz="1600" dirty="0">
                <a:solidFill>
                  <a:srgbClr val="FF0000"/>
                </a:solidFill>
              </a:rPr>
              <a:t>glUseProgram</a:t>
            </a:r>
            <a:r>
              <a:rPr lang="zh-TW" sz="1600" dirty="0">
                <a:solidFill>
                  <a:schemeClr val="bg2"/>
                </a:solidFill>
              </a:rPr>
              <a:t>(</a:t>
            </a:r>
            <a:r>
              <a:rPr lang="zh-TW" sz="1600" dirty="0">
                <a:solidFill>
                  <a:schemeClr val="accent4"/>
                </a:solidFill>
              </a:rPr>
              <a:t>program_id</a:t>
            </a:r>
            <a:r>
              <a:rPr lang="zh-TW" sz="1600" dirty="0"/>
              <a:t>);</a:t>
            </a:r>
            <a:endParaRPr sz="16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600" dirty="0"/>
              <a:t>  </a:t>
            </a:r>
            <a:r>
              <a:rPr lang="zh-TW" sz="1600" i="1" dirty="0">
                <a:solidFill>
                  <a:srgbClr val="548135"/>
                </a:solidFill>
              </a:rPr>
              <a:t>/* Shader program effect in this block */</a:t>
            </a:r>
            <a:endParaRPr sz="1600" dirty="0">
              <a:solidFill>
                <a:srgbClr val="548135"/>
              </a:solidFill>
            </a:endParaRPr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zh-TW" sz="1600" i="1" dirty="0">
                <a:solidFill>
                  <a:srgbClr val="548135"/>
                </a:solidFill>
              </a:rPr>
              <a:t>  /* Pass parameters to shaders */</a:t>
            </a:r>
            <a:endParaRPr sz="1600" dirty="0">
              <a:solidFill>
                <a:srgbClr val="548135"/>
              </a:solidFill>
            </a:endParaRPr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600" dirty="0"/>
              <a:t>  </a:t>
            </a:r>
            <a:r>
              <a:rPr lang="zh-TW" sz="1600" dirty="0">
                <a:solidFill>
                  <a:srgbClr val="FF0000"/>
                </a:solidFill>
              </a:rPr>
              <a:t>glUseProgram</a:t>
            </a:r>
            <a:r>
              <a:rPr lang="zh-TW" sz="1600" dirty="0"/>
              <a:t>(0);</a:t>
            </a:r>
            <a:endParaRPr sz="16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zh-TW" sz="1600" dirty="0">
                <a:solidFill>
                  <a:srgbClr val="548135"/>
                </a:solidFill>
              </a:rPr>
              <a:t>  /* Pass 0 to stop the program*/</a:t>
            </a:r>
            <a:endParaRPr sz="16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600" dirty="0"/>
              <a:t>  </a:t>
            </a:r>
            <a:r>
              <a:rPr lang="zh-TW" sz="1600" dirty="0">
                <a:solidFill>
                  <a:srgbClr val="FF0000"/>
                </a:solidFill>
              </a:rPr>
              <a:t>glUseProgram</a:t>
            </a:r>
            <a:r>
              <a:rPr lang="zh-TW" sz="1600" dirty="0">
                <a:solidFill>
                  <a:schemeClr val="bg2"/>
                </a:solidFill>
              </a:rPr>
              <a:t>(</a:t>
            </a:r>
            <a:r>
              <a:rPr lang="zh-TW" sz="1600" dirty="0">
                <a:solidFill>
                  <a:schemeClr val="accent4"/>
                </a:solidFill>
              </a:rPr>
              <a:t>another_program_id</a:t>
            </a:r>
            <a:r>
              <a:rPr lang="zh-TW" sz="1600" dirty="0"/>
              <a:t>);</a:t>
            </a:r>
            <a:endParaRPr sz="16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600" dirty="0"/>
              <a:t>  </a:t>
            </a:r>
            <a:r>
              <a:rPr lang="zh-TW" sz="1600" i="1" dirty="0">
                <a:solidFill>
                  <a:srgbClr val="548135"/>
                </a:solidFill>
              </a:rPr>
              <a:t>/* Another shader program effect */</a:t>
            </a:r>
            <a:endParaRPr sz="1600" dirty="0">
              <a:solidFill>
                <a:srgbClr val="548135"/>
              </a:solidFill>
            </a:endParaRPr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zh-TW" sz="1600" dirty="0"/>
              <a:t>  </a:t>
            </a:r>
            <a:r>
              <a:rPr lang="zh-TW" sz="1600" dirty="0">
                <a:solidFill>
                  <a:srgbClr val="FF0000"/>
                </a:solidFill>
              </a:rPr>
              <a:t>glUseProgram</a:t>
            </a:r>
            <a:r>
              <a:rPr lang="zh-TW" sz="1600" dirty="0"/>
              <a:t>(0);</a:t>
            </a:r>
            <a:endParaRPr sz="1600" dirty="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zh-TW" sz="1600" dirty="0"/>
              <a:t>}</a:t>
            </a:r>
            <a:br>
              <a:rPr lang="zh-TW" sz="1100" dirty="0"/>
            </a:br>
            <a:endParaRPr sz="1100" dirty="0"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4294967295"/>
          </p:nvPr>
        </p:nvSpPr>
        <p:spPr>
          <a:xfrm>
            <a:off x="4965700" y="1530350"/>
            <a:ext cx="41783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zh-TW" sz="1400" dirty="0">
                <a:solidFill>
                  <a:schemeClr val="accent4"/>
                </a:solidFill>
              </a:rPr>
              <a:t>program_id </a:t>
            </a:r>
            <a:r>
              <a:rPr lang="zh-TW" sz="1400" dirty="0"/>
              <a:t>is the return GLuint from </a:t>
            </a:r>
            <a:r>
              <a:rPr lang="zh-TW" sz="1400" b="1" dirty="0">
                <a:solidFill>
                  <a:srgbClr val="0070C0"/>
                </a:solidFill>
              </a:rPr>
              <a:t>glCreateShader</a:t>
            </a:r>
            <a:r>
              <a:rPr lang="zh-TW" sz="1400" dirty="0"/>
              <a:t> </a:t>
            </a:r>
            <a:endParaRPr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Vertex Buffer Objects (VBO)</a:t>
            </a:r>
            <a:endParaRPr sz="3600"/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9022" y="4211424"/>
            <a:ext cx="1380016" cy="25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49022" y="4465840"/>
            <a:ext cx="3307412" cy="47028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02;p32">
            <a:extLst>
              <a:ext uri="{FF2B5EF4-FFF2-40B4-BE49-F238E27FC236}">
                <a16:creationId xmlns:a16="http://schemas.microsoft.com/office/drawing/2014/main" id="{BD9167C3-D774-4E04-B723-9B0CAA1C0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49" y="1369218"/>
            <a:ext cx="8147797" cy="361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zh-TW" sz="1400" dirty="0"/>
              <a:t>Since the vertex shader access only one vertex at one time, we use </a:t>
            </a:r>
            <a:r>
              <a:rPr lang="zh-TW" sz="1400" dirty="0">
                <a:solidFill>
                  <a:srgbClr val="FF0000"/>
                </a:solidFill>
              </a:rPr>
              <a:t>Vertex Buffer Objects </a:t>
            </a:r>
            <a:r>
              <a:rPr lang="zh-TW" sz="1400" dirty="0"/>
              <a:t>to make the execution be faster. The advantage of using these buffered objects is that we can send a large amount of vertex data from system memory to GPU memory at one time instead of sending it once per vertex.</a:t>
            </a:r>
            <a:endParaRPr sz="1100" dirty="0"/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endParaRPr sz="1400" dirty="0"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Step 1 : Use </a:t>
            </a:r>
            <a:r>
              <a:rPr lang="zh-TW" sz="1500" b="1" dirty="0">
                <a:solidFill>
                  <a:srgbClr val="0070C0"/>
                </a:solidFill>
              </a:rPr>
              <a:t>glGenBuffers()</a:t>
            </a:r>
            <a:r>
              <a:rPr lang="zh-TW" sz="1500" dirty="0"/>
              <a:t> to generate vertex buffer objects</a:t>
            </a:r>
            <a:endParaRPr sz="11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zh-TW" sz="1500" dirty="0"/>
              <a:t>void </a:t>
            </a:r>
            <a:r>
              <a:rPr lang="zh-TW" sz="1500" b="1" dirty="0">
                <a:solidFill>
                  <a:srgbClr val="0070C0"/>
                </a:solidFill>
              </a:rPr>
              <a:t>glGenBuffers</a:t>
            </a:r>
            <a:r>
              <a:rPr lang="zh-TW" sz="1500" dirty="0"/>
              <a:t> ( GLsizei n, GLuint * buffers );</a:t>
            </a:r>
            <a:endParaRPr sz="1100" dirty="0"/>
          </a:p>
          <a:p>
            <a:pPr marL="68580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n : Specifies the number of buffer object names to be generated.</a:t>
            </a:r>
            <a:endParaRPr sz="1100" dirty="0"/>
          </a:p>
          <a:p>
            <a:pPr marL="68580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400" dirty="0"/>
              <a:t>buffers : Specifies an array in which the generated buffer object names are stored.</a:t>
            </a:r>
            <a:endParaRPr sz="1100" dirty="0"/>
          </a:p>
          <a:p>
            <a:pPr marL="254000" lvl="4" indent="-2476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Step 2 : Use </a:t>
            </a:r>
            <a:r>
              <a:rPr lang="zh-TW" sz="1500" b="1" dirty="0">
                <a:solidFill>
                  <a:srgbClr val="0070C0"/>
                </a:solidFill>
              </a:rPr>
              <a:t>glBindBuffer() </a:t>
            </a:r>
            <a:r>
              <a:rPr lang="zh-TW" sz="1500" dirty="0"/>
              <a:t>to bind the target buffer, which is GL_ARRAY_BUFFER here.</a:t>
            </a:r>
            <a:endParaRPr sz="1100" dirty="0"/>
          </a:p>
          <a:p>
            <a:pPr marL="342900" lvl="5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100" dirty="0"/>
              <a:t>void </a:t>
            </a:r>
            <a:r>
              <a:rPr lang="zh-TW" sz="1500" b="1" dirty="0">
                <a:solidFill>
                  <a:srgbClr val="0070C0"/>
                </a:solidFill>
              </a:rPr>
              <a:t>glBindBuffer </a:t>
            </a:r>
            <a:r>
              <a:rPr lang="zh-TW" sz="1100" dirty="0"/>
              <a:t>( GLenum target, GLuint buffer);</a:t>
            </a:r>
            <a:endParaRPr sz="1100" dirty="0"/>
          </a:p>
          <a:p>
            <a:pPr marL="685800" lvl="6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100" dirty="0"/>
              <a:t>target : GL_ARRAY_BUFFER、GL_TEXTURE_BUFFER、…….</a:t>
            </a:r>
            <a:endParaRPr sz="1100" dirty="0"/>
          </a:p>
          <a:p>
            <a:pPr marL="685800" lvl="6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100" dirty="0"/>
              <a:t>buffer : Specifies the name of a buffer object.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zh-TW" sz="3600"/>
              <a:t>Vertex Buffer Objects (VBO)</a:t>
            </a:r>
            <a:endParaRPr sz="3600"/>
          </a:p>
        </p:txBody>
      </p:sp>
      <p:sp>
        <p:nvSpPr>
          <p:cNvPr id="210" name="Google Shape;210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694988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4" indent="-247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Step 3 : Set up the data</a:t>
            </a:r>
            <a:endParaRPr sz="1100" dirty="0"/>
          </a:p>
          <a:p>
            <a:pPr marL="254000" lvl="4" indent="-2476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zh-TW" sz="1500" dirty="0"/>
              <a:t>Step 4 : Use </a:t>
            </a:r>
            <a:r>
              <a:rPr lang="zh-TW" sz="1500" b="1" dirty="0">
                <a:solidFill>
                  <a:srgbClr val="0070C0"/>
                </a:solidFill>
              </a:rPr>
              <a:t>glBufferData() </a:t>
            </a:r>
            <a:r>
              <a:rPr lang="zh-TW" sz="1500" dirty="0"/>
              <a:t>to copy the </a:t>
            </a:r>
            <a:r>
              <a:rPr lang="zh-TW" sz="1100" dirty="0">
                <a:solidFill>
                  <a:schemeClr val="accent4"/>
                </a:solidFill>
              </a:rPr>
              <a:t>data</a:t>
            </a:r>
            <a:r>
              <a:rPr lang="zh-TW" sz="1500" dirty="0"/>
              <a:t> into the </a:t>
            </a:r>
            <a:r>
              <a:rPr lang="zh-TW" sz="1100" dirty="0">
                <a:solidFill>
                  <a:schemeClr val="accent4"/>
                </a:solidFill>
              </a:rPr>
              <a:t>target</a:t>
            </a:r>
            <a:r>
              <a:rPr lang="zh-TW" sz="1500" dirty="0"/>
              <a:t>.</a:t>
            </a:r>
            <a:endParaRPr sz="1100" dirty="0"/>
          </a:p>
          <a:p>
            <a:pPr marL="685800" lvl="6" indent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200" dirty="0"/>
              <a:t>void</a:t>
            </a:r>
            <a:r>
              <a:rPr lang="zh-TW" sz="1100" dirty="0"/>
              <a:t> </a:t>
            </a:r>
            <a:r>
              <a:rPr lang="zh-TW" sz="1500" b="1" dirty="0">
                <a:solidFill>
                  <a:srgbClr val="0070C0"/>
                </a:solidFill>
              </a:rPr>
              <a:t>glBufferData </a:t>
            </a:r>
            <a:r>
              <a:rPr lang="zh-TW" sz="1100" dirty="0"/>
              <a:t>( GLenum </a:t>
            </a:r>
            <a:r>
              <a:rPr lang="zh-TW" sz="1100" dirty="0">
                <a:solidFill>
                  <a:schemeClr val="accent4"/>
                </a:solidFill>
              </a:rPr>
              <a:t>target</a:t>
            </a:r>
            <a:r>
              <a:rPr lang="zh-TW" sz="1100" dirty="0"/>
              <a:t>, GLsizeiptr size, const GLvoid * </a:t>
            </a:r>
            <a:r>
              <a:rPr lang="zh-TW" sz="1100" dirty="0">
                <a:solidFill>
                  <a:schemeClr val="accent4"/>
                </a:solidFill>
              </a:rPr>
              <a:t>data</a:t>
            </a:r>
            <a:r>
              <a:rPr lang="zh-TW" sz="1100" dirty="0"/>
              <a:t>, GLenum usage);</a:t>
            </a:r>
            <a:endParaRPr sz="1100" dirty="0"/>
          </a:p>
          <a:p>
            <a:pPr marL="55880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200" dirty="0"/>
              <a:t>    target : GL_ARRAY_BUFFER、GL_TEXTURE_BUFFER、…….</a:t>
            </a:r>
            <a:endParaRPr sz="1200" dirty="0"/>
          </a:p>
          <a:p>
            <a:pPr marL="55880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200" dirty="0"/>
              <a:t>    size : Specifies the size in bytes of the buffer object's new data store.</a:t>
            </a:r>
            <a:endParaRPr sz="1200" dirty="0"/>
          </a:p>
          <a:p>
            <a:pPr marL="55880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200" dirty="0"/>
              <a:t>    data : Specifies a pointer to data that will be copied into the data store for initialization, </a:t>
            </a:r>
            <a:endParaRPr sz="1200" dirty="0"/>
          </a:p>
          <a:p>
            <a:pPr marL="558800" lvl="4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200" dirty="0"/>
              <a:t>               or NULL if  no data is to be copied.</a:t>
            </a:r>
            <a:endParaRPr sz="1200" dirty="0"/>
          </a:p>
          <a:p>
            <a:pPr marL="55880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zh-TW" sz="1200" dirty="0"/>
              <a:t>    usage : Specifies the expected usage pattern of the data store. Ex: GL_STATIC_DRAW means the  data store contents will be modified once and used at most a few times.</a:t>
            </a:r>
            <a:endParaRPr sz="1200" dirty="0"/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569" y="3895316"/>
            <a:ext cx="7408069" cy="65008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8435</Words>
  <Application>Microsoft Office PowerPoint</Application>
  <PresentationFormat>如螢幕大小 (16:9)</PresentationFormat>
  <Paragraphs>448</Paragraphs>
  <Slides>39</Slides>
  <Notes>38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Helvetica Neue</vt:lpstr>
      <vt:lpstr>Noto Sans Symbols</vt:lpstr>
      <vt:lpstr>Arial</vt:lpstr>
      <vt:lpstr>Calibri</vt:lpstr>
      <vt:lpstr>Roboto</vt:lpstr>
      <vt:lpstr>Trebuchet MS</vt:lpstr>
      <vt:lpstr>Simple Light</vt:lpstr>
      <vt:lpstr>OpenGL shader &amp; GLSL</vt:lpstr>
      <vt:lpstr>OpenGL pipeline</vt:lpstr>
      <vt:lpstr>Shader</vt:lpstr>
      <vt:lpstr>Shader</vt:lpstr>
      <vt:lpstr>Shader setting</vt:lpstr>
      <vt:lpstr>Shader setting</vt:lpstr>
      <vt:lpstr>Use program</vt:lpstr>
      <vt:lpstr>Vertex Buffer Objects (VBO)</vt:lpstr>
      <vt:lpstr>Vertex Buffer Objects (VBO)</vt:lpstr>
      <vt:lpstr>Implementation in OpenGL</vt:lpstr>
      <vt:lpstr>Vertex Buffer Objects (VBO)</vt:lpstr>
      <vt:lpstr>Vertex Attribute Pointer</vt:lpstr>
      <vt:lpstr>Vertex Attribute Pointer</vt:lpstr>
      <vt:lpstr>Unbind the VBO</vt:lpstr>
      <vt:lpstr>Vertex Array Object (VAO)</vt:lpstr>
      <vt:lpstr>Vertex Array Object (VAO)</vt:lpstr>
      <vt:lpstr>Vertex Array Object (VAO)</vt:lpstr>
      <vt:lpstr>Vertex Array Object (VAO)</vt:lpstr>
      <vt:lpstr>When Rendering</vt:lpstr>
      <vt:lpstr>Data Connection - Uniform</vt:lpstr>
      <vt:lpstr>GLSL Syntax</vt:lpstr>
      <vt:lpstr>Vertex Shader</vt:lpstr>
      <vt:lpstr>Fragment Shader</vt:lpstr>
      <vt:lpstr>PowerPoint 簡報</vt:lpstr>
      <vt:lpstr>Texture in OpenGL</vt:lpstr>
      <vt:lpstr>Texture coordinate</vt:lpstr>
      <vt:lpstr>How to load and bind a texture</vt:lpstr>
      <vt:lpstr>How to load and bind a texture</vt:lpstr>
      <vt:lpstr>Data Connection - Texture</vt:lpstr>
      <vt:lpstr>PowerPoint 簡報</vt:lpstr>
      <vt:lpstr>PowerPoint 簡報</vt:lpstr>
      <vt:lpstr>Homework 2 - spec</vt:lpstr>
      <vt:lpstr>Homework 2 - spec </vt:lpstr>
      <vt:lpstr>Restrictions !!</vt:lpstr>
      <vt:lpstr>Change window name</vt:lpstr>
      <vt:lpstr>Homework 2 - score</vt:lpstr>
      <vt:lpstr>Homework 2 - report</vt:lpstr>
      <vt:lpstr>Homework 2 - submission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 shader &amp; GLSL</dc:title>
  <cp:lastModifiedBy>柏任 廖</cp:lastModifiedBy>
  <cp:revision>36</cp:revision>
  <dcterms:modified xsi:type="dcterms:W3CDTF">2024-10-29T15:40:21Z</dcterms:modified>
</cp:coreProperties>
</file>