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61" r:id="rId3"/>
    <p:sldId id="262" r:id="rId4"/>
    <p:sldId id="277" r:id="rId5"/>
    <p:sldId id="267" r:id="rId6"/>
    <p:sldId id="263" r:id="rId7"/>
    <p:sldId id="269" r:id="rId8"/>
    <p:sldId id="268" r:id="rId9"/>
    <p:sldId id="275" r:id="rId10"/>
    <p:sldId id="273" r:id="rId11"/>
    <p:sldId id="274" r:id="rId12"/>
    <p:sldId id="276" r:id="rId13"/>
    <p:sldId id="264" r:id="rId14"/>
    <p:sldId id="278" r:id="rId15"/>
    <p:sldId id="279" r:id="rId16"/>
    <p:sldId id="281" r:id="rId17"/>
    <p:sldId id="265" r:id="rId18"/>
    <p:sldId id="280" r:id="rId19"/>
    <p:sldId id="283" r:id="rId20"/>
    <p:sldId id="284" r:id="rId21"/>
    <p:sldId id="266" r:id="rId22"/>
    <p:sldId id="282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04040"/>
    <a:srgbClr val="FAB687"/>
    <a:srgbClr val="00AC7F"/>
    <a:srgbClr val="FFF2CC"/>
    <a:srgbClr val="D60093"/>
    <a:srgbClr val="820000"/>
    <a:srgbClr val="A9D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>
        <p:scale>
          <a:sx n="100" d="100"/>
          <a:sy n="100" d="100"/>
        </p:scale>
        <p:origin x="10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9FDF-B887-4C8A-8092-1619D88EEF25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B3941-AB5D-40F7-91B0-C52FD53CA3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52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B3941-AB5D-40F7-91B0-C52FD53CA3A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28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B3941-AB5D-40F7-91B0-C52FD53CA3A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25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B3941-AB5D-40F7-91B0-C52FD53CA3A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92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5F5E-1B72-469C-99AB-B191834B3572}" type="datetime1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43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B52D-8CC2-4181-AE59-6F09A2D857AD}" type="datetime1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03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13AA-556F-473F-9774-B6D07AF0B481}" type="datetime1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24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8EEB-F6DA-46BB-9697-E124E11DBA79}" type="datetime1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97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A3D-35E0-49BB-AD84-CC3376F086F8}" type="datetime1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49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DDE2-157E-4F37-8318-15B07EE09BDA}" type="datetime1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7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72C2-A6C0-4502-A758-55AE92201BBD}" type="datetime1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53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498-712F-451C-8D41-4B38867D6232}" type="datetime1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16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F933-F4F3-4E55-9BD6-752DCCC53F2A}" type="datetime1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40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5C3C-7606-4464-8FEA-FA49A17D5EB3}" type="datetime1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51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20AC-CFA2-4735-BFE9-E1A51BE3E21C}" type="datetime1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79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F96E81F-3C14-4137-ACBC-7B84ECE10373}" type="datetime1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EFE6676-C62E-4BA4-B58E-1F70FEDBA7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69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89"/>
          <a:stretch/>
        </p:blipFill>
        <p:spPr>
          <a:xfrm>
            <a:off x="1" y="-209550"/>
            <a:ext cx="12192000" cy="72162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7000"/>
              </a:srgbClr>
            </a:outerShdw>
          </a:effectLst>
        </p:spPr>
      </p:pic>
      <p:sp>
        <p:nvSpPr>
          <p:cNvPr id="13" name="矩形 12"/>
          <p:cNvSpPr/>
          <p:nvPr/>
        </p:nvSpPr>
        <p:spPr>
          <a:xfrm>
            <a:off x="0" y="-209550"/>
            <a:ext cx="6210299" cy="7216242"/>
          </a:xfrm>
          <a:prstGeom prst="rect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直角三角形 10"/>
          <p:cNvSpPr/>
          <p:nvPr/>
        </p:nvSpPr>
        <p:spPr>
          <a:xfrm flipH="1">
            <a:off x="6210300" y="-209550"/>
            <a:ext cx="5981701" cy="7216242"/>
          </a:xfrm>
          <a:prstGeom prst="rtTriangle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直角三角形 13"/>
          <p:cNvSpPr/>
          <p:nvPr/>
        </p:nvSpPr>
        <p:spPr>
          <a:xfrm flipV="1">
            <a:off x="6210300" y="-209550"/>
            <a:ext cx="5981701" cy="7216242"/>
          </a:xfrm>
          <a:prstGeom prst="rtTriangle">
            <a:avLst/>
          </a:prstGeom>
          <a:solidFill>
            <a:schemeClr val="tx2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76769" y="2315911"/>
            <a:ext cx="8392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b="1" dirty="0" smtClean="0">
                <a:solidFill>
                  <a:schemeClr val="bg1"/>
                </a:solidFill>
                <a:effectLst>
                  <a:glow rad="139700">
                    <a:schemeClr val="bg2">
                      <a:lumMod val="2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車險風險預測模</a:t>
            </a:r>
            <a:r>
              <a:rPr lang="zh-TW" altLang="en-US" sz="8000" b="1" dirty="0">
                <a:solidFill>
                  <a:schemeClr val="bg1"/>
                </a:solidFill>
                <a:effectLst>
                  <a:glow rad="139700">
                    <a:schemeClr val="bg2">
                      <a:lumMod val="2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型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55355" y="3866095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bg1"/>
                </a:solidFill>
                <a:effectLst>
                  <a:glow rad="139700">
                    <a:schemeClr val="bg2">
                      <a:lumMod val="2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機器</a:t>
            </a:r>
            <a:r>
              <a:rPr lang="zh-TW" altLang="en-US" sz="4800" b="1" dirty="0">
                <a:solidFill>
                  <a:schemeClr val="bg1"/>
                </a:solidFill>
                <a:effectLst>
                  <a:glow rad="139700">
                    <a:schemeClr val="bg2">
                      <a:lumMod val="2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zh-TW" altLang="en-US" sz="4800" b="1" dirty="0" smtClean="0">
                <a:solidFill>
                  <a:schemeClr val="bg1"/>
                </a:solidFill>
                <a:effectLst>
                  <a:glow rad="139700">
                    <a:schemeClr val="bg2">
                      <a:lumMod val="2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研究團隊</a:t>
            </a:r>
            <a:endParaRPr lang="zh-TW" altLang="en-US" sz="4800" b="1" dirty="0">
              <a:solidFill>
                <a:schemeClr val="bg1"/>
              </a:solidFill>
              <a:effectLst>
                <a:glow rad="139700">
                  <a:schemeClr val="bg2">
                    <a:lumMod val="2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7058024" y="4814887"/>
            <a:ext cx="3615785" cy="1243013"/>
            <a:chOff x="7077075" y="4548330"/>
            <a:chExt cx="3619500" cy="1300027"/>
          </a:xfrm>
          <a:solidFill>
            <a:schemeClr val="accent4"/>
          </a:solidFill>
        </p:grpSpPr>
        <p:sp>
          <p:nvSpPr>
            <p:cNvPr id="18" name="剪去單一角落矩形 40"/>
            <p:cNvSpPr/>
            <p:nvPr/>
          </p:nvSpPr>
          <p:spPr>
            <a:xfrm flipH="1">
              <a:off x="7077075" y="4548330"/>
              <a:ext cx="3619500" cy="1300027"/>
            </a:xfrm>
            <a:custGeom>
              <a:avLst/>
              <a:gdLst>
                <a:gd name="connsiteX0" fmla="*/ 0 w 2867025"/>
                <a:gd name="connsiteY0" fmla="*/ 0 h 1000125"/>
                <a:gd name="connsiteX1" fmla="*/ 2366963 w 2867025"/>
                <a:gd name="connsiteY1" fmla="*/ 0 h 1000125"/>
                <a:gd name="connsiteX2" fmla="*/ 2867025 w 2867025"/>
                <a:gd name="connsiteY2" fmla="*/ 500063 h 1000125"/>
                <a:gd name="connsiteX3" fmla="*/ 2867025 w 2867025"/>
                <a:gd name="connsiteY3" fmla="*/ 1000125 h 1000125"/>
                <a:gd name="connsiteX4" fmla="*/ 0 w 2867025"/>
                <a:gd name="connsiteY4" fmla="*/ 1000125 h 1000125"/>
                <a:gd name="connsiteX5" fmla="*/ 0 w 2867025"/>
                <a:gd name="connsiteY5" fmla="*/ 0 h 1000125"/>
                <a:gd name="connsiteX0" fmla="*/ 0 w 2867025"/>
                <a:gd name="connsiteY0" fmla="*/ 0 h 1000125"/>
                <a:gd name="connsiteX1" fmla="*/ 2366963 w 2867025"/>
                <a:gd name="connsiteY1" fmla="*/ 0 h 1000125"/>
                <a:gd name="connsiteX2" fmla="*/ 2809875 w 2867025"/>
                <a:gd name="connsiteY2" fmla="*/ 766763 h 1000125"/>
                <a:gd name="connsiteX3" fmla="*/ 2867025 w 2867025"/>
                <a:gd name="connsiteY3" fmla="*/ 1000125 h 1000125"/>
                <a:gd name="connsiteX4" fmla="*/ 0 w 2867025"/>
                <a:gd name="connsiteY4" fmla="*/ 1000125 h 1000125"/>
                <a:gd name="connsiteX5" fmla="*/ 0 w 2867025"/>
                <a:gd name="connsiteY5" fmla="*/ 0 h 1000125"/>
                <a:gd name="connsiteX0" fmla="*/ 0 w 2867025"/>
                <a:gd name="connsiteY0" fmla="*/ 0 h 1000125"/>
                <a:gd name="connsiteX1" fmla="*/ 2366963 w 2867025"/>
                <a:gd name="connsiteY1" fmla="*/ 0 h 1000125"/>
                <a:gd name="connsiteX2" fmla="*/ 2809875 w 2867025"/>
                <a:gd name="connsiteY2" fmla="*/ 766763 h 1000125"/>
                <a:gd name="connsiteX3" fmla="*/ 2867025 w 2867025"/>
                <a:gd name="connsiteY3" fmla="*/ 1000125 h 1000125"/>
                <a:gd name="connsiteX4" fmla="*/ 0 w 2867025"/>
                <a:gd name="connsiteY4" fmla="*/ 1000125 h 1000125"/>
                <a:gd name="connsiteX5" fmla="*/ 0 w 2867025"/>
                <a:gd name="connsiteY5" fmla="*/ 0 h 1000125"/>
                <a:gd name="connsiteX0" fmla="*/ 0 w 3024069"/>
                <a:gd name="connsiteY0" fmla="*/ 0 h 1000125"/>
                <a:gd name="connsiteX1" fmla="*/ 2366963 w 3024069"/>
                <a:gd name="connsiteY1" fmla="*/ 0 h 1000125"/>
                <a:gd name="connsiteX2" fmla="*/ 2867025 w 3024069"/>
                <a:gd name="connsiteY2" fmla="*/ 1000125 h 1000125"/>
                <a:gd name="connsiteX3" fmla="*/ 0 w 3024069"/>
                <a:gd name="connsiteY3" fmla="*/ 1000125 h 1000125"/>
                <a:gd name="connsiteX4" fmla="*/ 0 w 3024069"/>
                <a:gd name="connsiteY4" fmla="*/ 0 h 1000125"/>
                <a:gd name="connsiteX0" fmla="*/ 0 w 2979687"/>
                <a:gd name="connsiteY0" fmla="*/ 0 h 1000125"/>
                <a:gd name="connsiteX1" fmla="*/ 2052638 w 2979687"/>
                <a:gd name="connsiteY1" fmla="*/ 0 h 1000125"/>
                <a:gd name="connsiteX2" fmla="*/ 2867025 w 2979687"/>
                <a:gd name="connsiteY2" fmla="*/ 1000125 h 1000125"/>
                <a:gd name="connsiteX3" fmla="*/ 0 w 2979687"/>
                <a:gd name="connsiteY3" fmla="*/ 1000125 h 1000125"/>
                <a:gd name="connsiteX4" fmla="*/ 0 w 2979687"/>
                <a:gd name="connsiteY4" fmla="*/ 0 h 1000125"/>
                <a:gd name="connsiteX0" fmla="*/ 0 w 2867025"/>
                <a:gd name="connsiteY0" fmla="*/ 0 h 1000125"/>
                <a:gd name="connsiteX1" fmla="*/ 2052638 w 2867025"/>
                <a:gd name="connsiteY1" fmla="*/ 0 h 1000125"/>
                <a:gd name="connsiteX2" fmla="*/ 2867025 w 2867025"/>
                <a:gd name="connsiteY2" fmla="*/ 1000125 h 1000125"/>
                <a:gd name="connsiteX3" fmla="*/ 0 w 2867025"/>
                <a:gd name="connsiteY3" fmla="*/ 1000125 h 1000125"/>
                <a:gd name="connsiteX4" fmla="*/ 0 w 2867025"/>
                <a:gd name="connsiteY4" fmla="*/ 0 h 1000125"/>
                <a:gd name="connsiteX0" fmla="*/ 0 w 2867025"/>
                <a:gd name="connsiteY0" fmla="*/ 0 h 1000125"/>
                <a:gd name="connsiteX1" fmla="*/ 2052638 w 2867025"/>
                <a:gd name="connsiteY1" fmla="*/ 0 h 1000125"/>
                <a:gd name="connsiteX2" fmla="*/ 2867025 w 2867025"/>
                <a:gd name="connsiteY2" fmla="*/ 1000125 h 1000125"/>
                <a:gd name="connsiteX3" fmla="*/ 0 w 2867025"/>
                <a:gd name="connsiteY3" fmla="*/ 1000125 h 1000125"/>
                <a:gd name="connsiteX4" fmla="*/ 0 w 2867025"/>
                <a:gd name="connsiteY4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025" h="1000125">
                  <a:moveTo>
                    <a:pt x="0" y="0"/>
                  </a:moveTo>
                  <a:lnTo>
                    <a:pt x="2052638" y="0"/>
                  </a:lnTo>
                  <a:cubicBezTo>
                    <a:pt x="2863850" y="995362"/>
                    <a:pt x="2337594" y="357188"/>
                    <a:pt x="2867025" y="1000125"/>
                  </a:cubicBezTo>
                  <a:lnTo>
                    <a:pt x="0" y="10001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8483356" y="4783710"/>
              <a:ext cx="1982063" cy="869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資料倉儲科</a:t>
              </a:r>
              <a:endPara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r"/>
              <a:r>
                <a:rPr lang="en-US" altLang="zh-TW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108.06.13</a:t>
              </a:r>
              <a:endPara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0" name="直線接點 19"/>
          <p:cNvCxnSpPr/>
          <p:nvPr/>
        </p:nvCxnSpPr>
        <p:spPr>
          <a:xfrm>
            <a:off x="0" y="1704975"/>
            <a:ext cx="7210425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86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車體險風險模型 </a:t>
            </a:r>
            <a:r>
              <a:rPr lang="en-US" altLang="zh-TW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特徵工程調整</a:t>
            </a:r>
            <a:endParaRPr lang="zh-TW" altLang="en-US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5602" y="1148246"/>
            <a:ext cx="10563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為了減少模型運算時間，調整特徵處理方法。</a:t>
            </a:r>
            <a:endParaRPr lang="zh-TW" altLang="en-US" sz="28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4934" y="1157701"/>
            <a:ext cx="84468" cy="369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397521" y="2438400"/>
            <a:ext cx="105634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7111" y="1976735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類別欄位特徵工程：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06976"/>
              </p:ext>
            </p:extLst>
          </p:nvPr>
        </p:nvGraphicFramePr>
        <p:xfrm>
          <a:off x="711846" y="2677319"/>
          <a:ext cx="1809750" cy="1942304"/>
        </p:xfrm>
        <a:graphic>
          <a:graphicData uri="http://schemas.openxmlformats.org/drawingml/2006/table">
            <a:tbl>
              <a:tblPr/>
              <a:tblGrid>
                <a:gridCol w="1809750"/>
              </a:tblGrid>
              <a:tr h="5280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車輛廠商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35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Toyota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Mitsubishi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Nissan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Nissan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Toyota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40234"/>
              </p:ext>
            </p:extLst>
          </p:nvPr>
        </p:nvGraphicFramePr>
        <p:xfrm>
          <a:off x="3790163" y="2665255"/>
          <a:ext cx="8029165" cy="1954369"/>
        </p:xfrm>
        <a:graphic>
          <a:graphicData uri="http://schemas.openxmlformats.org/drawingml/2006/table">
            <a:tbl>
              <a:tblPr/>
              <a:tblGrid>
                <a:gridCol w="1605833"/>
                <a:gridCol w="1605833"/>
                <a:gridCol w="1605833"/>
                <a:gridCol w="1605833"/>
                <a:gridCol w="1605833"/>
              </a:tblGrid>
              <a:tr h="51223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車輛</a:t>
                      </a:r>
                      <a:r>
                        <a:rPr lang="zh-TW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廠商</a:t>
                      </a:r>
                      <a:endParaRPr lang="en-US" altLang="zh-TW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Toyota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車輛</a:t>
                      </a:r>
                      <a:r>
                        <a:rPr lang="zh-TW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廠商</a:t>
                      </a:r>
                      <a:endParaRPr lang="en-US" altLang="zh-TW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Mitsubishi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車輛</a:t>
                      </a:r>
                      <a:r>
                        <a:rPr lang="zh-TW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廠商</a:t>
                      </a:r>
                      <a:endParaRPr lang="en-US" altLang="zh-TW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Nissan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車輛廠牌</a:t>
                      </a:r>
                      <a:endParaRPr lang="en-US" altLang="zh-TW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Mahindra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車輛廠牌</a:t>
                      </a:r>
                      <a:endParaRPr lang="en-US" altLang="zh-TW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Mercury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03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向右箭號 40"/>
          <p:cNvSpPr/>
          <p:nvPr/>
        </p:nvSpPr>
        <p:spPr>
          <a:xfrm>
            <a:off x="2893183" y="3309766"/>
            <a:ext cx="561975" cy="552450"/>
          </a:xfrm>
          <a:prstGeom prst="rightArrow">
            <a:avLst>
              <a:gd name="adj1" fmla="val 50000"/>
              <a:gd name="adj2" fmla="val 63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289372" y="5334415"/>
            <a:ext cx="10388277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TW" altLang="en-US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原模型做法使用 </a:t>
            </a:r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one-hot-encoding</a:t>
            </a:r>
            <a:r>
              <a:rPr lang="zh-TW" altLang="en-US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方法轉為稀疏矩陣，可以增加訓練特徵，但相對欄位增加，運算速度變慢，且針對多為 </a:t>
            </a:r>
            <a:r>
              <a:rPr lang="en-US" altLang="zh-TW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的欄位學習能力不佳。</a:t>
            </a:r>
            <a:endParaRPr lang="zh-TW" altLang="en-US" sz="24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Picture 2" descr="ãæ¾å¤§é¡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1" y="5498050"/>
            <a:ext cx="579948" cy="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334500" y="6916692"/>
            <a:ext cx="1847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Mahindra馬亨達(印度)</a:t>
            </a:r>
          </a:p>
          <a:p>
            <a:r>
              <a:rPr lang="zh-TW" altLang="en-US" sz="1200" dirty="0" smtClean="0"/>
              <a:t>Mercury謀克利(美國)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97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86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車體險風險模型 </a:t>
            </a:r>
            <a:r>
              <a:rPr lang="en-US" altLang="zh-TW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特徵工程調整</a:t>
            </a:r>
            <a:endParaRPr lang="zh-TW" altLang="en-US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5602" y="1148246"/>
            <a:ext cx="10563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為了減少模型運算時間，調整特徵處理方法。</a:t>
            </a:r>
            <a:endParaRPr lang="zh-TW" altLang="en-US" sz="28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4934" y="1157701"/>
            <a:ext cx="84468" cy="369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397521" y="2438400"/>
            <a:ext cx="105634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7111" y="1976735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類別欄位特徵工程：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60645"/>
              </p:ext>
            </p:extLst>
          </p:nvPr>
        </p:nvGraphicFramePr>
        <p:xfrm>
          <a:off x="1140471" y="2677319"/>
          <a:ext cx="1809750" cy="1942304"/>
        </p:xfrm>
        <a:graphic>
          <a:graphicData uri="http://schemas.openxmlformats.org/drawingml/2006/table">
            <a:tbl>
              <a:tblPr/>
              <a:tblGrid>
                <a:gridCol w="1809750"/>
              </a:tblGrid>
              <a:tr h="52809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車輛廠商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35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Toyota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Mitsubishi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Nissan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Nissan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Toyota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9354"/>
              </p:ext>
            </p:extLst>
          </p:nvPr>
        </p:nvGraphicFramePr>
        <p:xfrm>
          <a:off x="4218788" y="2665255"/>
          <a:ext cx="6423332" cy="1954369"/>
        </p:xfrm>
        <a:graphic>
          <a:graphicData uri="http://schemas.openxmlformats.org/drawingml/2006/table">
            <a:tbl>
              <a:tblPr/>
              <a:tblGrid>
                <a:gridCol w="1605833"/>
                <a:gridCol w="1605833"/>
                <a:gridCol w="1605833"/>
                <a:gridCol w="1605833"/>
              </a:tblGrid>
              <a:tr h="51223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車輛</a:t>
                      </a:r>
                      <a:r>
                        <a:rPr lang="zh-TW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廠商</a:t>
                      </a:r>
                      <a:endParaRPr lang="en-US" altLang="zh-TW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Toyota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車輛</a:t>
                      </a:r>
                      <a:r>
                        <a:rPr lang="zh-TW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廠商</a:t>
                      </a:r>
                      <a:endParaRPr lang="en-US" altLang="zh-TW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Mitsubishi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車輛</a:t>
                      </a:r>
                      <a:r>
                        <a:rPr lang="zh-TW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廠商</a:t>
                      </a:r>
                      <a:endParaRPr lang="en-US" altLang="zh-TW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Nissan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車輛廠牌</a:t>
                      </a:r>
                      <a:endParaRPr lang="en-US" altLang="zh-TW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其他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403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35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向右箭號 40"/>
          <p:cNvSpPr/>
          <p:nvPr/>
        </p:nvSpPr>
        <p:spPr>
          <a:xfrm>
            <a:off x="3321808" y="3309766"/>
            <a:ext cx="561975" cy="552450"/>
          </a:xfrm>
          <a:prstGeom prst="rightArrow">
            <a:avLst>
              <a:gd name="adj1" fmla="val 50000"/>
              <a:gd name="adj2" fmla="val 63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510793" y="5395434"/>
            <a:ext cx="10331127" cy="49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TW" altLang="en-US" sz="24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為了解決此問題，將稀少樣本進行群化，保有特徵的特性並減少運算速度。</a:t>
            </a:r>
            <a:endParaRPr lang="zh-TW" altLang="en-US" sz="24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Picture 10" descr="ãçæ³¡ icon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06" y="5214359"/>
            <a:ext cx="856367" cy="8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86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車體險風險模型 </a:t>
            </a:r>
            <a:r>
              <a:rPr lang="en-US" altLang="zh-TW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分群處理</a:t>
            </a:r>
            <a:endParaRPr lang="zh-TW" altLang="en-US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5602" y="1148246"/>
            <a:ext cx="10868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err="1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 </a:t>
            </a:r>
            <a:r>
              <a:rPr lang="en-US" altLang="zh-TW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Tree-base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架構模型，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調整分群轉化為特徵欄位，讓模型自我訓練。此外調整模型的複雜度，讓運算速度可以符合線上需求，且預測能力維持原模型的水準。</a:t>
            </a:r>
            <a:endParaRPr lang="zh-TW" altLang="en-US" sz="28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4934" y="1157701"/>
            <a:ext cx="84468" cy="369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16" y="3321531"/>
            <a:ext cx="4238848" cy="2889377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767168" y="2781626"/>
            <a:ext cx="10572971" cy="461665"/>
            <a:chOff x="757645" y="2605665"/>
            <a:chExt cx="10572971" cy="461665"/>
          </a:xfrm>
        </p:grpSpPr>
        <p:cxnSp>
          <p:nvCxnSpPr>
            <p:cNvPr id="26" name="直線接點 25"/>
            <p:cNvCxnSpPr/>
            <p:nvPr/>
          </p:nvCxnSpPr>
          <p:spPr>
            <a:xfrm>
              <a:off x="767168" y="3064280"/>
              <a:ext cx="1056344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757645" y="2605665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模型架構調整：</a:t>
              </a:r>
              <a:endParaRPr lang="zh-TW" altLang="en-US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2079129" y="6301722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原車體險模型</a:t>
            </a:r>
            <a:endParaRPr lang="zh-TW" altLang="en-US" sz="24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向右箭號 29"/>
          <p:cNvSpPr/>
          <p:nvPr/>
        </p:nvSpPr>
        <p:spPr>
          <a:xfrm>
            <a:off x="5655432" y="4434928"/>
            <a:ext cx="561975" cy="552450"/>
          </a:xfrm>
          <a:prstGeom prst="rightArrow">
            <a:avLst>
              <a:gd name="adj1" fmla="val 50000"/>
              <a:gd name="adj2" fmla="val 63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邊形 4"/>
          <p:cNvSpPr/>
          <p:nvPr/>
        </p:nvSpPr>
        <p:spPr>
          <a:xfrm>
            <a:off x="7115175" y="4164354"/>
            <a:ext cx="1152525" cy="34870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XGB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五邊形 31"/>
          <p:cNvSpPr/>
          <p:nvPr/>
        </p:nvSpPr>
        <p:spPr>
          <a:xfrm>
            <a:off x="8505825" y="4160736"/>
            <a:ext cx="1152525" cy="34870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XGB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五邊形 32"/>
          <p:cNvSpPr/>
          <p:nvPr/>
        </p:nvSpPr>
        <p:spPr>
          <a:xfrm>
            <a:off x="7115174" y="4692207"/>
            <a:ext cx="1152525" cy="34870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XGB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五邊形 33"/>
          <p:cNvSpPr/>
          <p:nvPr/>
        </p:nvSpPr>
        <p:spPr>
          <a:xfrm>
            <a:off x="8505825" y="4692207"/>
            <a:ext cx="1152525" cy="348703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XGB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134761" y="63017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優化版車體險模型</a:t>
            </a:r>
          </a:p>
        </p:txBody>
      </p:sp>
    </p:spTree>
    <p:extLst>
      <p:ext uri="{BB962C8B-B14F-4D97-AF65-F5344CB8AC3E}">
        <p14:creationId xmlns:p14="http://schemas.microsoft.com/office/powerpoint/2010/main" val="17539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86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車體險風險模型 </a:t>
            </a:r>
            <a:r>
              <a:rPr lang="en-US" altLang="zh-TW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優化版模型表現</a:t>
            </a:r>
            <a:endParaRPr lang="zh-TW" altLang="en-US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22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86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第三人責任險風險模型 </a:t>
            </a:r>
            <a:r>
              <a:rPr lang="en-US" altLang="zh-TW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模型表現</a:t>
            </a:r>
            <a:endParaRPr lang="zh-TW" altLang="en-US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64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86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整單風險模型架構</a:t>
            </a:r>
            <a:endParaRPr lang="en-US" altLang="zh-TW" sz="32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6864" y="1092882"/>
            <a:ext cx="108682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車險主要營利險種為任意險，其中以車體險及第三人責任險業務量最大，因此以該兩險種為建模標的。</a:t>
            </a:r>
          </a:p>
        </p:txBody>
      </p:sp>
      <p:sp>
        <p:nvSpPr>
          <p:cNvPr id="32" name="矩形 31"/>
          <p:cNvSpPr/>
          <p:nvPr/>
        </p:nvSpPr>
        <p:spPr>
          <a:xfrm>
            <a:off x="726196" y="1102337"/>
            <a:ext cx="84468" cy="369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2" name="群組 61"/>
          <p:cNvGrpSpPr/>
          <p:nvPr/>
        </p:nvGrpSpPr>
        <p:grpSpPr>
          <a:xfrm>
            <a:off x="171451" y="2774976"/>
            <a:ext cx="5428267" cy="1985922"/>
            <a:chOff x="164761" y="4147930"/>
            <a:chExt cx="5428267" cy="1985922"/>
          </a:xfrm>
        </p:grpSpPr>
        <p:grpSp>
          <p:nvGrpSpPr>
            <p:cNvPr id="13" name="群組 12"/>
            <p:cNvGrpSpPr/>
            <p:nvPr/>
          </p:nvGrpSpPr>
          <p:grpSpPr>
            <a:xfrm>
              <a:off x="851600" y="4329311"/>
              <a:ext cx="2032671" cy="1679667"/>
              <a:chOff x="2961125" y="454363"/>
              <a:chExt cx="3885511" cy="2072827"/>
            </a:xfrm>
          </p:grpSpPr>
          <p:grpSp>
            <p:nvGrpSpPr>
              <p:cNvPr id="14" name="Group 3"/>
              <p:cNvGrpSpPr>
                <a:grpSpLocks/>
              </p:cNvGrpSpPr>
              <p:nvPr/>
            </p:nvGrpSpPr>
            <p:grpSpPr bwMode="auto">
              <a:xfrm>
                <a:off x="2961125" y="754859"/>
                <a:ext cx="1395412" cy="1346200"/>
                <a:chOff x="2925" y="1660"/>
                <a:chExt cx="879" cy="848"/>
              </a:xfrm>
            </p:grpSpPr>
            <p:cxnSp>
              <p:nvCxnSpPr>
                <p:cNvPr id="18" name="AutoShape 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137" y="1448"/>
                  <a:ext cx="455" cy="879"/>
                </a:xfrm>
                <a:prstGeom prst="curvedConnector2">
                  <a:avLst/>
                </a:prstGeom>
                <a:noFill/>
                <a:ln w="381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" name="AutoShape 9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168" y="1872"/>
                  <a:ext cx="393" cy="879"/>
                </a:xfrm>
                <a:prstGeom prst="curvedConnector2">
                  <a:avLst/>
                </a:prstGeom>
                <a:noFill/>
                <a:ln w="381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" name="AutoShape 10"/>
                <p:cNvCxnSpPr>
                  <a:cxnSpLocks noChangeShapeType="1"/>
                </p:cNvCxnSpPr>
                <p:nvPr/>
              </p:nvCxnSpPr>
              <p:spPr bwMode="auto">
                <a:xfrm flipH="1">
                  <a:off x="2925" y="2111"/>
                  <a:ext cx="862" cy="4"/>
                </a:xfrm>
                <a:prstGeom prst="straightConnector1">
                  <a:avLst/>
                </a:prstGeom>
                <a:noFill/>
                <a:ln w="381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5" name="圓角矩形 14"/>
              <p:cNvSpPr/>
              <p:nvPr/>
            </p:nvSpPr>
            <p:spPr>
              <a:xfrm>
                <a:off x="4356537" y="454363"/>
                <a:ext cx="2490097" cy="52501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 smtClean="0">
                    <a:solidFill>
                      <a:schemeClr val="bg2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強制險</a:t>
                </a:r>
                <a:endParaRPr lang="zh-TW" altLang="en-US" sz="1600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圓角矩形 15"/>
              <p:cNvSpPr/>
              <p:nvPr/>
            </p:nvSpPr>
            <p:spPr>
              <a:xfrm>
                <a:off x="4356536" y="1220837"/>
                <a:ext cx="2490100" cy="525010"/>
              </a:xfrm>
              <a:prstGeom prst="roundRect">
                <a:avLst/>
              </a:prstGeom>
              <a:solidFill>
                <a:srgbClr val="2E6C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任意險</a:t>
                </a:r>
                <a:endPara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4356536" y="2002180"/>
                <a:ext cx="2490100" cy="52501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 smtClean="0">
                    <a:solidFill>
                      <a:schemeClr val="bg2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強制駕傷</a:t>
                </a:r>
                <a:endParaRPr lang="zh-TW" altLang="en-US" sz="1600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4" name="AutoShape 9"/>
            <p:cNvCxnSpPr>
              <a:cxnSpLocks noChangeShapeType="1"/>
              <a:stCxn id="26" idx="1"/>
              <a:endCxn id="16" idx="3"/>
            </p:cNvCxnSpPr>
            <p:nvPr/>
          </p:nvCxnSpPr>
          <p:spPr bwMode="auto">
            <a:xfrm rot="10800000" flipV="1">
              <a:off x="2884272" y="4739146"/>
              <a:ext cx="729997" cy="423973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圓角矩形 24"/>
            <p:cNvSpPr/>
            <p:nvPr/>
          </p:nvSpPr>
          <p:spPr>
            <a:xfrm>
              <a:off x="3614270" y="4147930"/>
              <a:ext cx="1978758" cy="350061"/>
            </a:xfrm>
            <a:prstGeom prst="roundRect">
              <a:avLst/>
            </a:prstGeom>
            <a:solidFill>
              <a:srgbClr val="2E6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車體損失保險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3614268" y="4564116"/>
              <a:ext cx="1978758" cy="350061"/>
            </a:xfrm>
            <a:prstGeom prst="roundRect">
              <a:avLst/>
            </a:prstGeom>
            <a:solidFill>
              <a:srgbClr val="2E6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第三人責任險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3614268" y="5387090"/>
              <a:ext cx="1978758" cy="350061"/>
            </a:xfrm>
            <a:prstGeom prst="roundRect">
              <a:avLst/>
            </a:prstGeom>
            <a:solidFill>
              <a:srgbClr val="2E6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竊盜</a:t>
              </a:r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損失保險</a:t>
              </a: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3614268" y="4983638"/>
              <a:ext cx="1978758" cy="350061"/>
            </a:xfrm>
            <a:prstGeom prst="roundRect">
              <a:avLst/>
            </a:prstGeom>
            <a:solidFill>
              <a:srgbClr val="2E6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乘客責任</a:t>
              </a:r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險</a:t>
              </a: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3614268" y="5783791"/>
              <a:ext cx="1978758" cy="350061"/>
            </a:xfrm>
            <a:prstGeom prst="roundRect">
              <a:avLst/>
            </a:prstGeom>
            <a:solidFill>
              <a:srgbClr val="2E6C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其他險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0" name="Picture 10" descr="ãcar iconãçåçæå°çµæ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42"/>
            <a:stretch/>
          </p:blipFill>
          <p:spPr bwMode="auto">
            <a:xfrm>
              <a:off x="164761" y="4799376"/>
              <a:ext cx="1037832" cy="739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AutoShape 9"/>
            <p:cNvCxnSpPr>
              <a:cxnSpLocks noChangeShapeType="1"/>
              <a:stCxn id="25" idx="1"/>
              <a:endCxn id="16" idx="3"/>
            </p:cNvCxnSpPr>
            <p:nvPr/>
          </p:nvCxnSpPr>
          <p:spPr bwMode="auto">
            <a:xfrm rot="10800000" flipV="1">
              <a:off x="2884272" y="4322960"/>
              <a:ext cx="729999" cy="84015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9"/>
            <p:cNvCxnSpPr>
              <a:cxnSpLocks noChangeShapeType="1"/>
              <a:stCxn id="29" idx="1"/>
              <a:endCxn id="16" idx="3"/>
            </p:cNvCxnSpPr>
            <p:nvPr/>
          </p:nvCxnSpPr>
          <p:spPr bwMode="auto">
            <a:xfrm rot="10800000">
              <a:off x="2884272" y="5163120"/>
              <a:ext cx="729997" cy="79570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9"/>
            <p:cNvCxnSpPr>
              <a:cxnSpLocks noChangeShapeType="1"/>
              <a:stCxn id="28" idx="1"/>
              <a:endCxn id="16" idx="3"/>
            </p:cNvCxnSpPr>
            <p:nvPr/>
          </p:nvCxnSpPr>
          <p:spPr bwMode="auto">
            <a:xfrm rot="10800000" flipV="1">
              <a:off x="2884272" y="5158668"/>
              <a:ext cx="729997" cy="445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9"/>
            <p:cNvCxnSpPr>
              <a:cxnSpLocks noChangeShapeType="1"/>
              <a:stCxn id="27" idx="1"/>
              <a:endCxn id="16" idx="3"/>
            </p:cNvCxnSpPr>
            <p:nvPr/>
          </p:nvCxnSpPr>
          <p:spPr bwMode="auto">
            <a:xfrm rot="10800000">
              <a:off x="2884272" y="5163121"/>
              <a:ext cx="729997" cy="39900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矩形 55"/>
          <p:cNvSpPr/>
          <p:nvPr/>
        </p:nvSpPr>
        <p:spPr>
          <a:xfrm>
            <a:off x="5892415" y="2755705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自然人承保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件與理賠已決件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統計：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95958"/>
              </p:ext>
            </p:extLst>
          </p:nvPr>
        </p:nvGraphicFramePr>
        <p:xfrm>
          <a:off x="5949863" y="3118273"/>
          <a:ext cx="5919574" cy="1638300"/>
        </p:xfrm>
        <a:graphic>
          <a:graphicData uri="http://schemas.openxmlformats.org/drawingml/2006/table">
            <a:tbl>
              <a:tblPr/>
              <a:tblGrid>
                <a:gridCol w="1268751"/>
                <a:gridCol w="1125028"/>
                <a:gridCol w="1414456"/>
                <a:gridCol w="1463884"/>
                <a:gridCol w="647455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保單數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簽單保費</a:t>
                      </a:r>
                      <a:r>
                        <a:rPr lang="en-US" altLang="zh-TW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</a:t>
                      </a:r>
                      <a:r>
                        <a:rPr lang="en-US" altLang="zh-TW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理賠金額</a:t>
                      </a:r>
                      <a:r>
                        <a:rPr lang="en-US" altLang="zh-TW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</a:t>
                      </a:r>
                      <a:r>
                        <a:rPr lang="en-US" altLang="zh-TW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損率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車體險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303,701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219,861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156,468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第三人責任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1,996,975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484,002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305,108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69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乘客責任險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411,902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56,931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3,142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竊盜險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352,922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51,249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2,485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其他險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323,610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28,253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23,148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24320"/>
              </p:ext>
            </p:extLst>
          </p:nvPr>
        </p:nvGraphicFramePr>
        <p:xfrm>
          <a:off x="-89679" y="6991453"/>
          <a:ext cx="5919574" cy="283845"/>
        </p:xfrm>
        <a:graphic>
          <a:graphicData uri="http://schemas.openxmlformats.org/drawingml/2006/table">
            <a:tbl>
              <a:tblPr/>
              <a:tblGrid>
                <a:gridCol w="1268751"/>
                <a:gridCol w="1125028"/>
                <a:gridCol w="1414456"/>
                <a:gridCol w="1463884"/>
                <a:gridCol w="647455"/>
              </a:tblGrid>
              <a:tr h="266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任意險</a:t>
                      </a:r>
                      <a:endParaRPr lang="zh-TW" altLang="en-US" sz="1800" b="1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2,144,512</a:t>
                      </a:r>
                      <a:endParaRPr lang="en-US" altLang="zh-TW" sz="16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840,300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490,798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7294106" y="701623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</a:rPr>
              <a:t>2,144,537</a:t>
            </a:r>
            <a:endParaRPr lang="en-US" altLang="zh-TW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8896350" y="7090632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理賠件 </a:t>
            </a:r>
            <a:r>
              <a:rPr lang="en-US" altLang="zh-TW" dirty="0" smtClean="0"/>
              <a:t>93,097</a:t>
            </a:r>
            <a:r>
              <a:rPr lang="zh-TW" altLang="en-US" dirty="0" smtClean="0"/>
              <a:t>  占比</a:t>
            </a:r>
            <a:r>
              <a:rPr lang="en-US" altLang="zh-TW" dirty="0" smtClean="0"/>
              <a:t>4.3%</a:t>
            </a:r>
            <a:endParaRPr lang="zh-TW" altLang="en-US" dirty="0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08161"/>
              </p:ext>
            </p:extLst>
          </p:nvPr>
        </p:nvGraphicFramePr>
        <p:xfrm>
          <a:off x="5127894" y="5318844"/>
          <a:ext cx="6795304" cy="524899"/>
        </p:xfrm>
        <a:graphic>
          <a:graphicData uri="http://schemas.openxmlformats.org/drawingml/2006/table">
            <a:tbl>
              <a:tblPr/>
              <a:tblGrid>
                <a:gridCol w="1183968"/>
                <a:gridCol w="967186"/>
                <a:gridCol w="967186"/>
                <a:gridCol w="1388242"/>
                <a:gridCol w="1388242"/>
                <a:gridCol w="900480"/>
              </a:tblGrid>
              <a:tr h="2669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總承保件數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理賠件數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理賠占比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理賠金額</a:t>
                      </a:r>
                      <a:r>
                        <a:rPr lang="en-US" alt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</a:t>
                      </a:r>
                      <a:r>
                        <a:rPr lang="en-US" alt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簽單保費</a:t>
                      </a:r>
                      <a:r>
                        <a:rPr lang="en-US" altLang="zh-TW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</a:t>
                      </a:r>
                      <a:r>
                        <a:rPr lang="en-US" altLang="zh-TW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4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損</a:t>
                      </a:r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579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2,144,512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93,097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4.34%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490,798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840,296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58.40%</a:t>
                      </a:r>
                      <a:endParaRPr lang="zh-TW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3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86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整單風險模型架構</a:t>
            </a:r>
            <a:endParaRPr lang="en-US" altLang="zh-TW" sz="32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0101" y="1052280"/>
            <a:ext cx="10868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審查人員在審查契約時，</a:t>
            </a:r>
            <a:r>
              <a:rPr lang="zh-TW" altLang="en-US" sz="28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一張契約可能同時投保多個任意險商品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，如果僅能分析車體險或第三人責任險其中一項，無法確切的解決使用者實務需求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36" name="矩形 35"/>
          <p:cNvSpPr/>
          <p:nvPr/>
        </p:nvSpPr>
        <p:spPr>
          <a:xfrm>
            <a:off x="639433" y="1061735"/>
            <a:ext cx="84468" cy="369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299189" y="3348426"/>
            <a:ext cx="1839853" cy="1989228"/>
            <a:chOff x="2773176" y="3148727"/>
            <a:chExt cx="1839853" cy="1989228"/>
          </a:xfrm>
        </p:grpSpPr>
        <p:sp>
          <p:nvSpPr>
            <p:cNvPr id="41" name="摺角紙張 40"/>
            <p:cNvSpPr/>
            <p:nvPr/>
          </p:nvSpPr>
          <p:spPr>
            <a:xfrm rot="15574290">
              <a:off x="2604361" y="3454417"/>
              <a:ext cx="1989228" cy="1377847"/>
            </a:xfrm>
            <a:prstGeom prst="foldedCorner">
              <a:avLst>
                <a:gd name="adj" fmla="val 1893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 rot="20974290">
              <a:off x="2773176" y="3436149"/>
              <a:ext cx="1352934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CONTRACT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 rot="20974290">
              <a:off x="2998037" y="3805949"/>
              <a:ext cx="1107996" cy="120032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b="1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投保商品：</a:t>
              </a:r>
              <a:endParaRPr lang="en-US" altLang="zh-TW" sz="1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b="1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車體險</a:t>
              </a:r>
              <a:endParaRPr lang="en-US" altLang="zh-TW" sz="1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b="1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第三人責任</a:t>
              </a:r>
              <a:r>
                <a:rPr lang="zh-TW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險</a:t>
              </a:r>
              <a:endParaRPr lang="en-US" altLang="zh-TW" sz="1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竊盜</a:t>
              </a:r>
              <a:r>
                <a:rPr lang="zh-TW" altLang="en-US" sz="1200" b="1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險</a:t>
              </a:r>
              <a:endParaRPr lang="zh-TW" altLang="en-US" sz="12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634742" y="4095147"/>
              <a:ext cx="582172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 smtClean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低風險</a:t>
              </a:r>
              <a:endParaRPr lang="zh-TW" altLang="en-US" sz="10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 rot="277995">
              <a:off x="4030857" y="4405317"/>
              <a:ext cx="582172" cy="2462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</a:t>
              </a:r>
              <a:r>
                <a:rPr lang="zh-TW" altLang="en-US" sz="1000" b="1" dirty="0" smtClean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風險</a:t>
              </a:r>
              <a:endParaRPr lang="zh-TW" altLang="en-US" sz="1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4961540" y="4589350"/>
            <a:ext cx="2108886" cy="2136014"/>
            <a:chOff x="4522574" y="4348449"/>
            <a:chExt cx="2108886" cy="2136014"/>
          </a:xfrm>
        </p:grpSpPr>
        <p:grpSp>
          <p:nvGrpSpPr>
            <p:cNvPr id="5" name="群組 4"/>
            <p:cNvGrpSpPr/>
            <p:nvPr/>
          </p:nvGrpSpPr>
          <p:grpSpPr>
            <a:xfrm>
              <a:off x="4522574" y="4348449"/>
              <a:ext cx="2108886" cy="2136014"/>
              <a:chOff x="1462630" y="5029849"/>
              <a:chExt cx="1523595" cy="1543194"/>
            </a:xfrm>
          </p:grpSpPr>
          <p:pic>
            <p:nvPicPr>
              <p:cNvPr id="38" name="Picture 2" descr="ç¸éåç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56"/>
              <a:stretch/>
            </p:blipFill>
            <p:spPr bwMode="auto">
              <a:xfrm flipH="1">
                <a:off x="1462630" y="5029849"/>
                <a:ext cx="1523595" cy="1543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橢圓 2"/>
              <p:cNvSpPr/>
              <p:nvPr/>
            </p:nvSpPr>
            <p:spPr>
              <a:xfrm>
                <a:off x="2102644" y="5338763"/>
                <a:ext cx="90487" cy="45719"/>
              </a:xfrm>
              <a:prstGeom prst="ellipse">
                <a:avLst/>
              </a:prstGeom>
              <a:solidFill>
                <a:srgbClr val="FAB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" name="直線接點 20"/>
            <p:cNvCxnSpPr/>
            <p:nvPr/>
          </p:nvCxnSpPr>
          <p:spPr>
            <a:xfrm flipH="1">
              <a:off x="5362575" y="4583906"/>
              <a:ext cx="68813" cy="14288"/>
            </a:xfrm>
            <a:prstGeom prst="line">
              <a:avLst/>
            </a:prstGeom>
            <a:ln w="19050">
              <a:solidFill>
                <a:srgbClr val="6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 flipV="1">
              <a:off x="5519857" y="4581525"/>
              <a:ext cx="56516" cy="13097"/>
            </a:xfrm>
            <a:prstGeom prst="line">
              <a:avLst/>
            </a:prstGeom>
            <a:ln w="19050">
              <a:solidFill>
                <a:srgbClr val="6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7586485" y="3127725"/>
            <a:ext cx="1625927" cy="2579373"/>
            <a:chOff x="6869769" y="2846825"/>
            <a:chExt cx="1625927" cy="2579373"/>
          </a:xfrm>
        </p:grpSpPr>
        <p:grpSp>
          <p:nvGrpSpPr>
            <p:cNvPr id="54" name="群組 53"/>
            <p:cNvGrpSpPr/>
            <p:nvPr/>
          </p:nvGrpSpPr>
          <p:grpSpPr>
            <a:xfrm rot="720692">
              <a:off x="7152709" y="2846825"/>
              <a:ext cx="748923" cy="1018170"/>
              <a:chOff x="7224209" y="1926601"/>
              <a:chExt cx="748923" cy="101817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7241214" y="1926601"/>
                <a:ext cx="714920" cy="101817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7224209" y="2007421"/>
                <a:ext cx="74892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200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承保</a:t>
                </a:r>
                <a:endParaRPr lang="zh-TW" altLang="en-US" sz="2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75" name="直線接點 74"/>
              <p:cNvCxnSpPr/>
              <p:nvPr/>
            </p:nvCxnSpPr>
            <p:spPr>
              <a:xfrm>
                <a:off x="7357941" y="2519128"/>
                <a:ext cx="4814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/>
              <p:cNvCxnSpPr/>
              <p:nvPr/>
            </p:nvCxnSpPr>
            <p:spPr>
              <a:xfrm>
                <a:off x="7357941" y="2724863"/>
                <a:ext cx="4814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群組 54"/>
            <p:cNvGrpSpPr/>
            <p:nvPr/>
          </p:nvGrpSpPr>
          <p:grpSpPr>
            <a:xfrm rot="21377378">
              <a:off x="7639020" y="3454209"/>
              <a:ext cx="748924" cy="1018170"/>
              <a:chOff x="7224209" y="1926601"/>
              <a:chExt cx="748924" cy="101817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7241214" y="1926601"/>
                <a:ext cx="714920" cy="101817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7224209" y="2007421"/>
                <a:ext cx="74892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200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加費</a:t>
                </a:r>
              </a:p>
            </p:txBody>
          </p:sp>
          <p:cxnSp>
            <p:nvCxnSpPr>
              <p:cNvPr id="71" name="直線接點 70"/>
              <p:cNvCxnSpPr/>
              <p:nvPr/>
            </p:nvCxnSpPr>
            <p:spPr>
              <a:xfrm>
                <a:off x="7357941" y="2519128"/>
                <a:ext cx="4814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/>
              <p:cNvCxnSpPr/>
              <p:nvPr/>
            </p:nvCxnSpPr>
            <p:spPr>
              <a:xfrm>
                <a:off x="7357941" y="2724863"/>
                <a:ext cx="4814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群組 56"/>
            <p:cNvGrpSpPr/>
            <p:nvPr/>
          </p:nvGrpSpPr>
          <p:grpSpPr>
            <a:xfrm rot="1349612">
              <a:off x="7746772" y="4235082"/>
              <a:ext cx="748924" cy="1018170"/>
              <a:chOff x="7224208" y="1926601"/>
              <a:chExt cx="748924" cy="101817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7241214" y="1926601"/>
                <a:ext cx="714920" cy="101817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7224208" y="2007421"/>
                <a:ext cx="74892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200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拒保</a:t>
                </a:r>
              </a:p>
            </p:txBody>
          </p:sp>
          <p:cxnSp>
            <p:nvCxnSpPr>
              <p:cNvPr id="67" name="直線接點 66"/>
              <p:cNvCxnSpPr/>
              <p:nvPr/>
            </p:nvCxnSpPr>
            <p:spPr>
              <a:xfrm>
                <a:off x="7357941" y="2519128"/>
                <a:ext cx="4814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>
                <a:off x="7357941" y="2724863"/>
                <a:ext cx="4814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橢圓 57"/>
            <p:cNvSpPr/>
            <p:nvPr/>
          </p:nvSpPr>
          <p:spPr>
            <a:xfrm>
              <a:off x="6869769" y="3355911"/>
              <a:ext cx="536475" cy="5364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7922687" y="4889723"/>
              <a:ext cx="536475" cy="5364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3" name="Picture 10" descr="ãyes iconãçåçæå°çµæ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34"/>
            <a:stretch/>
          </p:blipFill>
          <p:spPr bwMode="auto">
            <a:xfrm rot="1280489">
              <a:off x="6977524" y="3417085"/>
              <a:ext cx="490128" cy="39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2" descr="ãX iconãçåçæå°çµæ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1441">
              <a:off x="7957679" y="4932632"/>
              <a:ext cx="474185" cy="474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文字方塊 46"/>
          <p:cNvSpPr txBox="1"/>
          <p:nvPr/>
        </p:nvSpPr>
        <p:spPr>
          <a:xfrm rot="20162921">
            <a:off x="5178557" y="423812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?</a:t>
            </a:r>
            <a:endParaRPr lang="zh-TW" altLang="en-US" sz="2400" b="1" dirty="0"/>
          </a:p>
        </p:txBody>
      </p:sp>
      <p:sp>
        <p:nvSpPr>
          <p:cNvPr id="77" name="文字方塊 76"/>
          <p:cNvSpPr txBox="1"/>
          <p:nvPr/>
        </p:nvSpPr>
        <p:spPr>
          <a:xfrm rot="1099264">
            <a:off x="6206329" y="4351266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?</a:t>
            </a:r>
            <a:endParaRPr lang="zh-TW" altLang="en-US" sz="2400" b="1" dirty="0"/>
          </a:p>
        </p:txBody>
      </p:sp>
      <p:sp>
        <p:nvSpPr>
          <p:cNvPr id="48" name="橢圓 47"/>
          <p:cNvSpPr/>
          <p:nvPr/>
        </p:nvSpPr>
        <p:spPr>
          <a:xfrm>
            <a:off x="5893479" y="5048575"/>
            <a:ext cx="57862" cy="511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2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10131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整單風險模型架構 </a:t>
            </a:r>
            <a:r>
              <a:rPr lang="en-US" altLang="zh-TW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整單的角度評估風險</a:t>
            </a:r>
            <a:endParaRPr lang="en-US" altLang="zh-TW" sz="32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2186226" y="2536887"/>
            <a:ext cx="7262574" cy="4116930"/>
            <a:chOff x="316237" y="1822026"/>
            <a:chExt cx="8239726" cy="4670848"/>
          </a:xfrm>
        </p:grpSpPr>
        <p:cxnSp>
          <p:nvCxnSpPr>
            <p:cNvPr id="13" name="肘形接點 12"/>
            <p:cNvCxnSpPr/>
            <p:nvPr/>
          </p:nvCxnSpPr>
          <p:spPr>
            <a:xfrm>
              <a:off x="2107879" y="4682238"/>
              <a:ext cx="2351361" cy="123561"/>
            </a:xfrm>
            <a:prstGeom prst="bentConnector4">
              <a:avLst>
                <a:gd name="adj1" fmla="val 47"/>
                <a:gd name="adj2" fmla="val 285010"/>
              </a:avLst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接點 13"/>
            <p:cNvCxnSpPr/>
            <p:nvPr/>
          </p:nvCxnSpPr>
          <p:spPr>
            <a:xfrm>
              <a:off x="5390221" y="4127817"/>
              <a:ext cx="852526" cy="670099"/>
            </a:xfrm>
            <a:prstGeom prst="bentConnector3">
              <a:avLst>
                <a:gd name="adj1" fmla="val 100855"/>
              </a:avLst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接點 14"/>
            <p:cNvCxnSpPr/>
            <p:nvPr/>
          </p:nvCxnSpPr>
          <p:spPr>
            <a:xfrm rot="10800000" flipV="1">
              <a:off x="4459240" y="2825850"/>
              <a:ext cx="1058292" cy="687050"/>
            </a:xfrm>
            <a:prstGeom prst="bentConnector2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/>
            <p:cNvSpPr/>
            <p:nvPr/>
          </p:nvSpPr>
          <p:spPr>
            <a:xfrm>
              <a:off x="1202251" y="2793235"/>
              <a:ext cx="1882701" cy="188270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497B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5298896" y="1822026"/>
              <a:ext cx="1882701" cy="188270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497B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298895" y="4610173"/>
              <a:ext cx="1882701" cy="188270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497B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5401776" y="1919929"/>
              <a:ext cx="1692706" cy="16927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責任</a:t>
              </a:r>
            </a:p>
          </p:txBody>
        </p:sp>
        <p:sp>
          <p:nvSpPr>
            <p:cNvPr id="20" name="橢圓 19"/>
            <p:cNvSpPr/>
            <p:nvPr/>
          </p:nvSpPr>
          <p:spPr>
            <a:xfrm>
              <a:off x="5393894" y="4705171"/>
              <a:ext cx="1692706" cy="169270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整單</a:t>
              </a:r>
              <a:endPara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>
              <a:off x="1291150" y="2888233"/>
              <a:ext cx="1692706" cy="16927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車體</a:t>
              </a:r>
            </a:p>
          </p:txBody>
        </p:sp>
        <p:pic>
          <p:nvPicPr>
            <p:cNvPr id="22" name="Picture 2" descr="ãcar iconãçåçæå°çµæ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543" y="3364974"/>
              <a:ext cx="1608236" cy="134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 22"/>
            <p:cNvSpPr/>
            <p:nvPr/>
          </p:nvSpPr>
          <p:spPr>
            <a:xfrm>
              <a:off x="316237" y="467435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車體險風險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7217135" y="2193083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責任險風險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064015" y="6021988"/>
              <a:ext cx="1257074" cy="419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整單風險</a:t>
              </a:r>
              <a:endParaRPr lang="zh-TW" altLang="en-US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4490688" y="5635733"/>
              <a:ext cx="386255" cy="3862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396651" y="2365457"/>
              <a:ext cx="476775" cy="48688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800101" y="1052280"/>
            <a:ext cx="108682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將最主要的兩個車險業務獨立建模外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，將根據整張保單的投保內容，進行</a:t>
            </a:r>
            <a:r>
              <a:rPr lang="zh-TW" altLang="en-US" sz="28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整單風險預測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，同時考量該保單內的所有投保險項。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39433" y="1061735"/>
            <a:ext cx="84468" cy="369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3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10131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整單風險模型架構 </a:t>
            </a:r>
            <a:r>
              <a:rPr lang="en-US" altLang="zh-TW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整單的特徵因子</a:t>
            </a:r>
            <a:endParaRPr lang="en-US" altLang="zh-TW" sz="32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0101" y="1052280"/>
            <a:ext cx="108682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以整單的風險進行衡量，因此</a:t>
            </a:r>
            <a:r>
              <a:rPr lang="zh-TW" altLang="en-US" sz="28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特徵會包含契約內各個商品的內容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，透過機器學習的方法評估該契約未來一年的出險風險。</a:t>
            </a:r>
            <a:endParaRPr lang="zh-TW" altLang="en-US" sz="2800" b="1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9433" y="1061735"/>
            <a:ext cx="84468" cy="369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Picture 2" descr="ãcar ico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89" y="4099843"/>
            <a:ext cx="1417515" cy="11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直線接點 53"/>
          <p:cNvCxnSpPr/>
          <p:nvPr/>
        </p:nvCxnSpPr>
        <p:spPr>
          <a:xfrm>
            <a:off x="4124285" y="2788578"/>
            <a:ext cx="441848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202663" y="238819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新特徵欄位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202663" y="2887413"/>
            <a:ext cx="27767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車體險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主約商品代號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車體險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是否投保免追償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車體險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是否投保不明刮損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車體險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是否投保天災損害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車體險</a:t>
            </a:r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是否投保人為損害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202663" y="4370940"/>
            <a:ext cx="27767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第三人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是否投保體傷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第三人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是否投保財損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第三人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是否投保體傷多人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第三人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是否附加乘客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02663" y="5571269"/>
            <a:ext cx="27767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竊盜險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是否投保竊盜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竊盜險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是否投保無折舊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竊盜險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是否投保高價零件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 58"/>
          <p:cNvSpPr/>
          <p:nvPr/>
        </p:nvSpPr>
        <p:spPr>
          <a:xfrm rot="5400000">
            <a:off x="5214639" y="6481615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434" name="Picture 2" descr="https://www.freeiconspng.com/uploads/contract-icon-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2454">
            <a:off x="1937074" y="3679959"/>
            <a:ext cx="651259" cy="6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向右箭號 67"/>
          <p:cNvSpPr/>
          <p:nvPr/>
        </p:nvSpPr>
        <p:spPr>
          <a:xfrm>
            <a:off x="8932816" y="3453138"/>
            <a:ext cx="561975" cy="552450"/>
          </a:xfrm>
          <a:prstGeom prst="rightArrow">
            <a:avLst>
              <a:gd name="adj1" fmla="val 50000"/>
              <a:gd name="adj2" fmla="val 63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右箭號 69"/>
          <p:cNvSpPr/>
          <p:nvPr/>
        </p:nvSpPr>
        <p:spPr>
          <a:xfrm>
            <a:off x="8932816" y="4756143"/>
            <a:ext cx="561975" cy="552450"/>
          </a:xfrm>
          <a:prstGeom prst="rightArrow">
            <a:avLst>
              <a:gd name="adj1" fmla="val 50000"/>
              <a:gd name="adj2" fmla="val 63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圓角矩形 70"/>
          <p:cNvSpPr/>
          <p:nvPr/>
        </p:nvSpPr>
        <p:spPr>
          <a:xfrm>
            <a:off x="9912544" y="3771397"/>
            <a:ext cx="1342199" cy="3542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人工審查</a:t>
            </a:r>
          </a:p>
        </p:txBody>
      </p:sp>
      <p:sp>
        <p:nvSpPr>
          <p:cNvPr id="72" name="圓角矩形 71"/>
          <p:cNvSpPr/>
          <p:nvPr/>
        </p:nvSpPr>
        <p:spPr>
          <a:xfrm>
            <a:off x="9912544" y="5162877"/>
            <a:ext cx="1342199" cy="354227"/>
          </a:xfrm>
          <a:prstGeom prst="roundRect">
            <a:avLst/>
          </a:prstGeom>
          <a:solidFill>
            <a:srgbClr val="00A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自動核保</a:t>
            </a:r>
          </a:p>
        </p:txBody>
      </p:sp>
      <p:sp>
        <p:nvSpPr>
          <p:cNvPr id="18437" name="文字方塊 18436"/>
          <p:cNvSpPr txBox="1"/>
          <p:nvPr/>
        </p:nvSpPr>
        <p:spPr>
          <a:xfrm>
            <a:off x="9721868" y="33097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判定高風險</a:t>
            </a:r>
            <a:endParaRPr lang="zh-TW" altLang="en-US" sz="2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9721868" y="47042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00AC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判定低風險</a:t>
            </a:r>
            <a:endParaRPr lang="zh-TW" altLang="en-US" sz="2400" b="1" dirty="0">
              <a:solidFill>
                <a:srgbClr val="00AC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向右箭號 74"/>
          <p:cNvSpPr/>
          <p:nvPr/>
        </p:nvSpPr>
        <p:spPr>
          <a:xfrm>
            <a:off x="3150824" y="4005588"/>
            <a:ext cx="561975" cy="552450"/>
          </a:xfrm>
          <a:prstGeom prst="rightArrow">
            <a:avLst>
              <a:gd name="adj1" fmla="val 50000"/>
              <a:gd name="adj2" fmla="val 63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38" name="矩形 18437"/>
          <p:cNvSpPr/>
          <p:nvPr/>
        </p:nvSpPr>
        <p:spPr>
          <a:xfrm>
            <a:off x="1022976" y="30543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新契約進件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10131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整單風險模型架構 </a:t>
            </a:r>
            <a:r>
              <a:rPr lang="en-US" altLang="zh-TW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模型架構</a:t>
            </a:r>
            <a:endParaRPr lang="en-US" altLang="zh-TW" sz="32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0101" y="1052280"/>
            <a:ext cx="10868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未來模型架構為以整單風險為主，若有投保車體險或責任險則多跑該模型，並且提供</a:t>
            </a:r>
            <a:r>
              <a:rPr lang="zh-TW" altLang="en-US" sz="28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風險分數供險部進行案件分流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，轉派給資深或資淺的審查人員，提高契約審查效益及一致性。</a:t>
            </a:r>
            <a:endParaRPr lang="zh-TW" altLang="en-US" sz="2800" b="1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9433" y="1061735"/>
            <a:ext cx="84468" cy="369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Picture 2" descr="ãcar ico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89" y="4290343"/>
            <a:ext cx="1417515" cy="11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s://www.freeiconspng.com/uploads/contract-icon-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2454">
            <a:off x="1937074" y="3870459"/>
            <a:ext cx="651259" cy="6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向右箭號 67"/>
          <p:cNvSpPr/>
          <p:nvPr/>
        </p:nvSpPr>
        <p:spPr>
          <a:xfrm>
            <a:off x="8289890" y="4209339"/>
            <a:ext cx="561975" cy="552450"/>
          </a:xfrm>
          <a:prstGeom prst="rightArrow">
            <a:avLst>
              <a:gd name="adj1" fmla="val 50000"/>
              <a:gd name="adj2" fmla="val 63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>
            <a:off x="3150824" y="4196088"/>
            <a:ext cx="561975" cy="552450"/>
          </a:xfrm>
          <a:prstGeom prst="rightArrow">
            <a:avLst>
              <a:gd name="adj1" fmla="val 50000"/>
              <a:gd name="adj2" fmla="val 63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38" name="矩形 18437"/>
          <p:cNvSpPr/>
          <p:nvPr/>
        </p:nvSpPr>
        <p:spPr>
          <a:xfrm>
            <a:off x="1022976" y="32448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新契約進件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4557713" y="2827494"/>
            <a:ext cx="2625152" cy="1632288"/>
            <a:chOff x="3264987" y="3138812"/>
            <a:chExt cx="2625152" cy="1632288"/>
          </a:xfrm>
        </p:grpSpPr>
        <p:sp>
          <p:nvSpPr>
            <p:cNvPr id="26" name="流程圖: 程序 25"/>
            <p:cNvSpPr/>
            <p:nvPr/>
          </p:nvSpPr>
          <p:spPr>
            <a:xfrm>
              <a:off x="3265180" y="3138812"/>
              <a:ext cx="2624959" cy="1458867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流程圖: 程序 26"/>
            <p:cNvSpPr/>
            <p:nvPr/>
          </p:nvSpPr>
          <p:spPr>
            <a:xfrm>
              <a:off x="3686908" y="4702742"/>
              <a:ext cx="1711873" cy="68358"/>
            </a:xfrm>
            <a:prstGeom prst="flowChartProcess">
              <a:avLst/>
            </a:prstGeom>
            <a:solidFill>
              <a:schemeClr val="bg2">
                <a:lumMod val="1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296546" y="3296529"/>
              <a:ext cx="2562225" cy="4056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296547" y="358785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    　</a:t>
              </a:r>
              <a:endParaRPr lang="zh-TW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275705" y="3782424"/>
              <a:ext cx="2374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車體險風險</a:t>
              </a:r>
              <a:r>
                <a:rPr lang="zh-TW" alt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　</a:t>
              </a:r>
              <a:r>
                <a:rPr lang="zh-TW" altLang="en-US" sz="1400" b="1" dirty="0" smtClean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高風險</a:t>
              </a:r>
              <a:r>
                <a:rPr lang="zh-TW" alt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</a:t>
              </a:r>
              <a:r>
                <a:rPr lang="en-US" altLang="zh-TW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80</a:t>
              </a:r>
              <a:endParaRPr lang="zh-TW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264987" y="4142544"/>
              <a:ext cx="2374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責任險風險</a:t>
              </a:r>
              <a:r>
                <a:rPr lang="zh-TW" alt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　</a:t>
              </a:r>
              <a:r>
                <a:rPr lang="zh-TW" altLang="en-US" sz="1400" b="1" dirty="0" smtClean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高風險    </a:t>
              </a:r>
              <a:r>
                <a:rPr lang="en-US" altLang="zh-TW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70</a:t>
              </a:r>
              <a:endParaRPr lang="zh-TW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75705" y="3306900"/>
              <a:ext cx="252555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 smtClean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整單風險    </a:t>
              </a:r>
              <a:r>
                <a:rPr lang="zh-TW" altLang="en-US" b="1" dirty="0" smtClean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高風險</a:t>
              </a:r>
              <a:r>
                <a:rPr lang="zh-TW" altLang="en-US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75</a:t>
              </a:r>
              <a:endParaRPr lang="zh-TW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5" name="Picture 2" descr="ç¸éåç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6"/>
          <a:stretch/>
        </p:blipFill>
        <p:spPr bwMode="auto">
          <a:xfrm flipH="1">
            <a:off x="4867500" y="4635064"/>
            <a:ext cx="2108886" cy="213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群組 62"/>
          <p:cNvGrpSpPr/>
          <p:nvPr/>
        </p:nvGrpSpPr>
        <p:grpSpPr>
          <a:xfrm>
            <a:off x="9448800" y="3170095"/>
            <a:ext cx="1625927" cy="2579373"/>
            <a:chOff x="6869769" y="2846825"/>
            <a:chExt cx="1625927" cy="2579373"/>
          </a:xfrm>
        </p:grpSpPr>
        <p:grpSp>
          <p:nvGrpSpPr>
            <p:cNvPr id="64" name="群組 63"/>
            <p:cNvGrpSpPr/>
            <p:nvPr/>
          </p:nvGrpSpPr>
          <p:grpSpPr>
            <a:xfrm rot="720692">
              <a:off x="7152709" y="2846825"/>
              <a:ext cx="748923" cy="1018170"/>
              <a:chOff x="7224209" y="1926601"/>
              <a:chExt cx="748923" cy="1018170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7241214" y="1926601"/>
                <a:ext cx="714920" cy="101817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7224209" y="2007421"/>
                <a:ext cx="74892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200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承保</a:t>
                </a:r>
                <a:endParaRPr lang="zh-TW" altLang="en-US" sz="2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87" name="直線接點 86"/>
              <p:cNvCxnSpPr/>
              <p:nvPr/>
            </p:nvCxnSpPr>
            <p:spPr>
              <a:xfrm>
                <a:off x="7357941" y="2519128"/>
                <a:ext cx="4814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>
                <a:off x="7357941" y="2724863"/>
                <a:ext cx="4814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群組 64"/>
            <p:cNvGrpSpPr/>
            <p:nvPr/>
          </p:nvGrpSpPr>
          <p:grpSpPr>
            <a:xfrm rot="21377378">
              <a:off x="7639020" y="3454209"/>
              <a:ext cx="748924" cy="1018170"/>
              <a:chOff x="7224209" y="1926601"/>
              <a:chExt cx="748924" cy="101817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7241214" y="1926601"/>
                <a:ext cx="714920" cy="101817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7224209" y="2007421"/>
                <a:ext cx="74892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200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加費</a:t>
                </a:r>
              </a:p>
            </p:txBody>
          </p:sp>
          <p:cxnSp>
            <p:nvCxnSpPr>
              <p:cNvPr id="83" name="直線接點 82"/>
              <p:cNvCxnSpPr/>
              <p:nvPr/>
            </p:nvCxnSpPr>
            <p:spPr>
              <a:xfrm>
                <a:off x="7357941" y="2519128"/>
                <a:ext cx="4814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/>
              <p:cNvCxnSpPr/>
              <p:nvPr/>
            </p:nvCxnSpPr>
            <p:spPr>
              <a:xfrm>
                <a:off x="7357941" y="2724863"/>
                <a:ext cx="4814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群組 65"/>
            <p:cNvGrpSpPr/>
            <p:nvPr/>
          </p:nvGrpSpPr>
          <p:grpSpPr>
            <a:xfrm rot="1349612">
              <a:off x="7746772" y="4235082"/>
              <a:ext cx="748924" cy="1018170"/>
              <a:chOff x="7224208" y="1926601"/>
              <a:chExt cx="748924" cy="101817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7241214" y="1926601"/>
                <a:ext cx="714920" cy="101817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7224208" y="2007421"/>
                <a:ext cx="748924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200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拒保</a:t>
                </a:r>
              </a:p>
            </p:txBody>
          </p:sp>
          <p:cxnSp>
            <p:nvCxnSpPr>
              <p:cNvPr id="79" name="直線接點 78"/>
              <p:cNvCxnSpPr/>
              <p:nvPr/>
            </p:nvCxnSpPr>
            <p:spPr>
              <a:xfrm>
                <a:off x="7357941" y="2519128"/>
                <a:ext cx="4814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>
                <a:off x="7357941" y="2724863"/>
                <a:ext cx="4814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橢圓 66"/>
            <p:cNvSpPr/>
            <p:nvPr/>
          </p:nvSpPr>
          <p:spPr>
            <a:xfrm>
              <a:off x="6869769" y="3355911"/>
              <a:ext cx="536475" cy="5364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7922687" y="4889723"/>
              <a:ext cx="536475" cy="5364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3" name="Picture 10" descr="ãyes iconãçåçæå°çµæ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34"/>
            <a:stretch/>
          </p:blipFill>
          <p:spPr bwMode="auto">
            <a:xfrm rot="1280489">
              <a:off x="6977524" y="3417085"/>
              <a:ext cx="490128" cy="39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12" descr="ãX iconãçåçæå°çµæ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1441">
              <a:off x="7957679" y="4932632"/>
              <a:ext cx="474185" cy="474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58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781" t="3089"/>
          <a:stretch/>
        </p:blipFill>
        <p:spPr>
          <a:xfrm>
            <a:off x="8020049" y="-209550"/>
            <a:ext cx="4171951" cy="721624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7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8010525" y="0"/>
            <a:ext cx="4181475" cy="6858000"/>
          </a:xfrm>
          <a:prstGeom prst="rect">
            <a:avLst/>
          </a:prstGeom>
          <a:solidFill>
            <a:schemeClr val="tx2">
              <a:lumMod val="7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9207203" y="2844224"/>
            <a:ext cx="1788118" cy="1169551"/>
            <a:chOff x="9283403" y="2754094"/>
            <a:chExt cx="1788118" cy="1169551"/>
          </a:xfrm>
        </p:grpSpPr>
        <p:sp>
          <p:nvSpPr>
            <p:cNvPr id="6" name="矩形 5"/>
            <p:cNvSpPr/>
            <p:nvPr/>
          </p:nvSpPr>
          <p:spPr>
            <a:xfrm>
              <a:off x="9283403" y="3400425"/>
              <a:ext cx="17881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800" b="1" dirty="0" smtClean="0">
                  <a:solidFill>
                    <a:schemeClr val="bg1"/>
                  </a:solidFill>
                </a:rPr>
                <a:t>C</a:t>
              </a:r>
              <a:r>
                <a:rPr lang="en-US" altLang="zh-TW" sz="2800" b="1" dirty="0" smtClean="0">
                  <a:solidFill>
                    <a:schemeClr val="bg1"/>
                  </a:solidFill>
                </a:rPr>
                <a:t>ONTENTS</a:t>
              </a:r>
              <a:endParaRPr lang="zh-TW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623464" y="2754094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6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目錄</a:t>
              </a:r>
              <a:endPara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125128" y="994618"/>
            <a:ext cx="3884655" cy="702538"/>
            <a:chOff x="1114463" y="2042731"/>
            <a:chExt cx="3884655" cy="702538"/>
          </a:xfrm>
        </p:grpSpPr>
        <p:sp>
          <p:nvSpPr>
            <p:cNvPr id="10" name="文字方塊 9"/>
            <p:cNvSpPr txBox="1"/>
            <p:nvPr/>
          </p:nvSpPr>
          <p:spPr>
            <a:xfrm>
              <a:off x="1941871" y="2076566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車體險風險模型</a:t>
              </a:r>
              <a:endParaRPr lang="en-US" altLang="zh-TW" sz="32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114463" y="2042731"/>
              <a:ext cx="773478" cy="702538"/>
              <a:chOff x="963767" y="2096177"/>
              <a:chExt cx="773478" cy="702538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963767" y="2096177"/>
                <a:ext cx="773478" cy="702538"/>
                <a:chOff x="6625458" y="2514789"/>
                <a:chExt cx="1093366" cy="993087"/>
              </a:xfrm>
            </p:grpSpPr>
            <p:sp>
              <p:nvSpPr>
                <p:cNvPr id="14" name="甜甜圈 13"/>
                <p:cNvSpPr/>
                <p:nvPr/>
              </p:nvSpPr>
              <p:spPr>
                <a:xfrm>
                  <a:off x="6625458" y="2514789"/>
                  <a:ext cx="922283" cy="922283"/>
                </a:xfrm>
                <a:prstGeom prst="donut">
                  <a:avLst>
                    <a:gd name="adj" fmla="val 1302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3200" b="1" dirty="0">
                    <a:solidFill>
                      <a:schemeClr val="accent5">
                        <a:lumMod val="75000"/>
                      </a:schemeClr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15" name="等腰三角形 14"/>
                <p:cNvSpPr/>
                <p:nvPr/>
              </p:nvSpPr>
              <p:spPr>
                <a:xfrm rot="19007103">
                  <a:off x="7046244" y="3000284"/>
                  <a:ext cx="672580" cy="507592"/>
                </a:xfrm>
                <a:prstGeom prst="triangle">
                  <a:avLst>
                    <a:gd name="adj" fmla="val 4911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3" name="矩形 12"/>
              <p:cNvSpPr/>
              <p:nvPr/>
            </p:nvSpPr>
            <p:spPr>
              <a:xfrm>
                <a:off x="1080640" y="2130012"/>
                <a:ext cx="4187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3200" dirty="0">
                    <a:solidFill>
                      <a:schemeClr val="accent5">
                        <a:lumMod val="75000"/>
                      </a:schemeClr>
                    </a:solidFill>
                    <a:latin typeface="Bauhaus 93" panose="04030905020B02020C02" pitchFamily="82" charset="0"/>
                  </a:rPr>
                  <a:t>1</a:t>
                </a:r>
                <a:endParaRPr lang="zh-TW" altLang="en-US" sz="3200" dirty="0">
                  <a:solidFill>
                    <a:schemeClr val="accent5">
                      <a:lumMod val="75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grpSp>
        <p:nvGrpSpPr>
          <p:cNvPr id="16" name="群組 15"/>
          <p:cNvGrpSpPr/>
          <p:nvPr/>
        </p:nvGrpSpPr>
        <p:grpSpPr>
          <a:xfrm>
            <a:off x="1125128" y="2401449"/>
            <a:ext cx="5115761" cy="702538"/>
            <a:chOff x="1114463" y="2042731"/>
            <a:chExt cx="5115761" cy="702538"/>
          </a:xfrm>
        </p:grpSpPr>
        <p:sp>
          <p:nvSpPr>
            <p:cNvPr id="17" name="文字方塊 16"/>
            <p:cNvSpPr txBox="1"/>
            <p:nvPr/>
          </p:nvSpPr>
          <p:spPr>
            <a:xfrm>
              <a:off x="1941871" y="2076566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第三人責任險風險模型</a:t>
              </a:r>
              <a:endParaRPr lang="en-US" altLang="zh-TW" sz="32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1114463" y="2042731"/>
              <a:ext cx="773478" cy="702538"/>
              <a:chOff x="963767" y="2096177"/>
              <a:chExt cx="773478" cy="702538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963767" y="2096177"/>
                <a:ext cx="773478" cy="702538"/>
                <a:chOff x="6625458" y="2514789"/>
                <a:chExt cx="1093366" cy="993087"/>
              </a:xfrm>
            </p:grpSpPr>
            <p:sp>
              <p:nvSpPr>
                <p:cNvPr id="21" name="甜甜圈 20"/>
                <p:cNvSpPr/>
                <p:nvPr/>
              </p:nvSpPr>
              <p:spPr>
                <a:xfrm>
                  <a:off x="6625458" y="2514789"/>
                  <a:ext cx="922283" cy="922283"/>
                </a:xfrm>
                <a:prstGeom prst="donut">
                  <a:avLst>
                    <a:gd name="adj" fmla="val 1302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3200" b="1" dirty="0">
                    <a:solidFill>
                      <a:schemeClr val="accent5">
                        <a:lumMod val="75000"/>
                      </a:schemeClr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22" name="等腰三角形 21"/>
                <p:cNvSpPr/>
                <p:nvPr/>
              </p:nvSpPr>
              <p:spPr>
                <a:xfrm rot="19007103">
                  <a:off x="7046244" y="3000284"/>
                  <a:ext cx="672580" cy="507592"/>
                </a:xfrm>
                <a:prstGeom prst="triangle">
                  <a:avLst>
                    <a:gd name="adj" fmla="val 4911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1080640" y="2130012"/>
                <a:ext cx="4187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3200" dirty="0">
                    <a:solidFill>
                      <a:schemeClr val="accent5">
                        <a:lumMod val="75000"/>
                      </a:schemeClr>
                    </a:solidFill>
                    <a:latin typeface="Bauhaus 93" panose="04030905020B02020C02" pitchFamily="82" charset="0"/>
                  </a:rPr>
                  <a:t>2</a:t>
                </a:r>
                <a:endParaRPr lang="zh-TW" altLang="en-US" sz="3200" dirty="0">
                  <a:solidFill>
                    <a:schemeClr val="accent5">
                      <a:lumMod val="75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1128463" y="3864457"/>
            <a:ext cx="4295024" cy="702538"/>
            <a:chOff x="1114463" y="2042731"/>
            <a:chExt cx="4295024" cy="702538"/>
          </a:xfrm>
        </p:grpSpPr>
        <p:sp>
          <p:nvSpPr>
            <p:cNvPr id="24" name="文字方塊 23"/>
            <p:cNvSpPr txBox="1"/>
            <p:nvPr/>
          </p:nvSpPr>
          <p:spPr>
            <a:xfrm>
              <a:off x="1941871" y="2076566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整單風險模型架構</a:t>
              </a:r>
              <a:endParaRPr lang="en-US" altLang="zh-TW" sz="32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1114463" y="2042731"/>
              <a:ext cx="773478" cy="702538"/>
              <a:chOff x="963767" y="2096177"/>
              <a:chExt cx="773478" cy="702538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963767" y="2096177"/>
                <a:ext cx="773478" cy="702538"/>
                <a:chOff x="6625458" y="2514789"/>
                <a:chExt cx="1093366" cy="993087"/>
              </a:xfrm>
            </p:grpSpPr>
            <p:sp>
              <p:nvSpPr>
                <p:cNvPr id="28" name="甜甜圈 27"/>
                <p:cNvSpPr/>
                <p:nvPr/>
              </p:nvSpPr>
              <p:spPr>
                <a:xfrm>
                  <a:off x="6625458" y="2514789"/>
                  <a:ext cx="922283" cy="922283"/>
                </a:xfrm>
                <a:prstGeom prst="donut">
                  <a:avLst>
                    <a:gd name="adj" fmla="val 1302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3200" b="1" dirty="0">
                    <a:solidFill>
                      <a:schemeClr val="accent5">
                        <a:lumMod val="75000"/>
                      </a:schemeClr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29" name="等腰三角形 28"/>
                <p:cNvSpPr/>
                <p:nvPr/>
              </p:nvSpPr>
              <p:spPr>
                <a:xfrm rot="19007103">
                  <a:off x="7046244" y="3000284"/>
                  <a:ext cx="672580" cy="507592"/>
                </a:xfrm>
                <a:prstGeom prst="triangle">
                  <a:avLst>
                    <a:gd name="adj" fmla="val 4911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1080640" y="2130012"/>
                <a:ext cx="4187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3200" dirty="0">
                    <a:solidFill>
                      <a:schemeClr val="accent5">
                        <a:lumMod val="75000"/>
                      </a:schemeClr>
                    </a:solidFill>
                    <a:latin typeface="Bauhaus 93" panose="04030905020B02020C02" pitchFamily="82" charset="0"/>
                  </a:rPr>
                  <a:t>3</a:t>
                </a:r>
                <a:endParaRPr lang="zh-TW" altLang="en-US" sz="3200" dirty="0">
                  <a:solidFill>
                    <a:schemeClr val="accent5">
                      <a:lumMod val="75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1125128" y="5373367"/>
            <a:ext cx="3474286" cy="702538"/>
            <a:chOff x="1114463" y="2042731"/>
            <a:chExt cx="3474286" cy="702538"/>
          </a:xfrm>
        </p:grpSpPr>
        <p:sp>
          <p:nvSpPr>
            <p:cNvPr id="31" name="文字方塊 30"/>
            <p:cNvSpPr txBox="1"/>
            <p:nvPr/>
          </p:nvSpPr>
          <p:spPr>
            <a:xfrm>
              <a:off x="1941871" y="2076566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後續進行事項</a:t>
              </a:r>
              <a:endParaRPr lang="en-US" altLang="zh-TW" sz="32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1114463" y="2042731"/>
              <a:ext cx="773478" cy="702538"/>
              <a:chOff x="963767" y="2096177"/>
              <a:chExt cx="773478" cy="702538"/>
            </a:xfrm>
          </p:grpSpPr>
          <p:grpSp>
            <p:nvGrpSpPr>
              <p:cNvPr id="33" name="群組 32"/>
              <p:cNvGrpSpPr/>
              <p:nvPr/>
            </p:nvGrpSpPr>
            <p:grpSpPr>
              <a:xfrm>
                <a:off x="963767" y="2096177"/>
                <a:ext cx="773478" cy="702538"/>
                <a:chOff x="6625458" y="2514789"/>
                <a:chExt cx="1093366" cy="993087"/>
              </a:xfrm>
            </p:grpSpPr>
            <p:sp>
              <p:nvSpPr>
                <p:cNvPr id="35" name="甜甜圈 34"/>
                <p:cNvSpPr/>
                <p:nvPr/>
              </p:nvSpPr>
              <p:spPr>
                <a:xfrm>
                  <a:off x="6625458" y="2514789"/>
                  <a:ext cx="922283" cy="922283"/>
                </a:xfrm>
                <a:prstGeom prst="donut">
                  <a:avLst>
                    <a:gd name="adj" fmla="val 13024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3200" b="1" dirty="0">
                    <a:solidFill>
                      <a:schemeClr val="accent5">
                        <a:lumMod val="75000"/>
                      </a:schemeClr>
                    </a:solidFill>
                    <a:latin typeface="Bauhaus 93" panose="04030905020B02020C02" pitchFamily="82" charset="0"/>
                  </a:endParaRPr>
                </a:p>
              </p:txBody>
            </p:sp>
            <p:sp>
              <p:nvSpPr>
                <p:cNvPr id="36" name="等腰三角形 35"/>
                <p:cNvSpPr/>
                <p:nvPr/>
              </p:nvSpPr>
              <p:spPr>
                <a:xfrm rot="19007103">
                  <a:off x="7046244" y="3000284"/>
                  <a:ext cx="672580" cy="507592"/>
                </a:xfrm>
                <a:prstGeom prst="triangle">
                  <a:avLst>
                    <a:gd name="adj" fmla="val 4911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4" name="矩形 33"/>
              <p:cNvSpPr/>
              <p:nvPr/>
            </p:nvSpPr>
            <p:spPr>
              <a:xfrm>
                <a:off x="1080640" y="2130012"/>
                <a:ext cx="4187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3200" dirty="0">
                    <a:solidFill>
                      <a:schemeClr val="accent5">
                        <a:lumMod val="75000"/>
                      </a:schemeClr>
                    </a:solidFill>
                    <a:latin typeface="Bauhaus 93" panose="04030905020B02020C02" pitchFamily="82" charset="0"/>
                  </a:rPr>
                  <a:t>4</a:t>
                </a:r>
                <a:endParaRPr lang="zh-TW" altLang="en-US" sz="3200" dirty="0">
                  <a:solidFill>
                    <a:schemeClr val="accent5">
                      <a:lumMod val="75000"/>
                    </a:schemeClr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sp>
        <p:nvSpPr>
          <p:cNvPr id="52" name="投影片編號版面配置區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1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10131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整單風險模型架構 </a:t>
            </a:r>
            <a:r>
              <a:rPr lang="en-US" altLang="zh-TW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模型表現</a:t>
            </a:r>
            <a:endParaRPr lang="en-US" altLang="zh-TW" sz="32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39958"/>
              </p:ext>
            </p:extLst>
          </p:nvPr>
        </p:nvGraphicFramePr>
        <p:xfrm>
          <a:off x="5201848" y="1247545"/>
          <a:ext cx="6795304" cy="524899"/>
        </p:xfrm>
        <a:graphic>
          <a:graphicData uri="http://schemas.openxmlformats.org/drawingml/2006/table">
            <a:tbl>
              <a:tblPr/>
              <a:tblGrid>
                <a:gridCol w="1183968"/>
                <a:gridCol w="967186"/>
                <a:gridCol w="967186"/>
                <a:gridCol w="1388242"/>
                <a:gridCol w="1388242"/>
                <a:gridCol w="900480"/>
              </a:tblGrid>
              <a:tr h="26693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總承保件數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理賠件數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理賠占比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理賠金額</a:t>
                      </a:r>
                      <a:r>
                        <a:rPr lang="en-US" alt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</a:t>
                      </a:r>
                      <a:r>
                        <a:rPr lang="en-US" alt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簽單保費</a:t>
                      </a:r>
                      <a:r>
                        <a:rPr lang="en-US" altLang="zh-TW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</a:t>
                      </a:r>
                      <a:r>
                        <a:rPr lang="en-US" altLang="zh-TW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4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損</a:t>
                      </a:r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579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2,144,512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93,097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4.34%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490,798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840,296</a:t>
                      </a:r>
                      <a:endParaRPr lang="en-US" altLang="zh-TW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  <a:r>
                        <a:rPr lang="en-US" altLang="zh-TW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58.40%</a:t>
                      </a:r>
                      <a:endParaRPr lang="zh-TW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內容版面配置區 2">
            <a:extLst>
              <a:ext uri="{FF2B5EF4-FFF2-40B4-BE49-F238E27FC236}">
                <a16:creationId xmlns:a16="http://schemas.microsoft.com/office/drawing/2014/main" xmlns="" id="{B0096536-36D7-4FD9-8085-E0A95FD77451}"/>
              </a:ext>
            </a:extLst>
          </p:cNvPr>
          <p:cNvSpPr txBox="1">
            <a:spLocks/>
          </p:cNvSpPr>
          <p:nvPr/>
        </p:nvSpPr>
        <p:spPr>
          <a:xfrm>
            <a:off x="7271743" y="942958"/>
            <a:ext cx="4771470" cy="345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400" b="1" dirty="0" smtClean="0">
                <a:solidFill>
                  <a:schemeClr val="accent5">
                    <a:lumMod val="50000"/>
                  </a:schemeClr>
                </a:solidFill>
              </a:rPr>
              <a:t>2017</a:t>
            </a:r>
            <a:r>
              <a:rPr lang="zh-TW" altLang="en-US" sz="1400" b="1" dirty="0" smtClean="0">
                <a:solidFill>
                  <a:schemeClr val="accent5">
                    <a:lumMod val="50000"/>
                  </a:schemeClr>
                </a:solidFill>
              </a:rPr>
              <a:t>年</a:t>
            </a:r>
            <a:r>
              <a:rPr lang="zh-TW" altLang="en-US" sz="1400" b="1" dirty="0" smtClean="0">
                <a:solidFill>
                  <a:schemeClr val="accent5">
                    <a:lumMod val="50000"/>
                  </a:schemeClr>
                </a:solidFill>
              </a:rPr>
              <a:t>車體險承保件的件數及理賠金額</a:t>
            </a:r>
            <a:endParaRPr lang="zh-TW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gray">
          <a:xfrm>
            <a:off x="0" y="2340839"/>
            <a:ext cx="2594683" cy="442624"/>
          </a:xfrm>
          <a:prstGeom prst="rect">
            <a:avLst/>
          </a:prstGeom>
          <a:solidFill>
            <a:srgbClr val="1C9494"/>
          </a:solidFill>
          <a:ln w="25400" algn="ctr">
            <a:noFill/>
            <a:miter lim="800000"/>
            <a:headEnd/>
            <a:tailEnd/>
          </a:ln>
          <a:effectLst/>
        </p:spPr>
        <p:txBody>
          <a:bodyPr lIns="45720" tIns="44450" rIns="45720" bIns="44450" anchor="ctr" anchorCtr="1"/>
          <a:lstStyle/>
          <a:p>
            <a:pPr>
              <a:defRPr/>
            </a:pP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現行核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準則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22585"/>
              </p:ext>
            </p:extLst>
          </p:nvPr>
        </p:nvGraphicFramePr>
        <p:xfrm>
          <a:off x="78877" y="2817332"/>
          <a:ext cx="8703173" cy="1546122"/>
        </p:xfrm>
        <a:graphic>
          <a:graphicData uri="http://schemas.openxmlformats.org/drawingml/2006/table">
            <a:tbl>
              <a:tblPr/>
              <a:tblGrid>
                <a:gridCol w="911845"/>
                <a:gridCol w="759870"/>
                <a:gridCol w="1221208"/>
                <a:gridCol w="1485900"/>
                <a:gridCol w="1152400"/>
                <a:gridCol w="1199961"/>
                <a:gridCol w="1199961"/>
                <a:gridCol w="772028"/>
              </a:tblGrid>
              <a:tr h="38742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總承保件</a:t>
                      </a:r>
                      <a:r>
                        <a:rPr lang="zh-TW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</a:t>
                      </a:r>
                      <a:r>
                        <a:rPr lang="en-US" altLang="zh-TW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</a:t>
                      </a:r>
                      <a:r>
                        <a:rPr lang="en-US" altLang="zh-TW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各承保件</a:t>
                      </a:r>
                      <a:r>
                        <a:rPr lang="zh-TW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</a:t>
                      </a:r>
                      <a:r>
                        <a:rPr lang="en-US" altLang="zh-TW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</a:t>
                      </a:r>
                      <a:r>
                        <a:rPr lang="en-US" altLang="zh-TW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簽單</a:t>
                      </a:r>
                      <a:r>
                        <a:rPr lang="zh-TW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保費</a:t>
                      </a:r>
                      <a:r>
                        <a:rPr lang="en-US" altLang="zh-TW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</a:t>
                      </a:r>
                      <a:r>
                        <a:rPr lang="en-US" altLang="zh-TW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總簽單</a:t>
                      </a:r>
                      <a:r>
                        <a:rPr lang="zh-TW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保費</a:t>
                      </a:r>
                      <a:r>
                        <a:rPr lang="en-US" altLang="zh-TW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</a:t>
                      </a:r>
                      <a:r>
                        <a:rPr lang="en-US" altLang="zh-TW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總理賠</a:t>
                      </a:r>
                      <a:r>
                        <a:rPr lang="zh-TW" altLang="en-US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r>
                        <a:rPr lang="en-US" altLang="zh-TW" sz="13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萬</a:t>
                      </a:r>
                      <a:r>
                        <a:rPr lang="en-US" altLang="zh-TW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損率</a:t>
                      </a: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896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人工審查</a:t>
                      </a: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出險</a:t>
                      </a: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TW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(47.78%)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12,516 (14.82%)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23,472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103,042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63,806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61.92%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未出險</a:t>
                      </a: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 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(85.18%)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79,570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96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自動核保</a:t>
                      </a: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出險</a:t>
                      </a: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 </a:t>
                      </a:r>
                      <a:endParaRPr lang="en-US" altLang="zh-TW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(52.22%)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9,041 (9.80%)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10,748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64,883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39,287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60.55%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未出險</a:t>
                      </a:r>
                    </a:p>
                  </a:txBody>
                  <a:tcPr marL="7672" marR="7672" marT="767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83,235 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90.20%) 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54,135</a:t>
                      </a:r>
                      <a:endParaRPr lang="en-US" altLang="zh-TW" sz="13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72" marR="7672" marT="76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10131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整單風險模型架構 </a:t>
            </a:r>
            <a:r>
              <a:rPr lang="en-US" altLang="zh-TW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整單的角度評估風險</a:t>
            </a:r>
            <a:endParaRPr lang="en-US" altLang="zh-TW" sz="32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0101" y="1052280"/>
            <a:ext cx="108682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將最主要的兩個車險業務獨立建模外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，將根據整張保單的投保內容，進行</a:t>
            </a:r>
            <a:r>
              <a:rPr lang="zh-TW" altLang="en-US" sz="28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整單風險預測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，同時考量該保單內的所有投保險項。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39433" y="1061735"/>
            <a:ext cx="84468" cy="369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Picture 2" descr="ãcar ico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89" y="4099843"/>
            <a:ext cx="1417515" cy="11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www.freeiconspng.com/uploads/contract-icon-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2454">
            <a:off x="1937074" y="3679959"/>
            <a:ext cx="651259" cy="6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/>
          <p:cNvSpPr/>
          <p:nvPr/>
        </p:nvSpPr>
        <p:spPr>
          <a:xfrm>
            <a:off x="1022976" y="30543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新契約進件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向右箭號 33"/>
          <p:cNvSpPr/>
          <p:nvPr/>
        </p:nvSpPr>
        <p:spPr>
          <a:xfrm>
            <a:off x="3150824" y="4005588"/>
            <a:ext cx="561975" cy="552450"/>
          </a:xfrm>
          <a:prstGeom prst="rightArrow">
            <a:avLst>
              <a:gd name="adj1" fmla="val 50000"/>
              <a:gd name="adj2" fmla="val 63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>
            <a:off x="8932816" y="3453138"/>
            <a:ext cx="561975" cy="552450"/>
          </a:xfrm>
          <a:prstGeom prst="rightArrow">
            <a:avLst>
              <a:gd name="adj1" fmla="val 50000"/>
              <a:gd name="adj2" fmla="val 63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>
            <a:off x="8932816" y="4756143"/>
            <a:ext cx="561975" cy="552450"/>
          </a:xfrm>
          <a:prstGeom prst="rightArrow">
            <a:avLst>
              <a:gd name="adj1" fmla="val 50000"/>
              <a:gd name="adj2" fmla="val 63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9912544" y="3771397"/>
            <a:ext cx="1342199" cy="3542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人工審查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9912544" y="5162877"/>
            <a:ext cx="1342199" cy="354227"/>
          </a:xfrm>
          <a:prstGeom prst="roundRect">
            <a:avLst/>
          </a:prstGeom>
          <a:solidFill>
            <a:srgbClr val="00A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自動核保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9721868" y="33097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判定高風險</a:t>
            </a:r>
            <a:endParaRPr lang="zh-TW" altLang="en-US" sz="2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9721868" y="47042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00AC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判定低風險</a:t>
            </a:r>
            <a:endParaRPr lang="zh-TW" altLang="en-US" sz="2400" b="1" dirty="0">
              <a:solidFill>
                <a:srgbClr val="00AC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2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邊形 4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00101" y="177224"/>
            <a:ext cx="86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車體險風險模型 </a:t>
            </a:r>
            <a:r>
              <a:rPr lang="en-US" altLang="zh-TW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平型運型分析</a:t>
            </a:r>
            <a:endParaRPr lang="zh-TW" altLang="en-US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85602" y="1148246"/>
            <a:ext cx="10563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承保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件截至 </a:t>
            </a:r>
            <a:r>
              <a:rPr lang="en-US" altLang="zh-TW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2019/6/13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</a:t>
            </a:r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理賠申請案件，進行核保準則與核保模型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的效益</a:t>
            </a:r>
            <a:r>
              <a:rPr lang="zh-TW" altLang="en-US" sz="28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24934" y="1157701"/>
            <a:ext cx="84468" cy="369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654106" y="2379336"/>
            <a:ext cx="1519092" cy="4036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理賠申請件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3264530" y="3027789"/>
            <a:ext cx="1342199" cy="3542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人工審查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3264530" y="3600056"/>
            <a:ext cx="1342199" cy="354227"/>
          </a:xfrm>
          <a:prstGeom prst="roundRect">
            <a:avLst/>
          </a:prstGeom>
          <a:solidFill>
            <a:srgbClr val="00A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自動核保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264530" y="4311148"/>
            <a:ext cx="1342199" cy="3542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人工審查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3264530" y="4883415"/>
            <a:ext cx="1342199" cy="354227"/>
          </a:xfrm>
          <a:prstGeom prst="roundRect">
            <a:avLst/>
          </a:prstGeom>
          <a:solidFill>
            <a:srgbClr val="00A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自動核保</a:t>
            </a:r>
          </a:p>
        </p:txBody>
      </p:sp>
      <p:cxnSp>
        <p:nvCxnSpPr>
          <p:cNvPr id="19" name="直線接點 18"/>
          <p:cNvCxnSpPr/>
          <p:nvPr/>
        </p:nvCxnSpPr>
        <p:spPr>
          <a:xfrm>
            <a:off x="1365862" y="2862048"/>
            <a:ext cx="905281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524564" y="327582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核保準則</a:t>
            </a:r>
          </a:p>
        </p:txBody>
      </p:sp>
      <p:sp>
        <p:nvSpPr>
          <p:cNvPr id="21" name="矩形 20"/>
          <p:cNvSpPr/>
          <p:nvPr/>
        </p:nvSpPr>
        <p:spPr>
          <a:xfrm>
            <a:off x="1475136" y="436142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車體險</a:t>
            </a:r>
            <a:endParaRPr lang="en-US" altLang="zh-TW" sz="24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核保模型</a:t>
            </a:r>
          </a:p>
        </p:txBody>
      </p:sp>
      <p:sp>
        <p:nvSpPr>
          <p:cNvPr id="22" name="矩形 21"/>
          <p:cNvSpPr/>
          <p:nvPr/>
        </p:nvSpPr>
        <p:spPr>
          <a:xfrm>
            <a:off x="8467383" y="2379336"/>
            <a:ext cx="1519092" cy="4036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理賠件佔比</a:t>
            </a:r>
          </a:p>
        </p:txBody>
      </p:sp>
      <p:sp>
        <p:nvSpPr>
          <p:cNvPr id="23" name="矩形 22"/>
          <p:cNvSpPr/>
          <p:nvPr/>
        </p:nvSpPr>
        <p:spPr>
          <a:xfrm>
            <a:off x="4840829" y="2379336"/>
            <a:ext cx="1519092" cy="4036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出單件數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087253" y="30209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5,853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5018325" y="361326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22,177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087253" y="430238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5,819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5018326" y="4894667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22,211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6970587" y="3020975"/>
            <a:ext cx="82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115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6970588" y="3613262"/>
            <a:ext cx="82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258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6970587" y="4302380"/>
            <a:ext cx="82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129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6970589" y="4894667"/>
            <a:ext cx="82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244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874595" y="302097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2.0%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805667" y="361326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1.16%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874595" y="430238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2.2%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874597" y="489466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1.0%</a:t>
            </a:r>
            <a:endParaRPr lang="zh-TW" altLang="en-US" b="1" dirty="0">
              <a:solidFill>
                <a:schemeClr val="accent3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80CEC291-D93D-7C41-BDF3-31490ABF8FD1}"/>
              </a:ext>
            </a:extLst>
          </p:cNvPr>
          <p:cNvCxnSpPr>
            <a:cxnSpLocks/>
          </p:cNvCxnSpPr>
          <p:nvPr/>
        </p:nvCxnSpPr>
        <p:spPr>
          <a:xfrm>
            <a:off x="3107377" y="4142604"/>
            <a:ext cx="73582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156633" y="5827910"/>
            <a:ext cx="1095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比例</a:t>
            </a:r>
            <a:r>
              <a:rPr lang="zh-TW" altLang="en-US" sz="28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差距還不明顯</a:t>
            </a:r>
            <a:r>
              <a:rPr lang="zh-TW" altLang="en-US" sz="28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zh-TW" altLang="en-US" sz="28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持續追蹤模型</a:t>
            </a:r>
            <a:r>
              <a:rPr lang="zh-TW" altLang="en-US" sz="28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效益，並進行第二版模型優化。</a:t>
            </a:r>
            <a:endParaRPr lang="zh-TW" altLang="en-US" sz="28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8" name="Picture 2" descr="ãæ¾å¤§é¡ icon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0" y="5768768"/>
            <a:ext cx="579948" cy="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邊形 4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00101" y="177224"/>
            <a:ext cx="8896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車體險風險模型 </a:t>
            </a:r>
            <a:r>
              <a:rPr lang="en-US" altLang="zh-TW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優化版車體險風險模型</a:t>
            </a:r>
            <a:endParaRPr lang="zh-TW" altLang="en-US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4</a:t>
            </a:fld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405346" y="2637031"/>
            <a:ext cx="78100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/>
          <p:cNvGrpSpPr/>
          <p:nvPr/>
        </p:nvGrpSpPr>
        <p:grpSpPr>
          <a:xfrm>
            <a:off x="2439999" y="2203481"/>
            <a:ext cx="638293" cy="1058911"/>
            <a:chOff x="659867" y="3585171"/>
            <a:chExt cx="487567" cy="808860"/>
          </a:xfrm>
        </p:grpSpPr>
        <p:pic>
          <p:nvPicPr>
            <p:cNvPr id="41" name="Picture 2" descr="ãdoc iconãçåçæå°çµæ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867" y="3585171"/>
              <a:ext cx="487566" cy="487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字方塊 18"/>
            <p:cNvSpPr txBox="1"/>
            <p:nvPr/>
          </p:nvSpPr>
          <p:spPr>
            <a:xfrm>
              <a:off x="692910" y="4135423"/>
              <a:ext cx="454524" cy="258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保單</a:t>
              </a:r>
              <a:endPara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396327" y="1610920"/>
            <a:ext cx="215956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風險件</a:t>
            </a:r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低風險</a:t>
            </a:r>
            <a:endParaRPr lang="zh-TW" altLang="en-US" sz="24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96327" y="236522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風險分數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96327" y="313676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風險主成分</a:t>
            </a:r>
            <a:endParaRPr lang="zh-TW" alt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6" name="Picture 6" descr="ç¸éåç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444" y="2141251"/>
            <a:ext cx="1297293" cy="7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18"/>
          <p:cNvSpPr txBox="1"/>
          <p:nvPr/>
        </p:nvSpPr>
        <p:spPr>
          <a:xfrm>
            <a:off x="4780388" y="292383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核保模型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60586" y="4754772"/>
            <a:ext cx="1857375" cy="5619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模型準確率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460586" y="4078180"/>
            <a:ext cx="5327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資料測試模型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整體表現力</a:t>
            </a:r>
            <a:endParaRPr lang="zh-TW" altLang="en-US" sz="2800" dirty="0"/>
          </a:p>
        </p:txBody>
      </p:sp>
      <p:sp>
        <p:nvSpPr>
          <p:cNvPr id="69" name="矩形 68"/>
          <p:cNvSpPr/>
          <p:nvPr/>
        </p:nvSpPr>
        <p:spPr>
          <a:xfrm>
            <a:off x="1460586" y="5364462"/>
            <a:ext cx="1857375" cy="5619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模型準確率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32457" y="4754772"/>
            <a:ext cx="1857375" cy="5619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低風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險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32457" y="5364462"/>
            <a:ext cx="1857375" cy="5619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模型準確率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04328" y="4754772"/>
            <a:ext cx="1857375" cy="5619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風險件準確率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04328" y="5364462"/>
            <a:ext cx="1857375" cy="5619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模型準確率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276199" y="4754772"/>
            <a:ext cx="1857375" cy="5619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AUC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276199" y="5364462"/>
            <a:ext cx="1857375" cy="5619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模型準確率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6170141" y="1802266"/>
            <a:ext cx="1048712" cy="1565334"/>
            <a:chOff x="6181168" y="2878498"/>
            <a:chExt cx="839026" cy="1565334"/>
          </a:xfrm>
        </p:grpSpPr>
        <p:grpSp>
          <p:nvGrpSpPr>
            <p:cNvPr id="77" name="群組 76"/>
            <p:cNvGrpSpPr/>
            <p:nvPr/>
          </p:nvGrpSpPr>
          <p:grpSpPr>
            <a:xfrm>
              <a:off x="6181168" y="3661164"/>
              <a:ext cx="839026" cy="782668"/>
              <a:chOff x="5755092" y="2775282"/>
              <a:chExt cx="839026" cy="896512"/>
            </a:xfrm>
          </p:grpSpPr>
          <p:cxnSp>
            <p:nvCxnSpPr>
              <p:cNvPr id="79" name="肘形接點 78"/>
              <p:cNvCxnSpPr/>
              <p:nvPr/>
            </p:nvCxnSpPr>
            <p:spPr>
              <a:xfrm>
                <a:off x="5755092" y="2775282"/>
                <a:ext cx="839026" cy="896512"/>
              </a:xfrm>
              <a:prstGeom prst="bentConnector3">
                <a:avLst>
                  <a:gd name="adj1" fmla="val 58059"/>
                </a:avLst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>
                <a:off x="5813110" y="2775282"/>
                <a:ext cx="781008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肘形接點 77"/>
            <p:cNvCxnSpPr/>
            <p:nvPr/>
          </p:nvCxnSpPr>
          <p:spPr>
            <a:xfrm flipV="1">
              <a:off x="6181168" y="2878498"/>
              <a:ext cx="839026" cy="782668"/>
            </a:xfrm>
            <a:prstGeom prst="bentConnector3">
              <a:avLst>
                <a:gd name="adj1" fmla="val 58059"/>
              </a:avLst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3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邊形 4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00101" y="177224"/>
            <a:ext cx="86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車體險風險模型 </a:t>
            </a:r>
            <a:r>
              <a:rPr lang="en-US" altLang="zh-TW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模型優化方向</a:t>
            </a:r>
            <a:endParaRPr lang="zh-TW" altLang="en-US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0" y="3891166"/>
            <a:ext cx="12344400" cy="871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7619" y="4069695"/>
            <a:ext cx="345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減少模型</a:t>
            </a:r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</a:t>
            </a:r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57619" y="4962832"/>
            <a:ext cx="11428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為了提高模型的高風險準確率，使用較複雜的集成學習模型架構，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整個車體險風險模型為</a:t>
            </a:r>
            <a:r>
              <a:rPr lang="en-US" altLang="zh-TW" sz="24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zh-TW" altLang="en-US" sz="2400" b="1" u="sng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個子模型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的集合，資料預測時間較長，單筆需約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秒時間預測，因此將對模型架構及速度進行優化。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1" y="1316969"/>
            <a:ext cx="12296775" cy="871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57619" y="1491294"/>
            <a:ext cx="5606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新增資料特徵提高模型預測能力</a:t>
            </a:r>
            <a:endParaRPr lang="zh-TW" altLang="en-US" sz="28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57619" y="2363164"/>
            <a:ext cx="11428891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根據審查人員回饋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，加入未納入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變數，並加入業務邏輯排除異常案件，避免訓練資料有誤。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29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86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車體險風險模型 </a:t>
            </a:r>
            <a:r>
              <a:rPr lang="en-US" altLang="zh-TW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增加特徵</a:t>
            </a:r>
            <a:endParaRPr lang="zh-TW" altLang="en-US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5602" y="1148246"/>
            <a:ext cx="10563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增加原本缺少或難以取得的特徵，提高訓練資訊量，對比前一版模型增加了 </a:t>
            </a:r>
            <a:r>
              <a:rPr lang="en-US" altLang="zh-TW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58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個欄位。</a:t>
            </a:r>
            <a:endParaRPr lang="zh-TW" altLang="en-US" sz="28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4934" y="1157701"/>
            <a:ext cx="84468" cy="369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654696" y="2798551"/>
            <a:ext cx="105634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800101" y="2972082"/>
            <a:ext cx="4551282" cy="3675856"/>
            <a:chOff x="846708" y="3021955"/>
            <a:chExt cx="4551282" cy="3675856"/>
          </a:xfrm>
        </p:grpSpPr>
        <p:sp>
          <p:nvSpPr>
            <p:cNvPr id="35" name="矩形 34"/>
            <p:cNvSpPr/>
            <p:nvPr/>
          </p:nvSpPr>
          <p:spPr>
            <a:xfrm>
              <a:off x="846708" y="3021955"/>
              <a:ext cx="4551282" cy="36758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106686" y="312477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原車體險模型</a:t>
              </a:r>
              <a:endPara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6464308" y="2972082"/>
            <a:ext cx="4696361" cy="3675856"/>
            <a:chOff x="6476463" y="3000953"/>
            <a:chExt cx="4696361" cy="367585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6" name="矩形 35"/>
            <p:cNvSpPr/>
            <p:nvPr/>
          </p:nvSpPr>
          <p:spPr>
            <a:xfrm>
              <a:off x="6476463" y="3000953"/>
              <a:ext cx="4696361" cy="36758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7553325" y="3111859"/>
              <a:ext cx="264687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優化版</a:t>
              </a:r>
              <a:r>
                <a:rPr lang="zh-TW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車體險模型</a:t>
              </a:r>
              <a:endParaRPr lang="zh-TW" altLang="en-US" sz="2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4" name="向右箭號 33"/>
          <p:cNvSpPr/>
          <p:nvPr/>
        </p:nvSpPr>
        <p:spPr>
          <a:xfrm>
            <a:off x="5655433" y="4680779"/>
            <a:ext cx="561975" cy="552450"/>
          </a:xfrm>
          <a:prstGeom prst="rightArrow">
            <a:avLst>
              <a:gd name="adj1" fmla="val 50000"/>
              <a:gd name="adj2" fmla="val 63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27869" y="2340570"/>
            <a:ext cx="3262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以車輛相關資訊為例：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74" y="3704186"/>
            <a:ext cx="3419601" cy="1389838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808" y="3704186"/>
            <a:ext cx="3419601" cy="2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86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車體險風險模型 </a:t>
            </a:r>
            <a:r>
              <a:rPr lang="en-US" altLang="zh-TW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觀察面向增加</a:t>
            </a:r>
            <a:endParaRPr lang="zh-TW" altLang="en-US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5602" y="1148246"/>
            <a:ext cx="10563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除了車體險，觀察本次投保的其他商品狀況，加入特徵訓練。</a:t>
            </a:r>
            <a:endParaRPr lang="zh-TW" altLang="en-US" sz="28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4934" y="1157701"/>
            <a:ext cx="84468" cy="369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54696" y="2084622"/>
            <a:ext cx="3685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年車體險契約為例：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85602" y="4240384"/>
            <a:ext cx="2733898" cy="742950"/>
          </a:xfrm>
          <a:prstGeom prst="roundRect">
            <a:avLst>
              <a:gd name="adj" fmla="val 439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投保車體險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654696" y="2543175"/>
            <a:ext cx="105634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855876" y="498333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303,701</a:t>
            </a:r>
            <a:r>
              <a:rPr lang="zh-TW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筆契約</a:t>
            </a:r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5333553" y="2812783"/>
            <a:ext cx="3362771" cy="1103139"/>
            <a:chOff x="5838378" y="2903365"/>
            <a:chExt cx="3362771" cy="1103139"/>
          </a:xfrm>
        </p:grpSpPr>
        <p:sp>
          <p:nvSpPr>
            <p:cNvPr id="40" name="圓角矩形 39"/>
            <p:cNvSpPr/>
            <p:nvPr/>
          </p:nvSpPr>
          <p:spPr>
            <a:xfrm>
              <a:off x="5838378" y="2903365"/>
              <a:ext cx="3362771" cy="742950"/>
            </a:xfrm>
            <a:prstGeom prst="roundRect">
              <a:avLst>
                <a:gd name="adj" fmla="val 4394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同時投保第三責任險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535035" y="3637172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228,778</a:t>
              </a:r>
              <a:r>
                <a:rPr lang="zh-TW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筆契約 </a:t>
              </a:r>
              <a:r>
                <a:rPr lang="en-US" altLang="zh-TW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(75.3%)</a:t>
              </a:r>
              <a:endPara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8" name="弧形接點 17"/>
          <p:cNvCxnSpPr>
            <a:stCxn id="8" idx="3"/>
            <a:endCxn id="40" idx="1"/>
          </p:cNvCxnSpPr>
          <p:nvPr/>
        </p:nvCxnSpPr>
        <p:spPr>
          <a:xfrm flipV="1">
            <a:off x="3619500" y="3184258"/>
            <a:ext cx="1714053" cy="1427601"/>
          </a:xfrm>
          <a:prstGeom prst="curvedConnector3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7767414" y="4258161"/>
            <a:ext cx="3362771" cy="1103139"/>
            <a:chOff x="5371653" y="4265403"/>
            <a:chExt cx="3362771" cy="1103139"/>
          </a:xfrm>
        </p:grpSpPr>
        <p:sp>
          <p:nvSpPr>
            <p:cNvPr id="51" name="圓角矩形 50"/>
            <p:cNvSpPr/>
            <p:nvPr/>
          </p:nvSpPr>
          <p:spPr>
            <a:xfrm>
              <a:off x="5371653" y="4265403"/>
              <a:ext cx="3362771" cy="742950"/>
            </a:xfrm>
            <a:prstGeom prst="roundRect">
              <a:avLst>
                <a:gd name="adj" fmla="val 4394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同時投保竊盜險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6068310" y="4999210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231,857</a:t>
              </a:r>
              <a:r>
                <a:rPr lang="zh-TW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筆契約 </a:t>
              </a:r>
              <a:r>
                <a:rPr lang="en-US" altLang="zh-TW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(76.3%)</a:t>
              </a:r>
              <a:endPara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3" name="弧形接點 52"/>
          <p:cNvCxnSpPr>
            <a:stCxn id="8" idx="3"/>
            <a:endCxn id="51" idx="1"/>
          </p:cNvCxnSpPr>
          <p:nvPr/>
        </p:nvCxnSpPr>
        <p:spPr>
          <a:xfrm>
            <a:off x="3619500" y="4611859"/>
            <a:ext cx="4147914" cy="17777"/>
          </a:xfrm>
          <a:prstGeom prst="curvedConnector3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5774495" y="5543537"/>
            <a:ext cx="3362771" cy="1103139"/>
            <a:chOff x="5371653" y="4265403"/>
            <a:chExt cx="3362771" cy="1103139"/>
          </a:xfrm>
        </p:grpSpPr>
        <p:sp>
          <p:nvSpPr>
            <p:cNvPr id="55" name="圓角矩形 54"/>
            <p:cNvSpPr/>
            <p:nvPr/>
          </p:nvSpPr>
          <p:spPr>
            <a:xfrm>
              <a:off x="5371653" y="4265403"/>
              <a:ext cx="3362771" cy="742950"/>
            </a:xfrm>
            <a:prstGeom prst="roundRect">
              <a:avLst>
                <a:gd name="adj" fmla="val 4394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同時投保乘客險</a:t>
              </a:r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068310" y="4999210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154,130</a:t>
              </a:r>
              <a:r>
                <a:rPr lang="zh-TW" alt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筆契約 </a:t>
              </a:r>
              <a:r>
                <a:rPr lang="en-US" altLang="zh-TW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(50.7%)</a:t>
              </a:r>
              <a:endPara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7" name="弧形接點 56"/>
          <p:cNvCxnSpPr>
            <a:stCxn id="8" idx="3"/>
            <a:endCxn id="55" idx="1"/>
          </p:cNvCxnSpPr>
          <p:nvPr/>
        </p:nvCxnSpPr>
        <p:spPr>
          <a:xfrm>
            <a:off x="3619500" y="4611859"/>
            <a:ext cx="2154995" cy="1303153"/>
          </a:xfrm>
          <a:prstGeom prst="curvedConnector3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8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86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車體險風險模型 </a:t>
            </a:r>
            <a:r>
              <a:rPr lang="en-US" altLang="zh-TW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觀察面向增加</a:t>
            </a:r>
            <a:endParaRPr lang="zh-TW" altLang="en-US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5602" y="1148246"/>
            <a:ext cx="10563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除了車體險，觀察本次投保的其他商品狀況，加入特徵訓練。</a:t>
            </a:r>
            <a:endParaRPr lang="zh-TW" altLang="en-US" sz="28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4934" y="1157701"/>
            <a:ext cx="84468" cy="369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979793" y="2132120"/>
            <a:ext cx="10522063" cy="4106756"/>
            <a:chOff x="979793" y="2360720"/>
            <a:chExt cx="10522063" cy="4106756"/>
          </a:xfrm>
        </p:grpSpPr>
        <p:sp>
          <p:nvSpPr>
            <p:cNvPr id="39" name="矩形 38"/>
            <p:cNvSpPr/>
            <p:nvPr/>
          </p:nvSpPr>
          <p:spPr>
            <a:xfrm>
              <a:off x="3839272" y="2360720"/>
              <a:ext cx="3380677" cy="41067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07095" y="2501368"/>
              <a:ext cx="3079506" cy="16324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9"/>
            <p:cNvGrpSpPr/>
            <p:nvPr/>
          </p:nvGrpSpPr>
          <p:grpSpPr>
            <a:xfrm rot="20974290">
              <a:off x="979793" y="3157730"/>
              <a:ext cx="1621970" cy="2322501"/>
              <a:chOff x="3492997" y="1451359"/>
              <a:chExt cx="1621970" cy="2322501"/>
            </a:xfrm>
          </p:grpSpPr>
          <p:sp>
            <p:nvSpPr>
              <p:cNvPr id="22" name="摺角紙張 21"/>
              <p:cNvSpPr/>
              <p:nvPr/>
            </p:nvSpPr>
            <p:spPr>
              <a:xfrm rot="16200000">
                <a:off x="3147397" y="1870531"/>
                <a:ext cx="2248929" cy="1557730"/>
              </a:xfrm>
              <a:prstGeom prst="foldedCorner">
                <a:avLst>
                  <a:gd name="adj" fmla="val 3301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7" name="群組 26"/>
              <p:cNvGrpSpPr/>
              <p:nvPr/>
            </p:nvGrpSpPr>
            <p:grpSpPr>
              <a:xfrm>
                <a:off x="3557237" y="1451359"/>
                <a:ext cx="1557730" cy="2248929"/>
                <a:chOff x="750976" y="1924325"/>
                <a:chExt cx="1557730" cy="2248929"/>
              </a:xfrm>
            </p:grpSpPr>
            <p:sp>
              <p:nvSpPr>
                <p:cNvPr id="30" name="摺角紙張 29"/>
                <p:cNvSpPr/>
                <p:nvPr/>
              </p:nvSpPr>
              <p:spPr>
                <a:xfrm rot="16200000">
                  <a:off x="405376" y="2269925"/>
                  <a:ext cx="2248929" cy="1557730"/>
                </a:xfrm>
                <a:prstGeom prst="foldedCorner">
                  <a:avLst>
                    <a:gd name="adj" fmla="val 3301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文字方塊 30"/>
                <p:cNvSpPr txBox="1"/>
                <p:nvPr/>
              </p:nvSpPr>
              <p:spPr>
                <a:xfrm>
                  <a:off x="785183" y="2439960"/>
                  <a:ext cx="1501373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>
                      <a:solidFill>
                        <a:schemeClr val="tx2">
                          <a:lumMod val="75000"/>
                        </a:schemeClr>
                      </a:solidFill>
                      <a:latin typeface="Arial Rounded MT Bold" panose="020F0704030504030204" pitchFamily="34" charset="0"/>
                    </a:rPr>
                    <a:t>CONTRACT</a:t>
                  </a:r>
                  <a:endParaRPr lang="zh-TW" altLang="en-US" b="1" dirty="0">
                    <a:solidFill>
                      <a:schemeClr val="tx2">
                        <a:lumMod val="7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</p:grpSp>
          <p:sp>
            <p:nvSpPr>
              <p:cNvPr id="28" name="文字方塊 27"/>
              <p:cNvSpPr txBox="1"/>
              <p:nvPr/>
            </p:nvSpPr>
            <p:spPr>
              <a:xfrm>
                <a:off x="3659634" y="2378728"/>
                <a:ext cx="1261884" cy="102220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1400" b="1" dirty="0">
                    <a:solidFill>
                      <a:schemeClr val="bg2">
                        <a:lumMod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投保商品：</a:t>
                </a:r>
                <a:endParaRPr lang="en-US" altLang="zh-TW" sz="1400" b="1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400" b="1" dirty="0">
                    <a:solidFill>
                      <a:schemeClr val="bg2">
                        <a:lumMod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車體險</a:t>
                </a:r>
                <a:endParaRPr lang="en-US" altLang="zh-TW" sz="1400" b="1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400" b="1" dirty="0">
                    <a:solidFill>
                      <a:schemeClr val="bg2">
                        <a:lumMod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第三人責任險</a:t>
                </a:r>
              </a:p>
            </p:txBody>
          </p:sp>
        </p:grpSp>
        <p:pic>
          <p:nvPicPr>
            <p:cNvPr id="35" name="Picture 16" descr="ç¸éåç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40828">
              <a:off x="2512834" y="2522880"/>
              <a:ext cx="931591" cy="822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圓角矩形 35"/>
            <p:cNvSpPr/>
            <p:nvPr/>
          </p:nvSpPr>
          <p:spPr>
            <a:xfrm>
              <a:off x="4258539" y="4318980"/>
              <a:ext cx="2221924" cy="44939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第三人責任險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4258539" y="2635043"/>
              <a:ext cx="2221924" cy="1431418"/>
              <a:chOff x="4096614" y="2358818"/>
              <a:chExt cx="2221924" cy="1431418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4096614" y="2358818"/>
                <a:ext cx="2221924" cy="449393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車體險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4096614" y="2866906"/>
                <a:ext cx="18004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車體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險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投保險別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車體險保額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車體險同業記錄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7" name="文字方塊 36"/>
            <p:cNvSpPr txBox="1"/>
            <p:nvPr/>
          </p:nvSpPr>
          <p:spPr>
            <a:xfrm>
              <a:off x="4258539" y="4822981"/>
              <a:ext cx="18004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責任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險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投保險別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責任險保額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責任險同業記錄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3" name="直線單箭頭接點 12"/>
            <p:cNvCxnSpPr>
              <a:stCxn id="6" idx="3"/>
            </p:cNvCxnSpPr>
            <p:nvPr/>
          </p:nvCxnSpPr>
          <p:spPr>
            <a:xfrm flipV="1">
              <a:off x="7086601" y="3314700"/>
              <a:ext cx="1562099" cy="2909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8854978" y="309579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原車體險模型</a:t>
              </a:r>
              <a:endParaRPr lang="zh-TW" altLang="en-US" sz="24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 rot="5400000">
              <a:off x="4415481" y="589668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4" name="直線單箭頭接點 43"/>
            <p:cNvCxnSpPr/>
            <p:nvPr/>
          </p:nvCxnSpPr>
          <p:spPr>
            <a:xfrm flipV="1">
              <a:off x="7219949" y="5250329"/>
              <a:ext cx="1428751" cy="1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/>
            <p:nvPr/>
          </p:nvSpPr>
          <p:spPr>
            <a:xfrm>
              <a:off x="8854978" y="5016586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優化版</a:t>
              </a:r>
              <a:r>
                <a:rPr lang="zh-TW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車體險模型</a:t>
              </a:r>
              <a:endParaRPr lang="zh-TW" altLang="en-US" sz="24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338045" y="2983438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只看車體險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7338045" y="491615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看整單買什麼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9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6676-C62E-4BA4-B58E-1F70FEDBA7C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9" name="平行四邊形 8"/>
          <p:cNvSpPr/>
          <p:nvPr/>
        </p:nvSpPr>
        <p:spPr>
          <a:xfrm>
            <a:off x="-457199" y="171450"/>
            <a:ext cx="1257300" cy="552450"/>
          </a:xfrm>
          <a:prstGeom prst="parallelogram">
            <a:avLst>
              <a:gd name="adj" fmla="val 7298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-142875" y="80009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-142875" y="95249"/>
            <a:ext cx="1243965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00101" y="177224"/>
            <a:ext cx="86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車體險風險模型 </a:t>
            </a:r>
            <a:r>
              <a:rPr lang="en-US" altLang="zh-TW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不平衡樣本處理</a:t>
            </a:r>
            <a:endParaRPr lang="zh-TW" altLang="en-US" sz="32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85602" y="1138721"/>
            <a:ext cx="11077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車體險僅有約</a:t>
            </a:r>
            <a:r>
              <a:rPr lang="en-US" altLang="zh-TW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zh-TW" altLang="en-US" sz="2800" b="1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契約有理賠，因此訓練的正負樣本極不平衡，原模型使用平衡抽樣的方式，新模型則透過學習權重的方式提高預測力。</a:t>
            </a:r>
            <a:endParaRPr lang="zh-TW" altLang="en-US" sz="2800" b="1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4934" y="1157701"/>
            <a:ext cx="84468" cy="369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/>
          <p:nvPr/>
        </p:nvCxnSpPr>
        <p:spPr>
          <a:xfrm>
            <a:off x="654696" y="2867025"/>
            <a:ext cx="1056344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800101" y="3040557"/>
            <a:ext cx="4551282" cy="3341194"/>
            <a:chOff x="846708" y="3021955"/>
            <a:chExt cx="4551282" cy="3719019"/>
          </a:xfrm>
        </p:grpSpPr>
        <p:sp>
          <p:nvSpPr>
            <p:cNvPr id="65" name="矩形 64"/>
            <p:cNvSpPr/>
            <p:nvPr/>
          </p:nvSpPr>
          <p:spPr>
            <a:xfrm>
              <a:off x="846708" y="3021955"/>
              <a:ext cx="4551282" cy="37190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2106686" y="312477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原車體險模型</a:t>
              </a:r>
              <a:endParaRPr lang="zh-TW" altLang="en-US" sz="2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6464308" y="3040556"/>
            <a:ext cx="4696361" cy="3341195"/>
            <a:chOff x="6476463" y="3000953"/>
            <a:chExt cx="4696361" cy="3969844"/>
          </a:xfrm>
        </p:grpSpPr>
        <p:sp>
          <p:nvSpPr>
            <p:cNvPr id="68" name="矩形 67"/>
            <p:cNvSpPr/>
            <p:nvPr/>
          </p:nvSpPr>
          <p:spPr>
            <a:xfrm>
              <a:off x="6476463" y="3000953"/>
              <a:ext cx="4696361" cy="39698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7553325" y="3111859"/>
              <a:ext cx="2646878" cy="548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優化版</a:t>
              </a:r>
              <a:r>
                <a:rPr lang="zh-TW" altLang="en-US" sz="2400" b="1" dirty="0" smtClean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車體險模型</a:t>
              </a:r>
              <a:endParaRPr lang="zh-TW" altLang="en-US" sz="2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0" name="向右箭號 69"/>
          <p:cNvSpPr/>
          <p:nvPr/>
        </p:nvSpPr>
        <p:spPr>
          <a:xfrm>
            <a:off x="5655432" y="4434928"/>
            <a:ext cx="561975" cy="552450"/>
          </a:xfrm>
          <a:prstGeom prst="rightArrow">
            <a:avLst>
              <a:gd name="adj1" fmla="val 50000"/>
              <a:gd name="adj2" fmla="val 6379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45173" y="2408410"/>
            <a:ext cx="3262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不平衡樣本訓練調整：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0" name="群組 79"/>
          <p:cNvGrpSpPr/>
          <p:nvPr/>
        </p:nvGrpSpPr>
        <p:grpSpPr>
          <a:xfrm>
            <a:off x="7768155" y="3641223"/>
            <a:ext cx="2192907" cy="1926711"/>
            <a:chOff x="1013680" y="3491554"/>
            <a:chExt cx="2192907" cy="1926711"/>
          </a:xfrm>
        </p:grpSpPr>
        <p:grpSp>
          <p:nvGrpSpPr>
            <p:cNvPr id="81" name="群組 80"/>
            <p:cNvGrpSpPr/>
            <p:nvPr/>
          </p:nvGrpSpPr>
          <p:grpSpPr>
            <a:xfrm>
              <a:off x="1066768" y="3491554"/>
              <a:ext cx="1926711" cy="1926711"/>
              <a:chOff x="1066768" y="3491554"/>
              <a:chExt cx="1926711" cy="1926711"/>
            </a:xfrm>
          </p:grpSpPr>
          <p:sp>
            <p:nvSpPr>
              <p:cNvPr id="84" name="圓形圖 83"/>
              <p:cNvSpPr/>
              <p:nvPr/>
            </p:nvSpPr>
            <p:spPr>
              <a:xfrm rot="452995">
                <a:off x="1296246" y="3906158"/>
                <a:ext cx="1189194" cy="1189194"/>
              </a:xfrm>
              <a:prstGeom prst="pie">
                <a:avLst>
                  <a:gd name="adj1" fmla="val 0"/>
                  <a:gd name="adj2" fmla="val 1792336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圓形圖 84"/>
              <p:cNvSpPr/>
              <p:nvPr/>
            </p:nvSpPr>
            <p:spPr>
              <a:xfrm rot="18362419">
                <a:off x="1066768" y="3491554"/>
                <a:ext cx="1926711" cy="1926711"/>
              </a:xfrm>
              <a:prstGeom prst="pie">
                <a:avLst>
                  <a:gd name="adj1" fmla="val 0"/>
                  <a:gd name="adj2" fmla="val 3564354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文字方塊 81"/>
            <p:cNvSpPr txBox="1"/>
            <p:nvPr/>
          </p:nvSpPr>
          <p:spPr>
            <a:xfrm>
              <a:off x="1013680" y="44690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沒理賠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2329424" y="403689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理賠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6" name="文字方塊 85"/>
          <p:cNvSpPr txBox="1"/>
          <p:nvPr/>
        </p:nvSpPr>
        <p:spPr>
          <a:xfrm>
            <a:off x="956929" y="5665432"/>
            <a:ext cx="423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透過抽樣的方式讓正負樣本比相等，然後重複抽樣及訓練過程直到模型表現力最佳。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0" name="群組 89"/>
          <p:cNvGrpSpPr/>
          <p:nvPr/>
        </p:nvGrpSpPr>
        <p:grpSpPr>
          <a:xfrm>
            <a:off x="1968767" y="3824518"/>
            <a:ext cx="2030364" cy="1518676"/>
            <a:chOff x="1968767" y="3824518"/>
            <a:chExt cx="2030364" cy="1518676"/>
          </a:xfrm>
        </p:grpSpPr>
        <p:grpSp>
          <p:nvGrpSpPr>
            <p:cNvPr id="74" name="群組 73"/>
            <p:cNvGrpSpPr/>
            <p:nvPr/>
          </p:nvGrpSpPr>
          <p:grpSpPr>
            <a:xfrm>
              <a:off x="1968767" y="3824518"/>
              <a:ext cx="2030364" cy="1518676"/>
              <a:chOff x="8798192" y="2654212"/>
              <a:chExt cx="2030364" cy="1518676"/>
            </a:xfrm>
          </p:grpSpPr>
          <p:sp>
            <p:nvSpPr>
              <p:cNvPr id="75" name="圓形圖 74"/>
              <p:cNvSpPr/>
              <p:nvPr/>
            </p:nvSpPr>
            <p:spPr>
              <a:xfrm rot="11216798">
                <a:off x="9114581" y="2654212"/>
                <a:ext cx="1485900" cy="1485900"/>
              </a:xfrm>
              <a:prstGeom prst="pie">
                <a:avLst>
                  <a:gd name="adj1" fmla="val 7175035"/>
                  <a:gd name="adj2" fmla="val 1792336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6" name="群組 75"/>
              <p:cNvGrpSpPr/>
              <p:nvPr/>
            </p:nvGrpSpPr>
            <p:grpSpPr>
              <a:xfrm>
                <a:off x="8798192" y="2686988"/>
                <a:ext cx="2030364" cy="1485900"/>
                <a:chOff x="1042642" y="3630230"/>
                <a:chExt cx="2030364" cy="1485900"/>
              </a:xfrm>
            </p:grpSpPr>
            <p:sp>
              <p:nvSpPr>
                <p:cNvPr id="77" name="圓形圖 76"/>
                <p:cNvSpPr/>
                <p:nvPr/>
              </p:nvSpPr>
              <p:spPr>
                <a:xfrm rot="452995">
                  <a:off x="1314452" y="3630230"/>
                  <a:ext cx="1485900" cy="1485900"/>
                </a:xfrm>
                <a:prstGeom prst="pie">
                  <a:avLst>
                    <a:gd name="adj1" fmla="val 7175035"/>
                    <a:gd name="adj2" fmla="val 17923362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文字方塊 77"/>
                <p:cNvSpPr txBox="1"/>
                <p:nvPr/>
              </p:nvSpPr>
              <p:spPr>
                <a:xfrm>
                  <a:off x="1042642" y="4005033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沒理賠</a:t>
                  </a:r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9" name="文字方塊 78"/>
                <p:cNvSpPr txBox="1"/>
                <p:nvPr/>
              </p:nvSpPr>
              <p:spPr>
                <a:xfrm>
                  <a:off x="2195843" y="4405063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有</a:t>
                  </a:r>
                  <a:r>
                    <a:rPr lang="zh-TW" altLang="en-US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理賠</a:t>
                  </a:r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cxnSp>
          <p:nvCxnSpPr>
            <p:cNvPr id="88" name="直線接點 87"/>
            <p:cNvCxnSpPr/>
            <p:nvPr/>
          </p:nvCxnSpPr>
          <p:spPr>
            <a:xfrm flipH="1">
              <a:off x="2503941" y="3828593"/>
              <a:ext cx="1051538" cy="1429207"/>
            </a:xfrm>
            <a:prstGeom prst="line">
              <a:avLst/>
            </a:prstGeom>
            <a:ln w="5715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字方塊 90"/>
          <p:cNvSpPr txBox="1"/>
          <p:nvPr/>
        </p:nvSpPr>
        <p:spPr>
          <a:xfrm>
            <a:off x="6693676" y="5665432"/>
            <a:ext cx="437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提高少樣本的學習權重，放大有理賠的契約特徵，減少資料浪費問題。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72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1734</Words>
  <Application>Microsoft Office PowerPoint</Application>
  <PresentationFormat>寬螢幕</PresentationFormat>
  <Paragraphs>403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新細明體</vt:lpstr>
      <vt:lpstr>Arial</vt:lpstr>
      <vt:lpstr>Arial Rounded MT Bold</vt:lpstr>
      <vt:lpstr>Bauhaus 93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李嘉桓</dc:creator>
  <cp:lastModifiedBy>李嘉桓</cp:lastModifiedBy>
  <cp:revision>68</cp:revision>
  <dcterms:created xsi:type="dcterms:W3CDTF">2019-06-03T01:21:55Z</dcterms:created>
  <dcterms:modified xsi:type="dcterms:W3CDTF">2019-06-05T09:24:41Z</dcterms:modified>
</cp:coreProperties>
</file>