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71" r:id="rId6"/>
    <p:sldId id="263" r:id="rId7"/>
    <p:sldId id="264" r:id="rId8"/>
    <p:sldId id="265" r:id="rId9"/>
    <p:sldId id="272" r:id="rId10"/>
    <p:sldId id="273" r:id="rId11"/>
    <p:sldId id="274" r:id="rId12"/>
    <p:sldId id="275" r:id="rId13"/>
    <p:sldId id="276" r:id="rId14"/>
    <p:sldId id="266" r:id="rId15"/>
    <p:sldId id="278" r:id="rId16"/>
    <p:sldId id="259" r:id="rId17"/>
    <p:sldId id="270" r:id="rId18"/>
    <p:sldId id="279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051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1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183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05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236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08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12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33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64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9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55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DACFC-9316-4CDD-A2EF-989F6054E2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3BD73-2A92-48BA-9799-2FC794D40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5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hyperlink" Target="https://withablink.coding.me/goPolicy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F30919F-6A72-4486-BF27-ACD59D506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專題報告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李嘉桓</a:t>
            </a:r>
            <a:endParaRPr lang="en-US" altLang="zh-TW" sz="16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3DBF410-5533-4606-98FA-DDC55ED840A5}"/>
              </a:ext>
            </a:extLst>
          </p:cNvPr>
          <p:cNvSpPr/>
          <p:nvPr/>
        </p:nvSpPr>
        <p:spPr>
          <a:xfrm>
            <a:off x="4131905" y="2316163"/>
            <a:ext cx="3928189" cy="111034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資料倉儲科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1161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實際範例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卷積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同樣的方法應用在三個特徵，此步驟稱為卷積層。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卷積會計算相加、相乘、相除，而這些運算數量會隨著圖像像素數量、特徵數量增加。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18" name="Picture 2" descr="http://brohrer.github.io/images/cnn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0572" y="3016497"/>
            <a:ext cx="5269138" cy="352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34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實際範例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池化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壓縮圖片並保留重要資訊。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經過池化後，像素數量會降為原來的四分之一，並且保留各個特徵的相符程度，解決圖像特徵位置的問題。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290" name="Picture 2" descr="http://brohrer.github.io/images/cnn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234" y="3449212"/>
            <a:ext cx="6262552" cy="309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://brohrer.github.io/images/cnn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0327" y="3449212"/>
            <a:ext cx="4680077" cy="309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10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實際範例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線性整流單元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線性整流單元（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Rectified Linear Unit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ReLU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）是將所有的負值轉為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，可以避免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的運算結果趨近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或無限大。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266" name="Picture 2" descr="http://brohrer.github.io/images/cnn10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0669" y="3321068"/>
            <a:ext cx="6485385" cy="322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://brohrer.github.io/images/cnn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9404" y="3322319"/>
            <a:ext cx="4302036" cy="322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23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實際範例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深度學習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原圖經過卷積跟池化，會變成更小、包含特徵資訊的圖片。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此例則計算出叉叉的特徵，做為圖像辨識的特徵依據。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42" name="Picture 2" descr="http://brohrer.github.io/images/cnn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3436711"/>
            <a:ext cx="10484576" cy="300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618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全連接層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全連接層將最後特徵資訊轉化為票數，根據權重（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）和連結強度（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connection strength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）進行投票，擁有最高票數的選像則成為此圖像類別。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/>
          <p:cNvGrpSpPr/>
          <p:nvPr/>
        </p:nvGrpSpPr>
        <p:grpSpPr>
          <a:xfrm>
            <a:off x="838200" y="3467382"/>
            <a:ext cx="10588636" cy="2489280"/>
            <a:chOff x="1070331" y="3946354"/>
            <a:chExt cx="9488329" cy="2230609"/>
          </a:xfrm>
        </p:grpSpPr>
        <p:grpSp>
          <p:nvGrpSpPr>
            <p:cNvPr id="7" name="群組 6"/>
            <p:cNvGrpSpPr/>
            <p:nvPr/>
          </p:nvGrpSpPr>
          <p:grpSpPr>
            <a:xfrm>
              <a:off x="1070331" y="3946354"/>
              <a:ext cx="6131658" cy="2230609"/>
              <a:chOff x="3957451" y="2084677"/>
              <a:chExt cx="9211060" cy="3200401"/>
            </a:xfrm>
          </p:grpSpPr>
          <p:pic>
            <p:nvPicPr>
              <p:cNvPr id="8" name="Picture 6" descr="http://brohrer.github.io/images/cnn12.png"/>
              <p:cNvPicPr>
                <a:picLocks noChangeAspect="1" noChangeArrowheads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3957451" y="2084677"/>
                <a:ext cx="9211060" cy="3200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http://brohrer.github.io/images/cnn2.png"/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088363" y="2678957"/>
                <a:ext cx="2096847" cy="20118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314" name="Picture 2" descr="https://brohrer.github.io/images/cnn13.png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1989" y="3946354"/>
              <a:ext cx="3356671" cy="2230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711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機械學習主要訓練特徵、卷積及池化大小、全連結層權重等。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因此一開始要訓練特徵時需要很多資料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，才能提高辨識率。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brohrer.github.io/images/cnn18.png">
            <a:extLst>
              <a:ext uri="{FF2B5EF4-FFF2-40B4-BE49-F238E27FC236}">
                <a16:creationId xmlns:a16="http://schemas.microsoft.com/office/drawing/2014/main" id="{81B5EAA6-7C13-47E0-B428-556F19028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219" t="47877"/>
          <a:stretch/>
        </p:blipFill>
        <p:spPr bwMode="auto">
          <a:xfrm>
            <a:off x="1734337" y="3281361"/>
            <a:ext cx="4083578" cy="269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brohrer.github.io/images/cnn18.png">
            <a:extLst>
              <a:ext uri="{FF2B5EF4-FFF2-40B4-BE49-F238E27FC236}">
                <a16:creationId xmlns:a16="http://schemas.microsoft.com/office/drawing/2014/main" id="{B6B32A01-68F2-4DEB-9014-3FDE12277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219" b="52123"/>
          <a:stretch/>
        </p:blipFill>
        <p:spPr bwMode="auto">
          <a:xfrm>
            <a:off x="6176045" y="3390418"/>
            <a:ext cx="3860006" cy="233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10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圖像辨識應用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淘寶拍賣及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以圖搜圖功能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Facebook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人臉標記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SNOW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自拍軟體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醫療診斷圖辨識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 Go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配合蒙地卡羅演算法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演示連結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2" name="Picture 4" descr="https://agirls.aotter.net/cacheImg?src=http%3A%2F%2Fagirlsimg.otter.cc%2F2016%2F05%2F458a4d10-0755-46ba-8634-6b764a86044f.jpg">
            <a:extLst>
              <a:ext uri="{FF2B5EF4-FFF2-40B4-BE49-F238E27FC236}">
                <a16:creationId xmlns:a16="http://schemas.microsoft.com/office/drawing/2014/main" id="{125CA306-5081-49E2-AC1F-D55A097DD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5742" y="2404466"/>
            <a:ext cx="4566499" cy="403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067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卷積神經網路缺點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需要大量樣本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卷積的特性在於找特徵，如果樣本不夠則難以建立辨識指標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中文文字辨識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英文由字母組成，容易的判別單字，中文每個字皆是一個獨立圖像，不容易辨識。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會受排序影響的資料不試用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時間序列相關的資料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195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手寫文字辨識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8E09A47-BDB3-49B4-B03B-28C5F9A6AD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54786" y="1736261"/>
            <a:ext cx="3299014" cy="6672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F128ED8-6218-4BA4-84B5-707474FC23B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451" y="2532428"/>
            <a:ext cx="2433134" cy="432557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F6AD4B9-7BC7-45D4-AA6E-5E122E3EE3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0473" y="1712068"/>
            <a:ext cx="3357737" cy="715588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C23579F-A3DE-4A0A-A769-829F859BBF1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7685" y="1694315"/>
            <a:ext cx="3857625" cy="77178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B9294D74-6E57-476B-8ED3-50E3687DF75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1560" y="2532428"/>
            <a:ext cx="2458018" cy="436981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2976E372-D62F-4CE9-AC0A-F82431F6831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375" y="2607697"/>
            <a:ext cx="2390795" cy="42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8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機械學習在公司的應用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文件辨識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文字內容辨識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診斷書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模型建立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6" name="Picture 4" descr="「人工智慧」的圖片搜尋結果">
            <a:extLst>
              <a:ext uri="{FF2B5EF4-FFF2-40B4-BE49-F238E27FC236}">
                <a16:creationId xmlns:a16="http://schemas.microsoft.com/office/drawing/2014/main" id="{453381AF-D356-4CEC-9E52-A2C3DF975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5875" y="3588739"/>
            <a:ext cx="2913427" cy="291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97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全名為</a:t>
            </a:r>
            <a:r>
              <a:rPr lang="en-US" altLang="zh-TW" dirty="0"/>
              <a:t>Convolutional Neural Network (</a:t>
            </a:r>
            <a:r>
              <a:rPr lang="en-US" altLang="zh-TW" b="1" dirty="0"/>
              <a:t>CNN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卷積神經網絡能夠利用輸入數據的二維結構進行分析及學習。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相較其他神經網絡，卷積神經網絡需要估計的參數更少，而且在圖像處理上有出色表現，故為深度學習的發展主力。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常見應用：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圖像辨識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影片辨識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://dataunion.org/wp-content/uploads/2015/03/122-600x2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97540" y="4001294"/>
            <a:ext cx="5715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26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的基本結構包含三層：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特徵提取層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將圖像中的一小部份的特徵當做探測器，對圖像的任意地方進行特徵比較。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卷積處理（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convolution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特徵映射層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保留特徵資訊，減少雜訊，以更少梯度的資訊表達圖像的特徵。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池化處理（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pooling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全連結層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將最後特徵資訊，主要建構單元（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primary building block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）根據權重（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weight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）或連結強度（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connection strength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）來判斷圖像內容。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532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特徵提取層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卷積處理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探測圖像中的特徵資訊，將範圍內特徵值留下。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1694" y="2889818"/>
            <a:ext cx="3276600" cy="36766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54" y="3309529"/>
            <a:ext cx="2371725" cy="2381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423" y="3309529"/>
            <a:ext cx="2314575" cy="2352675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3187337" y="4336869"/>
            <a:ext cx="853440" cy="39127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89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特徵映射層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池化處理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保留重要特徵資訊，留下範圍內的最大值。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92" y="3292113"/>
            <a:ext cx="2314575" cy="2352675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3123113" y="4319453"/>
            <a:ext cx="853440" cy="39127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311" y="3263537"/>
            <a:ext cx="2362200" cy="2409825"/>
          </a:xfrm>
          <a:prstGeom prst="rect">
            <a:avLst/>
          </a:prstGeom>
        </p:spPr>
      </p:pic>
      <p:pic>
        <p:nvPicPr>
          <p:cNvPr id="4098" name="Picture 2" descr="https://upload.wikimedia.org/wikipedia/commons/thumb/e/e9/Max_pooling.png/314px-Max_pooli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9798" y="3263537"/>
            <a:ext cx="3752022" cy="217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卷積神經網路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重覆的卷積跟池化，就能將圖像的特徵留下，最後再根據特徵資訊判斷圖像內容。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1" y="2763581"/>
            <a:ext cx="5962650" cy="3590925"/>
          </a:xfrm>
          <a:prstGeom prst="rect">
            <a:avLst/>
          </a:prstGeom>
        </p:spPr>
      </p:pic>
      <p:pic>
        <p:nvPicPr>
          <p:cNvPr id="5126" name="Picture 6" descr="https://leonardoaraujosantos.gitbooks.io/artificial-inteligence/content/image_folder_3/ImageSegmentati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3452" y="3757855"/>
            <a:ext cx="5216616" cy="195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41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判斷圖像是圈還是叉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將圖像轉為二維矩陣，白色格子值為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，黑色格子值為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若任一格子不相等，則電腦會認為兩張圖不一樣。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能處理無論平移、縮放、旋轉變形等情況，皆能判斷符號。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170" name="Picture 2" descr="http://brohrer.github.io/images/cnn2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17668" y="3766782"/>
            <a:ext cx="4829629" cy="238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84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會比較兩張圖的各個局部，這些局部稱為特徵（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藉由比較相似位置上的特徵，分辨兩張圖像是否相同。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 descr="http://brohrer.github.io/images/cnn3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263" y="3338243"/>
            <a:ext cx="5968728" cy="306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brohrer.github.io/images/cnn4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82484" y="3338243"/>
            <a:ext cx="4622775" cy="306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70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A0772-1666-45A2-9EFD-44FAE7C9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實際範例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卷積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AD05E-AEB4-425A-94D7-AE11FF5F8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9994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為了計算整張圖像有多少相符特徵，使用卷積方法。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計算特徵及圖像相符程度，只要將兩者各個像素值相乘，若相等則乘積為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，反之為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重複上述動作，計算平均特徵，並製做一個新的二維矩陣，則完成卷積計算。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04E060-862E-49E4-B4D4-B4CEFE7C754B}"/>
              </a:ext>
            </a:extLst>
          </p:cNvPr>
          <p:cNvSpPr/>
          <p:nvPr/>
        </p:nvSpPr>
        <p:spPr>
          <a:xfrm>
            <a:off x="0" y="0"/>
            <a:ext cx="12192000" cy="2985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196" name="Picture 4" descr="http://brohrer.github.io/images/cnn5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5143" y="3778829"/>
            <a:ext cx="5215255" cy="274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brohrer.github.io/images/cnn6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6727" y="3778829"/>
            <a:ext cx="6718867" cy="274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</TotalTime>
  <Words>739</Words>
  <Application>Microsoft Office PowerPoint</Application>
  <PresentationFormat>寬螢幕</PresentationFormat>
  <Paragraphs>78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Calibri Light</vt:lpstr>
      <vt:lpstr>Office Theme</vt:lpstr>
      <vt:lpstr>PowerPoint 簡報</vt:lpstr>
      <vt:lpstr>卷積神經網路</vt:lpstr>
      <vt:lpstr>卷積神經網路-原理</vt:lpstr>
      <vt:lpstr>特徵提取層 - 卷積處理</vt:lpstr>
      <vt:lpstr>特徵映射層 – 池化處理</vt:lpstr>
      <vt:lpstr>卷積神經網路</vt:lpstr>
      <vt:lpstr>實際範例</vt:lpstr>
      <vt:lpstr>實際範例</vt:lpstr>
      <vt:lpstr>實際範例 – 卷積</vt:lpstr>
      <vt:lpstr>實際範例 – 卷積</vt:lpstr>
      <vt:lpstr>實際範例 – 池化</vt:lpstr>
      <vt:lpstr>實際範例 –線性整流單元</vt:lpstr>
      <vt:lpstr>實際範例 – 深度學習</vt:lpstr>
      <vt:lpstr>卷積神經網路 -全連接層</vt:lpstr>
      <vt:lpstr>卷積神經網路</vt:lpstr>
      <vt:lpstr>圖像辨識應用</vt:lpstr>
      <vt:lpstr>卷積神經網路缺點</vt:lpstr>
      <vt:lpstr>手寫文字辨識</vt:lpstr>
      <vt:lpstr>討論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資料倉儲科</dc:title>
  <dc:creator>Chris Lee</dc:creator>
  <cp:lastModifiedBy>Chris Lee</cp:lastModifiedBy>
  <cp:revision>33</cp:revision>
  <dcterms:created xsi:type="dcterms:W3CDTF">2017-08-01T14:10:51Z</dcterms:created>
  <dcterms:modified xsi:type="dcterms:W3CDTF">2017-08-02T14:46:46Z</dcterms:modified>
</cp:coreProperties>
</file>