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3"/>
  </p:notesMasterIdLst>
  <p:sldIdLst>
    <p:sldId id="267" r:id="rId2"/>
    <p:sldId id="268" r:id="rId3"/>
    <p:sldId id="269" r:id="rId4"/>
    <p:sldId id="278" r:id="rId5"/>
    <p:sldId id="270" r:id="rId6"/>
    <p:sldId id="264" r:id="rId7"/>
    <p:sldId id="274" r:id="rId8"/>
    <p:sldId id="272" r:id="rId9"/>
    <p:sldId id="275" r:id="rId10"/>
    <p:sldId id="271" r:id="rId11"/>
    <p:sldId id="277" r:id="rId12"/>
    <p:sldId id="273" r:id="rId13"/>
    <p:sldId id="276" r:id="rId14"/>
    <p:sldId id="280" r:id="rId15"/>
    <p:sldId id="279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3" r:id="rId45"/>
    <p:sldId id="310" r:id="rId46"/>
    <p:sldId id="311" r:id="rId47"/>
    <p:sldId id="312" r:id="rId48"/>
    <p:sldId id="318" r:id="rId49"/>
    <p:sldId id="314" r:id="rId50"/>
    <p:sldId id="315" r:id="rId51"/>
    <p:sldId id="316" r:id="rId52"/>
    <p:sldId id="317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BEF"/>
    <a:srgbClr val="EAB88F"/>
    <a:srgbClr val="FF7E79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>
      <p:cViewPr>
        <p:scale>
          <a:sx n="108" d="100"/>
          <a:sy n="108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AC688-6ACA-44D7-BED8-3F120A1FA3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B00EB1-85AC-4E08-81A4-4713FF20C2B1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b="1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MPLS/BGP VPN</a:t>
          </a:r>
          <a:endParaRPr lang="en-US" b="1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9298A13A-1238-420C-8992-2174AD53A3E8}" type="parTrans" cxnId="{863CD1E9-B555-4100-A2CC-1DD5FE4460E8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28C93830-10E7-4E94-8DE1-293AB9055CBC}" type="sibTrans" cxnId="{863CD1E9-B555-4100-A2CC-1DD5FE4460E8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B0D8F27B-2E1E-416A-845F-F8691F36300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t-IT" b="1" dirty="0" err="1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MACSec</a:t>
          </a:r>
          <a:endParaRPr lang="en-US" b="1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F270EDD1-820D-493D-9BD1-72899556DCF1}" type="parTrans" cxnId="{32751087-6F46-404F-A15C-27077126841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46F79F72-A11A-4973-AC3B-E9921F04C9E9}" type="sibTrans" cxnId="{32751087-6F46-404F-A15C-27077126841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68538B26-40CD-4074-8B3C-40BF5A6CB0B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b="1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Firewall </a:t>
          </a:r>
          <a:endParaRPr lang="en-US" b="1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672DA1F9-442C-4E77-9293-02C71A7B98EC}" type="parTrans" cxnId="{D89DB835-8572-4165-B647-75198B84511F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7F950F91-AC13-4F0D-ABF4-47C217180E69}" type="sibTrans" cxnId="{D89DB835-8572-4165-B647-75198B84511F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B2C80E1D-3AA3-41F0-89C9-1AD99A005AE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t-IT" b="1" dirty="0" err="1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OpenVPN</a:t>
          </a:r>
          <a:endParaRPr lang="en-US" b="1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9F7949D9-4E14-4F8F-91AA-51D872199B8F}" type="parTrans" cxnId="{121CF882-16FB-49E5-8421-B5D056D1BADC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09E57516-69E8-4543-A3EE-AB8E2B89F6F1}" type="sibTrans" cxnId="{121CF882-16FB-49E5-8421-B5D056D1BADC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409623F4-6E3D-43D1-B38A-3EB17EDE864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b="1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AVs</a:t>
          </a:r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5EA14FC4-D9EB-4DFC-A3C6-9454BCB99D87}" type="parTrans" cxnId="{B7D0949B-C710-4415-9F29-33D745387E07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7CCDA87C-B1F5-4A22-B9B7-2004AAE4DBA5}" type="sibTrans" cxnId="{B7D0949B-C710-4415-9F29-33D745387E07}">
      <dgm:prSet/>
      <dgm:spPr/>
      <dgm:t>
        <a:bodyPr/>
        <a:lstStyle/>
        <a:p>
          <a:endParaRPr lang="en-US" b="1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gm:t>
    </dgm:pt>
    <dgm:pt modelId="{4E3074BB-5896-A244-BE8D-4B606E82B424}" type="pres">
      <dgm:prSet presAssocID="{542AC688-6ACA-44D7-BED8-3F120A1FA37E}" presName="linear" presStyleCnt="0">
        <dgm:presLayoutVars>
          <dgm:dir/>
          <dgm:animLvl val="lvl"/>
          <dgm:resizeHandles val="exact"/>
        </dgm:presLayoutVars>
      </dgm:prSet>
      <dgm:spPr/>
    </dgm:pt>
    <dgm:pt modelId="{C92D9F85-3D07-8446-A95F-0394F30812B2}" type="pres">
      <dgm:prSet presAssocID="{3AB00EB1-85AC-4E08-81A4-4713FF20C2B1}" presName="parentLin" presStyleCnt="0"/>
      <dgm:spPr/>
    </dgm:pt>
    <dgm:pt modelId="{3E65F4E1-B32C-8343-95B8-20B6AD9303EA}" type="pres">
      <dgm:prSet presAssocID="{3AB00EB1-85AC-4E08-81A4-4713FF20C2B1}" presName="parentLeftMargin" presStyleLbl="node1" presStyleIdx="0" presStyleCnt="5"/>
      <dgm:spPr/>
    </dgm:pt>
    <dgm:pt modelId="{FA3A21A1-54FD-454A-9D63-CFE59488D222}" type="pres">
      <dgm:prSet presAssocID="{3AB00EB1-85AC-4E08-81A4-4713FF20C2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E6BC37-BF79-6345-949D-F571A0DB3BDA}" type="pres">
      <dgm:prSet presAssocID="{3AB00EB1-85AC-4E08-81A4-4713FF20C2B1}" presName="negativeSpace" presStyleCnt="0"/>
      <dgm:spPr/>
    </dgm:pt>
    <dgm:pt modelId="{1CC5FD2B-1843-A04E-BD17-5AC60DDF9CE7}" type="pres">
      <dgm:prSet presAssocID="{3AB00EB1-85AC-4E08-81A4-4713FF20C2B1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DBE19ED4-6364-AD4F-9AE7-33FEF92DED9C}" type="pres">
      <dgm:prSet presAssocID="{28C93830-10E7-4E94-8DE1-293AB9055CBC}" presName="spaceBetweenRectangles" presStyleCnt="0"/>
      <dgm:spPr/>
    </dgm:pt>
    <dgm:pt modelId="{FB02CE37-FB84-A740-8B33-44EE59406FBF}" type="pres">
      <dgm:prSet presAssocID="{B0D8F27B-2E1E-416A-845F-F8691F36300B}" presName="parentLin" presStyleCnt="0"/>
      <dgm:spPr/>
    </dgm:pt>
    <dgm:pt modelId="{800AD0F0-FC57-5B40-85D2-449C2B8911B5}" type="pres">
      <dgm:prSet presAssocID="{B0D8F27B-2E1E-416A-845F-F8691F36300B}" presName="parentLeftMargin" presStyleLbl="node1" presStyleIdx="0" presStyleCnt="5"/>
      <dgm:spPr/>
    </dgm:pt>
    <dgm:pt modelId="{60D6FC48-65A0-3944-9655-410239723890}" type="pres">
      <dgm:prSet presAssocID="{B0D8F27B-2E1E-416A-845F-F8691F3630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BA86E1-E1BA-A440-965A-0E163E79F69A}" type="pres">
      <dgm:prSet presAssocID="{B0D8F27B-2E1E-416A-845F-F8691F36300B}" presName="negativeSpace" presStyleCnt="0"/>
      <dgm:spPr/>
    </dgm:pt>
    <dgm:pt modelId="{C443201D-1EFD-DF49-99AB-2A26694792F1}" type="pres">
      <dgm:prSet presAssocID="{B0D8F27B-2E1E-416A-845F-F8691F36300B}" presName="childText" presStyleLbl="conFgAcc1" presStyleIdx="1" presStyleCnt="5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16EB2F5A-C4F8-F140-9E19-7946822AA50E}" type="pres">
      <dgm:prSet presAssocID="{46F79F72-A11A-4973-AC3B-E9921F04C9E9}" presName="spaceBetweenRectangles" presStyleCnt="0"/>
      <dgm:spPr/>
    </dgm:pt>
    <dgm:pt modelId="{F445803C-EE47-3F49-A895-DF4B763198A7}" type="pres">
      <dgm:prSet presAssocID="{68538B26-40CD-4074-8B3C-40BF5A6CB0B3}" presName="parentLin" presStyleCnt="0"/>
      <dgm:spPr/>
    </dgm:pt>
    <dgm:pt modelId="{FC752FF3-C5F8-BE48-A324-D01EF18AF320}" type="pres">
      <dgm:prSet presAssocID="{68538B26-40CD-4074-8B3C-40BF5A6CB0B3}" presName="parentLeftMargin" presStyleLbl="node1" presStyleIdx="1" presStyleCnt="5"/>
      <dgm:spPr/>
    </dgm:pt>
    <dgm:pt modelId="{FD0401BF-76C6-404F-86A6-5186171E4E77}" type="pres">
      <dgm:prSet presAssocID="{68538B26-40CD-4074-8B3C-40BF5A6CB0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8498FA-E284-E140-9E95-AC79FAFCCA2E}" type="pres">
      <dgm:prSet presAssocID="{68538B26-40CD-4074-8B3C-40BF5A6CB0B3}" presName="negativeSpace" presStyleCnt="0"/>
      <dgm:spPr/>
    </dgm:pt>
    <dgm:pt modelId="{B7C7F234-F517-C248-A182-A4533F0C0DF5}" type="pres">
      <dgm:prSet presAssocID="{68538B26-40CD-4074-8B3C-40BF5A6CB0B3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3E122710-EC7A-6E44-A196-1824458D7BE6}" type="pres">
      <dgm:prSet presAssocID="{7F950F91-AC13-4F0D-ABF4-47C217180E69}" presName="spaceBetweenRectangles" presStyleCnt="0"/>
      <dgm:spPr/>
    </dgm:pt>
    <dgm:pt modelId="{F3518805-BD42-6040-8D6E-438BC3BC87D4}" type="pres">
      <dgm:prSet presAssocID="{B2C80E1D-3AA3-41F0-89C9-1AD99A005AED}" presName="parentLin" presStyleCnt="0"/>
      <dgm:spPr/>
    </dgm:pt>
    <dgm:pt modelId="{98966CCC-A034-2A46-A756-D1303A145C2B}" type="pres">
      <dgm:prSet presAssocID="{B2C80E1D-3AA3-41F0-89C9-1AD99A005AED}" presName="parentLeftMargin" presStyleLbl="node1" presStyleIdx="2" presStyleCnt="5"/>
      <dgm:spPr/>
    </dgm:pt>
    <dgm:pt modelId="{F551C129-CFFF-7642-928A-DC4421B126E5}" type="pres">
      <dgm:prSet presAssocID="{B2C80E1D-3AA3-41F0-89C9-1AD99A005A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2797DB-6977-004A-9D4C-0D87DBB69396}" type="pres">
      <dgm:prSet presAssocID="{B2C80E1D-3AA3-41F0-89C9-1AD99A005AED}" presName="negativeSpace" presStyleCnt="0"/>
      <dgm:spPr/>
    </dgm:pt>
    <dgm:pt modelId="{A29BA64C-76B5-9047-AFAA-259D74F0C16F}" type="pres">
      <dgm:prSet presAssocID="{B2C80E1D-3AA3-41F0-89C9-1AD99A005AED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0CA9899C-CD43-B742-93B4-A4A0BCFBAC6D}" type="pres">
      <dgm:prSet presAssocID="{09E57516-69E8-4543-A3EE-AB8E2B89F6F1}" presName="spaceBetweenRectangles" presStyleCnt="0"/>
      <dgm:spPr/>
    </dgm:pt>
    <dgm:pt modelId="{E6B60964-04B7-A640-8CFE-328061C4F8C8}" type="pres">
      <dgm:prSet presAssocID="{409623F4-6E3D-43D1-B38A-3EB17EDE864F}" presName="parentLin" presStyleCnt="0"/>
      <dgm:spPr/>
    </dgm:pt>
    <dgm:pt modelId="{F377241D-730B-F54E-9376-49DBA2B02E19}" type="pres">
      <dgm:prSet presAssocID="{409623F4-6E3D-43D1-B38A-3EB17EDE864F}" presName="parentLeftMargin" presStyleLbl="node1" presStyleIdx="3" presStyleCnt="5"/>
      <dgm:spPr/>
    </dgm:pt>
    <dgm:pt modelId="{AEAA9AA3-E732-5143-B5DA-98D98AB4B790}" type="pres">
      <dgm:prSet presAssocID="{409623F4-6E3D-43D1-B38A-3EB17EDE86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B103FD-4583-E247-8F05-AB8F0CA07745}" type="pres">
      <dgm:prSet presAssocID="{409623F4-6E3D-43D1-B38A-3EB17EDE864F}" presName="negativeSpace" presStyleCnt="0"/>
      <dgm:spPr/>
    </dgm:pt>
    <dgm:pt modelId="{BB2C729B-2B6B-0D46-830F-988B62C0659F}" type="pres">
      <dgm:prSet presAssocID="{409623F4-6E3D-43D1-B38A-3EB17EDE864F}" presName="childText" presStyleLbl="conFgAcc1" presStyleIdx="4" presStyleCnt="5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D0CF6201-B38A-0B4B-8463-87604CA5A0E4}" type="presOf" srcId="{B2C80E1D-3AA3-41F0-89C9-1AD99A005AED}" destId="{F551C129-CFFF-7642-928A-DC4421B126E5}" srcOrd="1" destOrd="0" presId="urn:microsoft.com/office/officeart/2005/8/layout/list1"/>
    <dgm:cxn modelId="{0C76AB0D-6442-9943-ADCF-129746C07331}" type="presOf" srcId="{3AB00EB1-85AC-4E08-81A4-4713FF20C2B1}" destId="{3E65F4E1-B32C-8343-95B8-20B6AD9303EA}" srcOrd="0" destOrd="0" presId="urn:microsoft.com/office/officeart/2005/8/layout/list1"/>
    <dgm:cxn modelId="{C46E7513-1830-FB47-AA38-5CC7C7D5C3C6}" type="presOf" srcId="{B2C80E1D-3AA3-41F0-89C9-1AD99A005AED}" destId="{98966CCC-A034-2A46-A756-D1303A145C2B}" srcOrd="0" destOrd="0" presId="urn:microsoft.com/office/officeart/2005/8/layout/list1"/>
    <dgm:cxn modelId="{D89DB835-8572-4165-B647-75198B84511F}" srcId="{542AC688-6ACA-44D7-BED8-3F120A1FA37E}" destId="{68538B26-40CD-4074-8B3C-40BF5A6CB0B3}" srcOrd="2" destOrd="0" parTransId="{672DA1F9-442C-4E77-9293-02C71A7B98EC}" sibTransId="{7F950F91-AC13-4F0D-ABF4-47C217180E69}"/>
    <dgm:cxn modelId="{5CF6177C-4FBF-2B4A-ACA5-E8FE6A45837F}" type="presOf" srcId="{3AB00EB1-85AC-4E08-81A4-4713FF20C2B1}" destId="{FA3A21A1-54FD-454A-9D63-CFE59488D222}" srcOrd="1" destOrd="0" presId="urn:microsoft.com/office/officeart/2005/8/layout/list1"/>
    <dgm:cxn modelId="{121CF882-16FB-49E5-8421-B5D056D1BADC}" srcId="{542AC688-6ACA-44D7-BED8-3F120A1FA37E}" destId="{B2C80E1D-3AA3-41F0-89C9-1AD99A005AED}" srcOrd="3" destOrd="0" parTransId="{9F7949D9-4E14-4F8F-91AA-51D872199B8F}" sibTransId="{09E57516-69E8-4543-A3EE-AB8E2B89F6F1}"/>
    <dgm:cxn modelId="{A8477383-93F7-404F-962D-38AD0D18394C}" type="presOf" srcId="{409623F4-6E3D-43D1-B38A-3EB17EDE864F}" destId="{AEAA9AA3-E732-5143-B5DA-98D98AB4B790}" srcOrd="1" destOrd="0" presId="urn:microsoft.com/office/officeart/2005/8/layout/list1"/>
    <dgm:cxn modelId="{32751087-6F46-404F-A15C-270771268413}" srcId="{542AC688-6ACA-44D7-BED8-3F120A1FA37E}" destId="{B0D8F27B-2E1E-416A-845F-F8691F36300B}" srcOrd="1" destOrd="0" parTransId="{F270EDD1-820D-493D-9BD1-72899556DCF1}" sibTransId="{46F79F72-A11A-4973-AC3B-E9921F04C9E9}"/>
    <dgm:cxn modelId="{A2C0E28A-4AAD-1149-AB19-5B46C3F2E4A4}" type="presOf" srcId="{542AC688-6ACA-44D7-BED8-3F120A1FA37E}" destId="{4E3074BB-5896-A244-BE8D-4B606E82B424}" srcOrd="0" destOrd="0" presId="urn:microsoft.com/office/officeart/2005/8/layout/list1"/>
    <dgm:cxn modelId="{B7D0949B-C710-4415-9F29-33D745387E07}" srcId="{542AC688-6ACA-44D7-BED8-3F120A1FA37E}" destId="{409623F4-6E3D-43D1-B38A-3EB17EDE864F}" srcOrd="4" destOrd="0" parTransId="{5EA14FC4-D9EB-4DFC-A3C6-9454BCB99D87}" sibTransId="{7CCDA87C-B1F5-4A22-B9B7-2004AAE4DBA5}"/>
    <dgm:cxn modelId="{16F6BE9C-98B2-774B-A67D-6C7851EA6895}" type="presOf" srcId="{B0D8F27B-2E1E-416A-845F-F8691F36300B}" destId="{800AD0F0-FC57-5B40-85D2-449C2B8911B5}" srcOrd="0" destOrd="0" presId="urn:microsoft.com/office/officeart/2005/8/layout/list1"/>
    <dgm:cxn modelId="{515F86C3-2449-4D42-9697-C36C900438D9}" type="presOf" srcId="{68538B26-40CD-4074-8B3C-40BF5A6CB0B3}" destId="{FC752FF3-C5F8-BE48-A324-D01EF18AF320}" srcOrd="0" destOrd="0" presId="urn:microsoft.com/office/officeart/2005/8/layout/list1"/>
    <dgm:cxn modelId="{863CD1E9-B555-4100-A2CC-1DD5FE4460E8}" srcId="{542AC688-6ACA-44D7-BED8-3F120A1FA37E}" destId="{3AB00EB1-85AC-4E08-81A4-4713FF20C2B1}" srcOrd="0" destOrd="0" parTransId="{9298A13A-1238-420C-8992-2174AD53A3E8}" sibTransId="{28C93830-10E7-4E94-8DE1-293AB9055CBC}"/>
    <dgm:cxn modelId="{40DF4EF6-8E6A-EE45-932A-46E8057058EF}" type="presOf" srcId="{409623F4-6E3D-43D1-B38A-3EB17EDE864F}" destId="{F377241D-730B-F54E-9376-49DBA2B02E19}" srcOrd="0" destOrd="0" presId="urn:microsoft.com/office/officeart/2005/8/layout/list1"/>
    <dgm:cxn modelId="{41F8CFF8-F180-6B48-8A3D-6C7DD3D35F09}" type="presOf" srcId="{B0D8F27B-2E1E-416A-845F-F8691F36300B}" destId="{60D6FC48-65A0-3944-9655-410239723890}" srcOrd="1" destOrd="0" presId="urn:microsoft.com/office/officeart/2005/8/layout/list1"/>
    <dgm:cxn modelId="{06728AFB-10A0-6D43-AB94-3922749AE36B}" type="presOf" srcId="{68538B26-40CD-4074-8B3C-40BF5A6CB0B3}" destId="{FD0401BF-76C6-404F-86A6-5186171E4E77}" srcOrd="1" destOrd="0" presId="urn:microsoft.com/office/officeart/2005/8/layout/list1"/>
    <dgm:cxn modelId="{ED04E2C0-007F-634F-86AC-8E1F763A90A3}" type="presParOf" srcId="{4E3074BB-5896-A244-BE8D-4B606E82B424}" destId="{C92D9F85-3D07-8446-A95F-0394F30812B2}" srcOrd="0" destOrd="0" presId="urn:microsoft.com/office/officeart/2005/8/layout/list1"/>
    <dgm:cxn modelId="{D4E0CC84-09EC-1D4A-BD98-259250FA5A5D}" type="presParOf" srcId="{C92D9F85-3D07-8446-A95F-0394F30812B2}" destId="{3E65F4E1-B32C-8343-95B8-20B6AD9303EA}" srcOrd="0" destOrd="0" presId="urn:microsoft.com/office/officeart/2005/8/layout/list1"/>
    <dgm:cxn modelId="{2F7A520A-8038-C94B-A295-79686E69F102}" type="presParOf" srcId="{C92D9F85-3D07-8446-A95F-0394F30812B2}" destId="{FA3A21A1-54FD-454A-9D63-CFE59488D222}" srcOrd="1" destOrd="0" presId="urn:microsoft.com/office/officeart/2005/8/layout/list1"/>
    <dgm:cxn modelId="{AFBB7455-57F0-9D47-9628-749D1ED8893E}" type="presParOf" srcId="{4E3074BB-5896-A244-BE8D-4B606E82B424}" destId="{8FE6BC37-BF79-6345-949D-F571A0DB3BDA}" srcOrd="1" destOrd="0" presId="urn:microsoft.com/office/officeart/2005/8/layout/list1"/>
    <dgm:cxn modelId="{728D2DCE-42F1-3F4F-9AE9-CA6FCC1FD2E0}" type="presParOf" srcId="{4E3074BB-5896-A244-BE8D-4B606E82B424}" destId="{1CC5FD2B-1843-A04E-BD17-5AC60DDF9CE7}" srcOrd="2" destOrd="0" presId="urn:microsoft.com/office/officeart/2005/8/layout/list1"/>
    <dgm:cxn modelId="{303D41D2-CA9B-0547-AEB2-2054707C26B2}" type="presParOf" srcId="{4E3074BB-5896-A244-BE8D-4B606E82B424}" destId="{DBE19ED4-6364-AD4F-9AE7-33FEF92DED9C}" srcOrd="3" destOrd="0" presId="urn:microsoft.com/office/officeart/2005/8/layout/list1"/>
    <dgm:cxn modelId="{286FD408-2C78-804C-8EE6-6403C8AFD2D3}" type="presParOf" srcId="{4E3074BB-5896-A244-BE8D-4B606E82B424}" destId="{FB02CE37-FB84-A740-8B33-44EE59406FBF}" srcOrd="4" destOrd="0" presId="urn:microsoft.com/office/officeart/2005/8/layout/list1"/>
    <dgm:cxn modelId="{1D0074CB-DF06-2D45-B766-E11B0051963D}" type="presParOf" srcId="{FB02CE37-FB84-A740-8B33-44EE59406FBF}" destId="{800AD0F0-FC57-5B40-85D2-449C2B8911B5}" srcOrd="0" destOrd="0" presId="urn:microsoft.com/office/officeart/2005/8/layout/list1"/>
    <dgm:cxn modelId="{15625E3F-C686-4949-A0E3-E581AD6341D0}" type="presParOf" srcId="{FB02CE37-FB84-A740-8B33-44EE59406FBF}" destId="{60D6FC48-65A0-3944-9655-410239723890}" srcOrd="1" destOrd="0" presId="urn:microsoft.com/office/officeart/2005/8/layout/list1"/>
    <dgm:cxn modelId="{B0329A19-09FD-3944-A083-FFC58F298A30}" type="presParOf" srcId="{4E3074BB-5896-A244-BE8D-4B606E82B424}" destId="{57BA86E1-E1BA-A440-965A-0E163E79F69A}" srcOrd="5" destOrd="0" presId="urn:microsoft.com/office/officeart/2005/8/layout/list1"/>
    <dgm:cxn modelId="{A99E21EA-DFED-9046-9B84-F7D47B4903B5}" type="presParOf" srcId="{4E3074BB-5896-A244-BE8D-4B606E82B424}" destId="{C443201D-1EFD-DF49-99AB-2A26694792F1}" srcOrd="6" destOrd="0" presId="urn:microsoft.com/office/officeart/2005/8/layout/list1"/>
    <dgm:cxn modelId="{C848CB8B-592C-1C43-9BAC-0D030A2B015F}" type="presParOf" srcId="{4E3074BB-5896-A244-BE8D-4B606E82B424}" destId="{16EB2F5A-C4F8-F140-9E19-7946822AA50E}" srcOrd="7" destOrd="0" presId="urn:microsoft.com/office/officeart/2005/8/layout/list1"/>
    <dgm:cxn modelId="{62CB64B6-C875-1049-BDBA-BBE365DA7BE2}" type="presParOf" srcId="{4E3074BB-5896-A244-BE8D-4B606E82B424}" destId="{F445803C-EE47-3F49-A895-DF4B763198A7}" srcOrd="8" destOrd="0" presId="urn:microsoft.com/office/officeart/2005/8/layout/list1"/>
    <dgm:cxn modelId="{4B59CD76-EAD7-A444-BC96-415E9D7AEB1A}" type="presParOf" srcId="{F445803C-EE47-3F49-A895-DF4B763198A7}" destId="{FC752FF3-C5F8-BE48-A324-D01EF18AF320}" srcOrd="0" destOrd="0" presId="urn:microsoft.com/office/officeart/2005/8/layout/list1"/>
    <dgm:cxn modelId="{56ACC76C-8CBD-9D47-A53E-17DB1D488EB5}" type="presParOf" srcId="{F445803C-EE47-3F49-A895-DF4B763198A7}" destId="{FD0401BF-76C6-404F-86A6-5186171E4E77}" srcOrd="1" destOrd="0" presId="urn:microsoft.com/office/officeart/2005/8/layout/list1"/>
    <dgm:cxn modelId="{6F17B78E-80C6-7748-8FF0-EA22E5D8589B}" type="presParOf" srcId="{4E3074BB-5896-A244-BE8D-4B606E82B424}" destId="{078498FA-E284-E140-9E95-AC79FAFCCA2E}" srcOrd="9" destOrd="0" presId="urn:microsoft.com/office/officeart/2005/8/layout/list1"/>
    <dgm:cxn modelId="{9F0C3ADD-34F2-0748-8A53-0C11A8F07640}" type="presParOf" srcId="{4E3074BB-5896-A244-BE8D-4B606E82B424}" destId="{B7C7F234-F517-C248-A182-A4533F0C0DF5}" srcOrd="10" destOrd="0" presId="urn:microsoft.com/office/officeart/2005/8/layout/list1"/>
    <dgm:cxn modelId="{E9815408-5D9B-4F45-89A8-578CBF508D7D}" type="presParOf" srcId="{4E3074BB-5896-A244-BE8D-4B606E82B424}" destId="{3E122710-EC7A-6E44-A196-1824458D7BE6}" srcOrd="11" destOrd="0" presId="urn:microsoft.com/office/officeart/2005/8/layout/list1"/>
    <dgm:cxn modelId="{C9C4BB0F-6ABC-3346-9308-294252770311}" type="presParOf" srcId="{4E3074BB-5896-A244-BE8D-4B606E82B424}" destId="{F3518805-BD42-6040-8D6E-438BC3BC87D4}" srcOrd="12" destOrd="0" presId="urn:microsoft.com/office/officeart/2005/8/layout/list1"/>
    <dgm:cxn modelId="{48C5DCC3-9E54-2641-BEE9-E724B04E9864}" type="presParOf" srcId="{F3518805-BD42-6040-8D6E-438BC3BC87D4}" destId="{98966CCC-A034-2A46-A756-D1303A145C2B}" srcOrd="0" destOrd="0" presId="urn:microsoft.com/office/officeart/2005/8/layout/list1"/>
    <dgm:cxn modelId="{1AE33650-B71D-AF4A-8DF9-F96D8B440AC2}" type="presParOf" srcId="{F3518805-BD42-6040-8D6E-438BC3BC87D4}" destId="{F551C129-CFFF-7642-928A-DC4421B126E5}" srcOrd="1" destOrd="0" presId="urn:microsoft.com/office/officeart/2005/8/layout/list1"/>
    <dgm:cxn modelId="{4DEEB5D0-EE10-D247-A0D4-802A062C7D2C}" type="presParOf" srcId="{4E3074BB-5896-A244-BE8D-4B606E82B424}" destId="{822797DB-6977-004A-9D4C-0D87DBB69396}" srcOrd="13" destOrd="0" presId="urn:microsoft.com/office/officeart/2005/8/layout/list1"/>
    <dgm:cxn modelId="{BF282161-596A-6345-BFD4-EDCAEC734672}" type="presParOf" srcId="{4E3074BB-5896-A244-BE8D-4B606E82B424}" destId="{A29BA64C-76B5-9047-AFAA-259D74F0C16F}" srcOrd="14" destOrd="0" presId="urn:microsoft.com/office/officeart/2005/8/layout/list1"/>
    <dgm:cxn modelId="{2D769312-1B54-1A48-A8CD-E701D88F0061}" type="presParOf" srcId="{4E3074BB-5896-A244-BE8D-4B606E82B424}" destId="{0CA9899C-CD43-B742-93B4-A4A0BCFBAC6D}" srcOrd="15" destOrd="0" presId="urn:microsoft.com/office/officeart/2005/8/layout/list1"/>
    <dgm:cxn modelId="{7F8DC08B-21DE-B04D-A729-1DD07FD85ADB}" type="presParOf" srcId="{4E3074BB-5896-A244-BE8D-4B606E82B424}" destId="{E6B60964-04B7-A640-8CFE-328061C4F8C8}" srcOrd="16" destOrd="0" presId="urn:microsoft.com/office/officeart/2005/8/layout/list1"/>
    <dgm:cxn modelId="{9C53B9DE-7B49-8E4E-A193-274AA3F59ECA}" type="presParOf" srcId="{E6B60964-04B7-A640-8CFE-328061C4F8C8}" destId="{F377241D-730B-F54E-9376-49DBA2B02E19}" srcOrd="0" destOrd="0" presId="urn:microsoft.com/office/officeart/2005/8/layout/list1"/>
    <dgm:cxn modelId="{E2534029-14D6-CB46-B0F8-5DBE1820867D}" type="presParOf" srcId="{E6B60964-04B7-A640-8CFE-328061C4F8C8}" destId="{AEAA9AA3-E732-5143-B5DA-98D98AB4B790}" srcOrd="1" destOrd="0" presId="urn:microsoft.com/office/officeart/2005/8/layout/list1"/>
    <dgm:cxn modelId="{9A418DE5-C855-6744-BC5D-E51FE65847D9}" type="presParOf" srcId="{4E3074BB-5896-A244-BE8D-4B606E82B424}" destId="{AEB103FD-4583-E247-8F05-AB8F0CA07745}" srcOrd="17" destOrd="0" presId="urn:microsoft.com/office/officeart/2005/8/layout/list1"/>
    <dgm:cxn modelId="{607D4FF1-3E58-F240-901F-C47F8B1CF289}" type="presParOf" srcId="{4E3074BB-5896-A244-BE8D-4B606E82B424}" destId="{BB2C729B-2B6B-0D46-830F-988B62C0659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5FD2B-1843-A04E-BD17-5AC60DDF9CE7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A21A1-54FD-454A-9D63-CFE59488D222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MPLS/BGP VPN</a:t>
          </a:r>
          <a:endParaRPr lang="en-US" sz="2500" b="1" kern="1200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sp:txBody>
      <dsp:txXfrm>
        <a:off x="381051" y="36596"/>
        <a:ext cx="4758306" cy="665948"/>
      </dsp:txXfrm>
    </dsp:sp>
    <dsp:sp modelId="{C443201D-1EFD-DF49-99AB-2A26694792F1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6FC48-65A0-3944-9655-410239723890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 err="1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MACSec</a:t>
          </a:r>
          <a:endParaRPr lang="en-US" sz="2500" b="1" kern="1200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sp:txBody>
      <dsp:txXfrm>
        <a:off x="381051" y="1170596"/>
        <a:ext cx="4758306" cy="665948"/>
      </dsp:txXfrm>
    </dsp:sp>
    <dsp:sp modelId="{B7C7F234-F517-C248-A182-A4533F0C0DF5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401BF-76C6-404F-86A6-5186171E4E77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Firewall </a:t>
          </a:r>
          <a:endParaRPr lang="en-US" sz="2500" b="1" kern="1200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sp:txBody>
      <dsp:txXfrm>
        <a:off x="381051" y="2304596"/>
        <a:ext cx="4758306" cy="665948"/>
      </dsp:txXfrm>
    </dsp:sp>
    <dsp:sp modelId="{A29BA64C-76B5-9047-AFAA-259D74F0C16F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C129-CFFF-7642-928A-DC4421B126E5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 err="1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OpenVPN</a:t>
          </a:r>
          <a:endParaRPr lang="en-US" sz="2500" b="1" kern="1200" dirty="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sp:txBody>
      <dsp:txXfrm>
        <a:off x="381051" y="3438596"/>
        <a:ext cx="4758306" cy="665948"/>
      </dsp:txXfrm>
    </dsp:sp>
    <dsp:sp modelId="{BB2C729B-2B6B-0D46-830F-988B62C0659F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A9AA3-E732-5143-B5DA-98D98AB4B790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rPr>
            <a:t>AVs</a:t>
          </a:r>
          <a:endParaRPr lang="en-US" sz="2500" b="1" kern="1200">
            <a:solidFill>
              <a:schemeClr val="tx1"/>
            </a:solidFill>
            <a:latin typeface="Abadi" panose="020B0604020104020204" pitchFamily="34" charset="0"/>
            <a:cs typeface="Times New Roman" panose="02020603050405020304" pitchFamily="18" charset="0"/>
          </a:endParaRPr>
        </a:p>
      </dsp:txBody>
      <dsp:txXfrm>
        <a:off x="381051" y="4572596"/>
        <a:ext cx="475830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BEFF-31D4-234B-A0B3-A8AD26857A33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C1ED-441C-424F-850D-64FFC9339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96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3F937-4583-4957-623B-ECC1724BC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5BC20D-7118-CC01-22D2-37467B97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0733B1-F067-58C1-1F15-AEE9C290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98224-D4CD-7C2E-F0B2-EC1D3992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0C253-7A98-4E7D-1BF0-7797270C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50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F36A5-B9D1-FF41-41FE-61204E7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BC9AB2-D023-18BA-23F9-ED175C87D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FD1A3-9947-02D6-0A7B-4446BA46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0FEFF-8B26-E4ED-B525-1758566C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814C65-6E59-41C8-40DF-2B5060F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5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A5ACD7-7B5E-E407-647C-304C631F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9D793D-E5E1-E288-24A9-23088691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0EBF0F-33B5-823E-3A97-01011334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60BFBB-6632-02B1-9860-57DB7B8B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EC00A-700C-22C2-3B98-1F20AA48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8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5DB0A-857C-9569-54BC-F89BCF4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769C3-C977-A0CE-9C91-D759A35C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4B4EF-E910-9006-BC09-DC990790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BF82B7-E35E-191B-D7A3-9CE862C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BEE2E-1872-5048-72CE-0DCC714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29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71FC2-90C5-3D6F-8C8F-CA05BEF7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5ADA72-1380-D530-AA5F-92070359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B0513A-4F6A-AAD9-7AF1-924218B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7E18E8-D2DE-2BBE-BBC9-8D9F7AA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2E9890-25BD-0DA9-F31B-4D327A6E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4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E4C18-5260-32A3-0DAF-A4275956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3B9087-02C4-578D-041C-84CEA8A7E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531E1A-BAD8-D949-6F0C-147A85CAF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258247-0410-51AD-DF02-385E426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2912B1-D12F-ED9D-9933-9469F056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B56E8-0D0A-971E-189F-C1FB28B7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5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A59D-A93B-B6ED-D27D-77C0B037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A45DA-26CC-2967-82B1-46F374C9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E565B8-4527-6599-C382-19E1E137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8F0F58-DF71-B31F-B9AD-662A940F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66E16F-CFD1-0FBD-2C26-7939D5A9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1EFDA5-8613-9F7A-E58C-65BF62D1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75C3D5-14B7-85AC-545E-5AA8400A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AB394B-D5F2-B352-586B-E993B66B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22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2A2EA-7B32-07B8-9779-207E6BE7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C87CC6-9F38-6FB4-3267-C3B12B03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7F038-5080-2C7B-109A-AA940307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8F6416-621F-CA31-B063-58A37A00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0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2F1AB4-527F-B3AC-7437-D7D8A0E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B1DADD-39AD-9447-80FF-EE1A1C88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04D014-431B-EF41-DC6F-9B61352B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83676-C4CC-78C8-74B6-63FA808A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DAE607-C595-3E64-95F2-C26A047E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ABA686-B537-8D07-BCDC-BB5C6F7C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22C591-1955-D898-817B-D7A3A8BA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8C50D2-D768-B406-BC8E-55B57E8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632EC6-778C-E492-BDDC-B003CA0C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7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B5DCB-9614-BF3D-1816-2475B1B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FE27A8-C344-F757-5817-53D494BA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E66CCB-0B55-FC56-59AE-EF7D54B0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564E9F-902A-83B8-3BBA-EA7B2DA8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ED53B5-8CA9-BE21-4653-244F743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183BA-3920-FC6C-A790-336C7F6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1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83A49F-462F-1AD1-C686-221AA6D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77A7A-2AF9-C29E-FFFB-CC666DEE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A9B1E0-28F2-8065-98D8-CDBDA0F5C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4FCD-B263-C04C-B266-F3E069A2401B}" type="datetimeFigureOut">
              <a:rPr lang="it-IT" smtClean="0"/>
              <a:t>29/06/23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6AAE52-AFAA-1CBA-48E6-63B60D6BD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C3CED-EB6D-67A8-3219-D339B5813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7BDD-C6C4-674C-99ED-11A43E29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7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amav.ne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eo23x0/Lo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khunter.sourceforge.ne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nextron-systems.com/thor-lit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wareSamples/Linux-Malware-Samples" TargetMode="External"/><Relationship Id="rId2" Type="http://schemas.openxmlformats.org/officeDocument/2006/relationships/hyperlink" Target="https://github.com/Pyran1/Malware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zaar.abuse.ch/browse/" TargetMode="External"/><Relationship Id="rId4" Type="http://schemas.openxmlformats.org/officeDocument/2006/relationships/hyperlink" Target="https://www.vx-underground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e/multiscanner" TargetMode="External"/><Relationship Id="rId2" Type="http://schemas.openxmlformats.org/officeDocument/2006/relationships/hyperlink" Target="https://github.com/waja/maldet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krootkit.org/" TargetMode="External"/><Relationship Id="rId4" Type="http://schemas.openxmlformats.org/officeDocument/2006/relationships/hyperlink" Target="https://www.kicomav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EB1B39-B5C3-8E48-9557-BECFB7B9FDF8}"/>
              </a:ext>
            </a:extLst>
          </p:cNvPr>
          <p:cNvSpPr txBox="1"/>
          <p:nvPr/>
        </p:nvSpPr>
        <p:spPr>
          <a:xfrm>
            <a:off x="2255520" y="731520"/>
            <a:ext cx="7752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>
                <a:latin typeface="Abadi" panose="020B0604020104020204" pitchFamily="34" charset="0"/>
                <a:cs typeface="Aharoni" panose="02010803020104030203" pitchFamily="2" charset="-79"/>
              </a:rPr>
              <a:t>Network &amp; System Defense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5060D6A-C90A-17B3-D737-178AD287F141}"/>
              </a:ext>
            </a:extLst>
          </p:cNvPr>
          <p:cNvSpPr/>
          <p:nvPr/>
        </p:nvSpPr>
        <p:spPr>
          <a:xfrm>
            <a:off x="3149600" y="1808480"/>
            <a:ext cx="5953760" cy="65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stA="52000" endA="300" endPos="50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PROGETTO #2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C963376-DF6F-D06B-0744-B47DAA0FF446}"/>
              </a:ext>
            </a:extLst>
          </p:cNvPr>
          <p:cNvCxnSpPr>
            <a:cxnSpLocks/>
          </p:cNvCxnSpPr>
          <p:nvPr/>
        </p:nvCxnSpPr>
        <p:spPr>
          <a:xfrm>
            <a:off x="3149600" y="1615440"/>
            <a:ext cx="59537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B02A701-3955-6BD9-594A-78CFB5472529}"/>
              </a:ext>
            </a:extLst>
          </p:cNvPr>
          <p:cNvSpPr txBox="1"/>
          <p:nvPr/>
        </p:nvSpPr>
        <p:spPr>
          <a:xfrm>
            <a:off x="1498600" y="3745786"/>
            <a:ext cx="7604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Matteo Chiacchia</a:t>
            </a:r>
          </a:p>
          <a:p>
            <a:pPr algn="r"/>
            <a:r>
              <a:rPr lang="it-IT" sz="3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0300177</a:t>
            </a:r>
          </a:p>
          <a:p>
            <a:pPr algn="r"/>
            <a:endParaRPr lang="it-IT" sz="3000" b="1" dirty="0">
              <a:latin typeface="Abadi Extra Light" panose="020B0204020104020204" pitchFamily="34" charset="0"/>
              <a:cs typeface="Aharoni" panose="02010803020104030203" pitchFamily="2" charset="-79"/>
            </a:endParaRPr>
          </a:p>
          <a:p>
            <a:pPr algn="r"/>
            <a:r>
              <a:rPr lang="it-IT" sz="3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matteoch99@gmail.com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8ABE74E-B9B6-CEDA-B0B8-6AF11B7C551D}"/>
              </a:ext>
            </a:extLst>
          </p:cNvPr>
          <p:cNvCxnSpPr>
            <a:cxnSpLocks/>
          </p:cNvCxnSpPr>
          <p:nvPr/>
        </p:nvCxnSpPr>
        <p:spPr>
          <a:xfrm>
            <a:off x="3180080" y="3745786"/>
            <a:ext cx="0" cy="18218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CB585257-17F9-3BD8-AD25-95EB2F8749E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pPr/>
              <a:t>1</a:t>
            </a:fld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F674133-6977-6798-57BF-AC210C84EA8B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magine che contiene Mouse del computer, periferico, topo&#10;&#10;Descrizione generata automaticamente">
            <a:extLst>
              <a:ext uri="{FF2B5EF4-FFF2-40B4-BE49-F238E27FC236}">
                <a16:creationId xmlns:a16="http://schemas.microsoft.com/office/drawing/2014/main" id="{6F225A98-CCAF-CD3F-0B88-AB1514446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57"/>
          <a:stretch/>
        </p:blipFill>
        <p:spPr bwMode="auto">
          <a:xfrm>
            <a:off x="442677" y="3429000"/>
            <a:ext cx="2443687" cy="24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73A229E-DCC3-A4BF-876A-12F66D12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15373" y="4199473"/>
            <a:ext cx="1142660" cy="103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  MPLS/BGP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4DFB96-0D61-6A0F-0C59-2A7CCE5D6D09}"/>
              </a:ext>
            </a:extLst>
          </p:cNvPr>
          <p:cNvSpPr txBox="1"/>
          <p:nvPr/>
        </p:nvSpPr>
        <p:spPr>
          <a:xfrm>
            <a:off x="6781800" y="2627273"/>
            <a:ext cx="2042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>
                <a:latin typeface="Abadi" panose="020B0604020104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39337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Routing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AF2BBB-B493-C649-74E9-FEB86840AFEC}"/>
              </a:ext>
            </a:extLst>
          </p:cNvPr>
          <p:cNvSpPr txBox="1"/>
          <p:nvPr/>
        </p:nvSpPr>
        <p:spPr>
          <a:xfrm>
            <a:off x="1285875" y="853950"/>
            <a:ext cx="9486900" cy="35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3200" dirty="0">
                <a:latin typeface="Abadi" panose="020B0604020104020204" pitchFamily="34" charset="0"/>
                <a:cs typeface="Times New Roman" panose="02020603050405020304" pitchFamily="18" charset="0"/>
              </a:rPr>
              <a:t>Protocolli di </a:t>
            </a:r>
            <a:r>
              <a:rPr lang="it-IT" sz="3200" dirty="0" err="1">
                <a:latin typeface="Abadi" panose="020B0604020104020204" pitchFamily="34" charset="0"/>
                <a:cs typeface="Times New Roman" panose="02020603050405020304" pitchFamily="18" charset="0"/>
              </a:rPr>
              <a:t>routing</a:t>
            </a:r>
            <a:r>
              <a:rPr lang="it-IT" sz="3200" dirty="0">
                <a:latin typeface="Abadi" panose="020B0604020104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OSPF</a:t>
            </a:r>
            <a:endParaRPr lang="it-IT" sz="2400" b="0" i="1" u="none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BGP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e</a:t>
            </a:r>
            <a:r>
              <a:rPr lang="it-IT" sz="2400" b="1" i="1" u="none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BGP</a:t>
            </a:r>
            <a:endParaRPr lang="it-IT" sz="2400" b="0" i="1" u="none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endParaRPr lang="it-IT" sz="24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b="1" i="1" u="none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MPLS</a:t>
            </a:r>
            <a:endParaRPr lang="it-IT" sz="2400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F37B49-DDD4-0B4F-5113-A5547F64B45A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7" name="Triangolo 6">
            <a:extLst>
              <a:ext uri="{FF2B5EF4-FFF2-40B4-BE49-F238E27FC236}">
                <a16:creationId xmlns:a16="http://schemas.microsoft.com/office/drawing/2014/main" id="{AE4B9EED-86F8-33E1-5859-FB578CED7D92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1026" name="Picture 2" descr="Apparati di rete: router, switch e firewall - Marco Trabattoni">
            <a:extLst>
              <a:ext uri="{FF2B5EF4-FFF2-40B4-BE49-F238E27FC236}">
                <a16:creationId xmlns:a16="http://schemas.microsoft.com/office/drawing/2014/main" id="{0B889684-E3A3-F813-2A63-AD4F177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89" y="1605071"/>
            <a:ext cx="635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OSPF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9486900" cy="4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OSPF</a:t>
            </a:r>
            <a:r>
              <a:rPr lang="it-IT" sz="2800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2800" b="1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Open </a:t>
            </a:r>
            <a:r>
              <a:rPr lang="it-IT" sz="2800" b="1" i="0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Shortest</a:t>
            </a:r>
            <a:r>
              <a:rPr lang="it-IT" sz="2800" b="1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800" b="1" i="0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Path</a:t>
            </a:r>
            <a:r>
              <a:rPr lang="it-IT" sz="2800" b="1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First</a:t>
            </a:r>
            <a:endParaRPr lang="it-IT" sz="28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A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lgoritmo di </a:t>
            </a:r>
            <a:r>
              <a:rPr lang="it-IT" sz="2000" b="0" i="1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routing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basato su </a:t>
            </a:r>
            <a:r>
              <a:rPr lang="it-IT" sz="2000" b="0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Link-State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per conoscere la topologia della rete e calcolare i percorsi migliori.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Utilizza il </a:t>
            </a:r>
            <a:r>
              <a:rPr lang="it-IT" sz="2000" b="0" i="1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flooding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di informazioni.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Algoritmo di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Dijkstra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per la determinazione del percorso a costo minimo </a:t>
            </a:r>
            <a:r>
              <a:rPr lang="it-IT" sz="2000" b="0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INTRA-AS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Utilizzo specifico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Apprendimento delle rotte dell’AS100 da parte dei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PEs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Configurato con interfacce di </a:t>
            </a:r>
            <a:r>
              <a:rPr lang="it-IT" sz="20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Loopback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ttangolo con un angolo ritagliato 14">
            <a:extLst>
              <a:ext uri="{FF2B5EF4-FFF2-40B4-BE49-F238E27FC236}">
                <a16:creationId xmlns:a16="http://schemas.microsoft.com/office/drawing/2014/main" id="{803CE5F0-BBCD-EE13-BD63-74A20F440049}"/>
              </a:ext>
            </a:extLst>
          </p:cNvPr>
          <p:cNvSpPr/>
          <p:nvPr/>
        </p:nvSpPr>
        <p:spPr>
          <a:xfrm>
            <a:off x="7642504" y="4997556"/>
            <a:ext cx="3715529" cy="1158240"/>
          </a:xfrm>
          <a:prstGeom prst="snip1Rect">
            <a:avLst>
              <a:gd name="adj" fmla="val 3111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L</a:t>
            </a:r>
            <a:r>
              <a:rPr lang="it-IT" sz="1200" b="1" i="0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ink state</a:t>
            </a:r>
            <a:r>
              <a:rPr lang="it-IT" sz="1200" b="0" i="0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 è un tipo di protocollo di </a:t>
            </a:r>
            <a:r>
              <a:rPr lang="it-IT" sz="1200" b="0" i="0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routing</a:t>
            </a:r>
            <a:r>
              <a:rPr lang="it-IT" sz="1200" b="0" i="0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in cui la topologia dell'intera rete e tutti i </a:t>
            </a:r>
            <a:r>
              <a:rPr lang="it-IT" sz="1200" b="0" i="1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costi</a:t>
            </a:r>
            <a:r>
              <a:rPr lang="it-IT" sz="1200" b="0" i="0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 dei collegamenti sono noti ai router di un certo AS.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7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EB15C73-EBB9-C61E-65C2-16143B97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4A9340C6-AB07-7BBF-DF00-0CE5146B1E84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8" name="Triangolo 7">
            <a:extLst>
              <a:ext uri="{FF2B5EF4-FFF2-40B4-BE49-F238E27FC236}">
                <a16:creationId xmlns:a16="http://schemas.microsoft.com/office/drawing/2014/main" id="{13B8E074-0973-14CC-51F5-00BAC1A089C0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umetto 1 4">
            <a:extLst>
              <a:ext uri="{FF2B5EF4-FFF2-40B4-BE49-F238E27FC236}">
                <a16:creationId xmlns:a16="http://schemas.microsoft.com/office/drawing/2014/main" id="{77A315C9-6C3E-4A95-4330-289DE2C2E5CE}"/>
              </a:ext>
            </a:extLst>
          </p:cNvPr>
          <p:cNvSpPr/>
          <p:nvPr/>
        </p:nvSpPr>
        <p:spPr>
          <a:xfrm>
            <a:off x="159263" y="4655156"/>
            <a:ext cx="3132577" cy="1380067"/>
          </a:xfrm>
          <a:prstGeom prst="wedgeRectCallout">
            <a:avLst>
              <a:gd name="adj1" fmla="val 77882"/>
              <a:gd name="adj2" fmla="val -58745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router-id 1.1.1.1 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1.1.1.1 0.0.0.0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172.16.100.0 0.0.0.3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7" name="Fumetto 1 6">
            <a:extLst>
              <a:ext uri="{FF2B5EF4-FFF2-40B4-BE49-F238E27FC236}">
                <a16:creationId xmlns:a16="http://schemas.microsoft.com/office/drawing/2014/main" id="{1FC386A7-5FB6-1B74-E44B-F65B00DC380A}"/>
              </a:ext>
            </a:extLst>
          </p:cNvPr>
          <p:cNvSpPr/>
          <p:nvPr/>
        </p:nvSpPr>
        <p:spPr>
          <a:xfrm>
            <a:off x="8768080" y="4042478"/>
            <a:ext cx="3058932" cy="1380067"/>
          </a:xfrm>
          <a:prstGeom prst="wedgeRectCallout">
            <a:avLst>
              <a:gd name="adj1" fmla="val -88572"/>
              <a:gd name="adj2" fmla="val -534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router-id 1.1.1.3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1.1.1.3 0.0.0.0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172.16.200.0 0.0.0.3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0C4D2884-22EE-EE6E-9A47-CFA9A706CE81}"/>
              </a:ext>
            </a:extLst>
          </p:cNvPr>
          <p:cNvSpPr/>
          <p:nvPr/>
        </p:nvSpPr>
        <p:spPr>
          <a:xfrm>
            <a:off x="7958756" y="1456442"/>
            <a:ext cx="3132577" cy="1380067"/>
          </a:xfrm>
          <a:prstGeom prst="wedgeRectCallout">
            <a:avLst>
              <a:gd name="adj1" fmla="val -105958"/>
              <a:gd name="adj2" fmla="val 7290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router-id 1.1.1.2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1.1.1.2 0.0.0.0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172.16.150.0 0.0.0.3 area 0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56D1BDB-C2CD-41F4-889E-51233991FF1A}"/>
              </a:ext>
            </a:extLst>
          </p:cNvPr>
          <p:cNvSpPr/>
          <p:nvPr/>
        </p:nvSpPr>
        <p:spPr>
          <a:xfrm>
            <a:off x="1158240" y="538479"/>
            <a:ext cx="3132577" cy="1380067"/>
          </a:xfrm>
          <a:prstGeom prst="wedgeRectCallout">
            <a:avLst>
              <a:gd name="adj1" fmla="val 93839"/>
              <a:gd name="adj2" fmla="val 203741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router-id 1.1.1.4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1.1.1.4 0.0.0.0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172.16.100.0 0.0.0.3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172.16.150.0 0.0.0.3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172.16.200.0 0.0.0.3 area 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D060DB-321D-376B-04EF-9598C2E8EF4C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OSPF </a:t>
            </a:r>
          </a:p>
        </p:txBody>
      </p:sp>
    </p:spTree>
    <p:extLst>
      <p:ext uri="{BB962C8B-B14F-4D97-AF65-F5344CB8AC3E}">
        <p14:creationId xmlns:p14="http://schemas.microsoft.com/office/powerpoint/2010/main" val="309854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BGP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9486900" cy="483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BGP</a:t>
            </a:r>
            <a:r>
              <a:rPr lang="it-IT" sz="2800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2800" b="1" i="0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Border</a:t>
            </a:r>
            <a:r>
              <a:rPr lang="it-IT" sz="2800" b="1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Gateway </a:t>
            </a:r>
            <a:r>
              <a:rPr lang="it-IT" sz="2800" b="1" i="0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Protocol</a:t>
            </a:r>
            <a:endParaRPr lang="it-IT" sz="28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Connette diversi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AS.</a:t>
            </a:r>
            <a:endParaRPr lang="it-IT" sz="2000" b="0" i="0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Scambio informazioni su rotte per raggiungibilità.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per la conoscenza all’interno dell’AS delle rotte esterne.</a:t>
            </a:r>
            <a:endParaRPr lang="it-IT" sz="2000" b="0" i="0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Utilizzo specifico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Apprendimento delle rotte tra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AS100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e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AS200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configurato con interfacce di </a:t>
            </a:r>
            <a:r>
              <a:rPr lang="it-IT" sz="20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Loopback</a:t>
            </a:r>
            <a:r>
              <a:rPr lang="it-IT" sz="20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Rete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Full Mesh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ogni router </a:t>
            </a:r>
            <a:r>
              <a:rPr lang="it-IT" sz="2000" b="0" i="1" u="none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collegato (logicamente) a ogni altro router </a:t>
            </a:r>
            <a:r>
              <a:rPr lang="it-IT" sz="2000" b="0" i="1" u="none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all'interno dell’AS100.</a:t>
            </a: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5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2A91E28-1D00-3334-825E-17CDCCA9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4A9340C6-AB07-7BBF-DF00-0CE5146B1E84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8" name="Triangolo 7">
            <a:extLst>
              <a:ext uri="{FF2B5EF4-FFF2-40B4-BE49-F238E27FC236}">
                <a16:creationId xmlns:a16="http://schemas.microsoft.com/office/drawing/2014/main" id="{13B8E074-0973-14CC-51F5-00BAC1A089C0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umetto 1 4">
            <a:extLst>
              <a:ext uri="{FF2B5EF4-FFF2-40B4-BE49-F238E27FC236}">
                <a16:creationId xmlns:a16="http://schemas.microsoft.com/office/drawing/2014/main" id="{77A315C9-6C3E-4A95-4330-289DE2C2E5CE}"/>
              </a:ext>
            </a:extLst>
          </p:cNvPr>
          <p:cNvSpPr/>
          <p:nvPr/>
        </p:nvSpPr>
        <p:spPr>
          <a:xfrm>
            <a:off x="0" y="3725112"/>
            <a:ext cx="3423921" cy="2223280"/>
          </a:xfrm>
          <a:prstGeom prst="wedgeRectCallout">
            <a:avLst>
              <a:gd name="adj1" fmla="val 70833"/>
              <a:gd name="adj2" fmla="val -16607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1.0.0.0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160.80.1.1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56D1BDB-C2CD-41F4-889E-51233991FF1A}"/>
              </a:ext>
            </a:extLst>
          </p:cNvPr>
          <p:cNvSpPr/>
          <p:nvPr/>
        </p:nvSpPr>
        <p:spPr>
          <a:xfrm>
            <a:off x="2430068" y="875143"/>
            <a:ext cx="2962443" cy="994322"/>
          </a:xfrm>
          <a:prstGeom prst="wedgeRectCallout">
            <a:avLst>
              <a:gd name="adj1" fmla="val -15540"/>
              <a:gd name="adj2" fmla="val 192318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2.0.0.0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160.80.1.2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8D427B3A-AF01-CFD1-C39C-D81B12827E75}"/>
              </a:ext>
            </a:extLst>
          </p:cNvPr>
          <p:cNvSpPr/>
          <p:nvPr/>
        </p:nvSpPr>
        <p:spPr>
          <a:xfrm>
            <a:off x="7145344" y="1299017"/>
            <a:ext cx="3553136" cy="1895009"/>
          </a:xfrm>
          <a:prstGeom prst="wedgeRectCallout">
            <a:avLst>
              <a:gd name="adj1" fmla="val -74789"/>
              <a:gd name="adj2" fmla="val 48896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1.0.0.0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3695ADAB-08DB-E9DB-D9B5-CE8B08B1529C}"/>
              </a:ext>
            </a:extLst>
          </p:cNvPr>
          <p:cNvSpPr/>
          <p:nvPr/>
        </p:nvSpPr>
        <p:spPr>
          <a:xfrm>
            <a:off x="8768080" y="3845472"/>
            <a:ext cx="3342588" cy="1895009"/>
          </a:xfrm>
          <a:prstGeom prst="wedgeRectCallout">
            <a:avLst>
              <a:gd name="adj1" fmla="val -85015"/>
              <a:gd name="adj2" fmla="val -5562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network 1.0.0.0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remote-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update-source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2B6DA2-B7DC-E921-7DAF-A59181C43C06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BGP </a:t>
            </a:r>
          </a:p>
        </p:txBody>
      </p:sp>
    </p:spTree>
    <p:extLst>
      <p:ext uri="{BB962C8B-B14F-4D97-AF65-F5344CB8AC3E}">
        <p14:creationId xmlns:p14="http://schemas.microsoft.com/office/powerpoint/2010/main" val="51340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MPLS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9486900" cy="714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MPLS: </a:t>
            </a:r>
            <a:r>
              <a:rPr lang="it-IT" sz="2800" b="1" i="0" u="none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Multi-Protocol Label Switching</a:t>
            </a:r>
            <a:endParaRPr lang="it-IT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Utilizzo di </a:t>
            </a:r>
            <a:r>
              <a:rPr lang="it-IT" sz="20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Label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per il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forwarding</a:t>
            </a:r>
            <a:endParaRPr lang="it-IT" sz="2000" b="0" i="1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Insieme a </a:t>
            </a:r>
            <a:r>
              <a:rPr lang="it-IT" sz="2000" b="0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BGP</a:t>
            </a:r>
            <a:r>
              <a:rPr lang="it-IT" sz="2000" b="0" i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si crea una </a:t>
            </a:r>
            <a:r>
              <a:rPr lang="it-IT" sz="2000" b="1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VPN Intra-AS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Invio messaggi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MP-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iBGP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per sincronizzazione tabelle </a:t>
            </a:r>
            <a:r>
              <a:rPr lang="it-IT" sz="20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VRF</a:t>
            </a:r>
            <a:endParaRPr lang="it-IT" sz="2000" b="1" i="1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Utilizzo specifico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Creazione di una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VPN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intra-AS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per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LAN-A1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LAN-A2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e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LAN-A3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Topologia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Hub e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Spokes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Comandi per configurazione delle interfacce dei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router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7200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mpls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ip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utilizzato per abilitare il forwarding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MPLS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Abadi" panose="020B060402010402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8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i="1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ip</a:t>
            </a:r>
            <a:r>
              <a:rPr lang="it-IT" sz="2000" i="1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i="1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vrf</a:t>
            </a:r>
            <a:r>
              <a:rPr lang="it-IT" sz="2000" i="1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forwarding </a:t>
            </a:r>
            <a:r>
              <a:rPr lang="it-IT" sz="2000" i="1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vpnA</a:t>
            </a:r>
            <a:r>
              <a:rPr lang="it-IT" sz="2000" i="1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permette il forwarding del traffico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della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VPN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verso i vari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CEs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Abadi" panose="020B060402010402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8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)</a:t>
            </a:r>
            <a:endParaRPr lang="it-IT" sz="2000" i="1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endParaRPr lang="it-IT" sz="2000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2000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8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BE27E91-92E6-90BC-033E-F4978998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5924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MPLS </a:t>
            </a:r>
            <a:r>
              <a:rPr lang="it-IT" sz="2800" b="1" dirty="0" err="1">
                <a:latin typeface="Abadi Extra Light" panose="020B0204020104020204" pitchFamily="34" charset="0"/>
              </a:rPr>
              <a:t>rd:rt</a:t>
            </a:r>
            <a:r>
              <a:rPr lang="it-IT" sz="2800" b="1" dirty="0">
                <a:latin typeface="Abadi Extra Light" panose="020B0204020104020204" pitchFamily="34" charset="0"/>
              </a:rPr>
              <a:t> </a:t>
            </a:r>
            <a:endParaRPr lang="it-IT" sz="3500" b="1" dirty="0">
              <a:latin typeface="Abadi Extra Light" panose="020B02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DD16996B-C6D9-6DE2-2197-F061E642AFB2}"/>
              </a:ext>
            </a:extLst>
          </p:cNvPr>
          <p:cNvSpPr/>
          <p:nvPr/>
        </p:nvSpPr>
        <p:spPr>
          <a:xfrm>
            <a:off x="6913446" y="1379758"/>
            <a:ext cx="5261017" cy="1912055"/>
          </a:xfrm>
          <a:prstGeom prst="snip1Rect">
            <a:avLst>
              <a:gd name="adj" fmla="val 25680"/>
            </a:avLst>
          </a:prstGeom>
          <a:solidFill>
            <a:schemeClr val="bg2">
              <a:lumMod val="75000"/>
              <a:alpha val="9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RD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valore univoco utilizzato per distinguere le rotte all'interno di un 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VRF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e garantire l'unicità delle rotte tra diversi 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VRF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RT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identificatore per controllare l'import ed export delle rotte tra i 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VRF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L’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Hub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(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PE3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) importa le rotte dagli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Spokes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e questi ultimi (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PE1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 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PE2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) le importano unicamente dall’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Hub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, scartando quelle dell’altro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Spoke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2276460" y="1270660"/>
            <a:ext cx="2908649" cy="1203468"/>
          </a:xfrm>
          <a:prstGeom prst="wedgeRectCallout">
            <a:avLst>
              <a:gd name="adj1" fmla="val 61455"/>
              <a:gd name="adj2" fmla="val 92567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rd 100:0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export 100:2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import 100:1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B15B562-13ED-BDA5-F3BF-DABFAD6FC27D}"/>
              </a:ext>
            </a:extLst>
          </p:cNvPr>
          <p:cNvSpPr/>
          <p:nvPr/>
        </p:nvSpPr>
        <p:spPr>
          <a:xfrm>
            <a:off x="708369" y="2672537"/>
            <a:ext cx="2908649" cy="1203468"/>
          </a:xfrm>
          <a:prstGeom prst="wedgeRectCallout">
            <a:avLst>
              <a:gd name="adj1" fmla="val 61047"/>
              <a:gd name="adj2" fmla="val 7973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rd 100:0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export 100:2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import 100:1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7B4CCB76-EDF5-C15B-E52B-DD76AE8CCA43}"/>
              </a:ext>
            </a:extLst>
          </p:cNvPr>
          <p:cNvSpPr/>
          <p:nvPr/>
        </p:nvSpPr>
        <p:spPr>
          <a:xfrm>
            <a:off x="8182684" y="4369654"/>
            <a:ext cx="2908649" cy="1203468"/>
          </a:xfrm>
          <a:prstGeom prst="wedgeRectCallout">
            <a:avLst>
              <a:gd name="adj1" fmla="val -71184"/>
              <a:gd name="adj2" fmla="val -23007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rd 100:0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export 100:1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-target import 100:2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072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7ADA2C-0DE1-34B4-D3C1-B9CA8D02A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MPLS </a:t>
            </a:r>
            <a:r>
              <a:rPr lang="it-IT" sz="2400" b="1" dirty="0" err="1">
                <a:latin typeface="Abadi Extra Light" panose="020B0204020104020204" pitchFamily="34" charset="0"/>
              </a:rPr>
              <a:t>address</a:t>
            </a:r>
            <a:r>
              <a:rPr lang="it-IT" sz="2400" b="1" dirty="0">
                <a:latin typeface="Abadi Extra Light" panose="020B0204020104020204" pitchFamily="34" charset="0"/>
              </a:rPr>
              <a:t> family</a:t>
            </a:r>
            <a:endParaRPr lang="it-IT" sz="3500" b="1" dirty="0">
              <a:latin typeface="Abadi Extra Light" panose="020B02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DD16996B-C6D9-6DE2-2197-F061E642AFB2}"/>
              </a:ext>
            </a:extLst>
          </p:cNvPr>
          <p:cNvSpPr/>
          <p:nvPr/>
        </p:nvSpPr>
        <p:spPr>
          <a:xfrm>
            <a:off x="6913446" y="1805049"/>
            <a:ext cx="5261017" cy="1486764"/>
          </a:xfrm>
          <a:prstGeom prst="snip1Rect">
            <a:avLst>
              <a:gd name="adj" fmla="val 256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address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-family vpnv4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configurazione che abilita i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neighbor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BGP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 Vengono inviate le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extended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community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entrambi i </a:t>
            </a:r>
            <a:r>
              <a:rPr lang="it-IT" sz="1200" b="0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neighbor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e viene impostato il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next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hop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sul proprio indirizzo IP quando si inviano rotte a questi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neighbor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1803300" y="531882"/>
            <a:ext cx="3928517" cy="1949189"/>
          </a:xfrm>
          <a:prstGeom prst="wedgeRectCallout">
            <a:avLst>
              <a:gd name="adj1" fmla="val 48273"/>
              <a:gd name="adj2" fmla="val 8026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vpnv4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B15B562-13ED-BDA5-F3BF-DABFAD6FC27D}"/>
              </a:ext>
            </a:extLst>
          </p:cNvPr>
          <p:cNvSpPr/>
          <p:nvPr/>
        </p:nvSpPr>
        <p:spPr>
          <a:xfrm>
            <a:off x="0" y="3916019"/>
            <a:ext cx="3543300" cy="2410099"/>
          </a:xfrm>
          <a:prstGeom prst="wedgeRectCallout">
            <a:avLst>
              <a:gd name="adj1" fmla="val 66305"/>
              <a:gd name="adj2" fmla="val -27738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vpnv4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7B4CCB76-EDF5-C15B-E52B-DD76AE8CCA43}"/>
              </a:ext>
            </a:extLst>
          </p:cNvPr>
          <p:cNvSpPr/>
          <p:nvPr/>
        </p:nvSpPr>
        <p:spPr>
          <a:xfrm>
            <a:off x="8346747" y="4345032"/>
            <a:ext cx="3481518" cy="2265338"/>
          </a:xfrm>
          <a:prstGeom prst="wedgeRectCallout">
            <a:avLst>
              <a:gd name="adj1" fmla="val -69812"/>
              <a:gd name="adj2" fmla="val -3267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vpnv4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-community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extended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-hop-self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</p:txBody>
      </p:sp>
    </p:spTree>
    <p:extLst>
      <p:ext uri="{BB962C8B-B14F-4D97-AF65-F5344CB8AC3E}">
        <p14:creationId xmlns:p14="http://schemas.microsoft.com/office/powerpoint/2010/main" val="89764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MPLS </a:t>
            </a:r>
            <a:r>
              <a:rPr lang="it-IT" sz="2400" b="1" dirty="0" err="1">
                <a:latin typeface="Abadi Extra Light" panose="020B0204020104020204" pitchFamily="34" charset="0"/>
              </a:rPr>
              <a:t>address</a:t>
            </a:r>
            <a:r>
              <a:rPr lang="it-IT" sz="2400" b="1" dirty="0">
                <a:latin typeface="Abadi Extra Light" panose="020B0204020104020204" pitchFamily="34" charset="0"/>
              </a:rPr>
              <a:t> family</a:t>
            </a:r>
            <a:endParaRPr lang="it-IT" sz="3500" b="1" dirty="0">
              <a:latin typeface="Abadi Extra Light" panose="020B02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19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DD16996B-C6D9-6DE2-2197-F061E642AFB2}"/>
              </a:ext>
            </a:extLst>
          </p:cNvPr>
          <p:cNvSpPr/>
          <p:nvPr/>
        </p:nvSpPr>
        <p:spPr>
          <a:xfrm>
            <a:off x="8002068" y="4279948"/>
            <a:ext cx="4189932" cy="1486764"/>
          </a:xfrm>
          <a:prstGeom prst="snip1Rect">
            <a:avLst>
              <a:gd name="adj" fmla="val 256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address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-family ipv4 </a:t>
            </a: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vrf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vpnA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configura la gestione del </a:t>
            </a:r>
            <a:r>
              <a:rPr lang="it-IT" sz="1200" b="0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routing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per il traffico IPv4 all'interno della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vpnA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it-IT" sz="1200" b="1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ip</a:t>
            </a:r>
            <a:r>
              <a:rPr lang="it-IT" sz="12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route</a:t>
            </a:r>
            <a:r>
              <a:rPr lang="it-IT" sz="12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vrf</a:t>
            </a:r>
            <a:r>
              <a:rPr lang="it-IT" sz="12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vpnA</a:t>
            </a:r>
            <a:r>
              <a:rPr lang="it-IT" sz="12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: </a:t>
            </a:r>
            <a:r>
              <a:rPr lang="it-IT" sz="1200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Consolas" panose="020B0609020204030204" pitchFamily="49" charset="0"/>
              </a:rPr>
              <a:t>inserisce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le rotte manuali per raggiungere i siti della VPN. </a:t>
            </a: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1722968" y="310998"/>
            <a:ext cx="4263301" cy="1694481"/>
          </a:xfrm>
          <a:prstGeom prst="wedgeRectCallout">
            <a:avLst>
              <a:gd name="adj1" fmla="val 42128"/>
              <a:gd name="adj2" fmla="val 11291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ipv4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network 10.23.0.0 mask 255.255.255.0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10.23.0.0 255.255.255.0 160.80.10.2</a:t>
            </a: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B15B562-13ED-BDA5-F3BF-DABFAD6FC27D}"/>
              </a:ext>
            </a:extLst>
          </p:cNvPr>
          <p:cNvSpPr/>
          <p:nvPr/>
        </p:nvSpPr>
        <p:spPr>
          <a:xfrm>
            <a:off x="17537" y="2308278"/>
            <a:ext cx="4436594" cy="1485453"/>
          </a:xfrm>
          <a:prstGeom prst="wedgeRectCallout">
            <a:avLst>
              <a:gd name="adj1" fmla="val 40935"/>
              <a:gd name="adj2" fmla="val 86492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ipv4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network 10.23.1.0 mask 255.255.255.0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10.23.1.0 255.255.255.0 160.80.5.2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7B4CCB76-EDF5-C15B-E52B-DD76AE8CCA43}"/>
              </a:ext>
            </a:extLst>
          </p:cNvPr>
          <p:cNvSpPr/>
          <p:nvPr/>
        </p:nvSpPr>
        <p:spPr>
          <a:xfrm>
            <a:off x="1941143" y="4803154"/>
            <a:ext cx="4189932" cy="1987161"/>
          </a:xfrm>
          <a:prstGeom prst="wedgeRectCallout">
            <a:avLst>
              <a:gd name="adj1" fmla="val 75078"/>
              <a:gd name="adj2" fmla="val -4489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 ipv4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network 10.23.0.0 mask 255.255.0.0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network 10.123.0.0 mask 255.255.0.0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exit-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-family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10.23.0.0 255.255.0.0 160.80.15.2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10.123.0.0 255.255.0.0 160.80.15.2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7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44344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MacSec</a:t>
            </a:r>
            <a:endParaRPr lang="it-IT" sz="5000" b="1" dirty="0">
              <a:solidFill>
                <a:schemeClr val="tx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560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001496" y="223008"/>
            <a:ext cx="3043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" panose="020B0604020104020204" pitchFamily="34" charset="0"/>
              </a:rPr>
              <a:t>MacSec</a:t>
            </a:r>
            <a:r>
              <a:rPr lang="it-IT" sz="3500" b="1" dirty="0">
                <a:latin typeface="Abadi" panose="020B0604020104020204" pitchFamily="34" charset="0"/>
              </a:rPr>
              <a:t> &amp; MKA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9486900" cy="519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 err="1">
                <a:latin typeface="Abadi" panose="020B0604020104020204" pitchFamily="34" charset="0"/>
                <a:cs typeface="Times New Roman" panose="02020603050405020304" pitchFamily="18" charset="0"/>
              </a:rPr>
              <a:t>MACsec</a:t>
            </a: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: Media Access Control Security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strike="noStrike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Siurezza</a:t>
            </a:r>
            <a:r>
              <a:rPr lang="it-IT" sz="2000" b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a livello </a:t>
            </a:r>
            <a:r>
              <a:rPr lang="it-IT" sz="2000" b="0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MAC </a:t>
            </a:r>
            <a:r>
              <a:rPr lang="it-IT" sz="2000" b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nelle reti </a:t>
            </a:r>
            <a:r>
              <a:rPr lang="it-IT" sz="2000" b="0" i="1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LAN</a:t>
            </a:r>
            <a:endParaRPr lang="it-IT" sz="2000" b="0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Encryption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, frame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integrity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…</a:t>
            </a:r>
            <a:endParaRPr lang="it-IT" sz="2000" b="1" i="1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MKA: </a:t>
            </a:r>
            <a:r>
              <a:rPr lang="it-IT" sz="2800" b="1" dirty="0" err="1">
                <a:latin typeface="Abadi" panose="020B0604020104020204" pitchFamily="34" charset="0"/>
                <a:cs typeface="Times New Roman" panose="02020603050405020304" pitchFamily="18" charset="0"/>
              </a:rPr>
              <a:t>MACsec</a:t>
            </a: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 Key Agreement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SAK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800" i="1" dirty="0" err="1">
                <a:effectLst/>
                <a:latin typeface="Abadi" panose="020B0604020104020204" pitchFamily="34" charset="0"/>
              </a:rPr>
              <a:t>MACsec</a:t>
            </a:r>
            <a:r>
              <a:rPr lang="it-IT" sz="1800" i="1" dirty="0">
                <a:effectLst/>
                <a:latin typeface="Abadi" panose="020B0604020104020204" pitchFamily="34" charset="0"/>
              </a:rPr>
              <a:t> Secure Association Keys </a:t>
            </a:r>
            <a:endParaRPr lang="it-IT" sz="2000" dirty="0">
              <a:latin typeface="Abadi" panose="020B06040201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CAK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r>
              <a:rPr lang="it-IT" sz="1800" i="1" dirty="0">
                <a:effectLst/>
                <a:latin typeface="Abadi" panose="020B0604020104020204" pitchFamily="34" charset="0"/>
              </a:rPr>
              <a:t>Connectivity Association Key </a:t>
            </a:r>
            <a:endParaRPr lang="it-IT" sz="2000" dirty="0">
              <a:latin typeface="Abadi" panose="020B06040201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Utilizzo specifico	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Sicurezza nei collegamenti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Ethernet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nella LAN-A1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Static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CAK mode </a:t>
            </a: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MacSec</a:t>
            </a:r>
            <a:endParaRPr lang="it-IT" b="1" dirty="0">
              <a:solidFill>
                <a:schemeClr val="tx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9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D5592315-E09E-0F9D-0886-6837E31E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30" y="1608087"/>
            <a:ext cx="4457700" cy="3098800"/>
          </a:xfrm>
          <a:prstGeom prst="rect">
            <a:avLst/>
          </a:prstGeo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001496" y="223008"/>
            <a:ext cx="3043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MKA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MacSec</a:t>
            </a:r>
            <a:endParaRPr lang="it-IT" b="1" dirty="0">
              <a:solidFill>
                <a:schemeClr val="tx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332C683A-688F-8A11-CCDF-DB506C4C2D8C}"/>
              </a:ext>
            </a:extLst>
          </p:cNvPr>
          <p:cNvSpPr/>
          <p:nvPr/>
        </p:nvSpPr>
        <p:spPr>
          <a:xfrm>
            <a:off x="3521659" y="344204"/>
            <a:ext cx="4189932" cy="625951"/>
          </a:xfrm>
          <a:prstGeom prst="wedgeRectCallout">
            <a:avLst>
              <a:gd name="adj1" fmla="val -42624"/>
              <a:gd name="adj2" fmla="val -2763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MKA_CAK=00112233445566778899aabbccddeeff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MKA_CKN=000011112222333344445555666677… </a:t>
            </a:r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519C67B7-CF62-6A84-CCB5-26685485D3DE}"/>
              </a:ext>
            </a:extLst>
          </p:cNvPr>
          <p:cNvSpPr/>
          <p:nvPr/>
        </p:nvSpPr>
        <p:spPr>
          <a:xfrm>
            <a:off x="7846869" y="1559845"/>
            <a:ext cx="4000500" cy="2486639"/>
          </a:xfrm>
          <a:prstGeom prst="wedgeRectCallout">
            <a:avLst>
              <a:gd name="adj1" fmla="val -68249"/>
              <a:gd name="adj2" fmla="val -12093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con-name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ifname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macsec0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connection.autoconnect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macsec.parent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ens33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macsec.mode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$MKA_CKA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-flags 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macsec.mka-ckn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$MKA_CKN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ipv4.method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ipv4.addresses 10.23.0.102/24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up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6B6C6258-95EE-E06D-ED01-4DC00192579F}"/>
              </a:ext>
            </a:extLst>
          </p:cNvPr>
          <p:cNvSpPr/>
          <p:nvPr/>
        </p:nvSpPr>
        <p:spPr>
          <a:xfrm>
            <a:off x="91591" y="1158239"/>
            <a:ext cx="4000500" cy="2346798"/>
          </a:xfrm>
          <a:prstGeom prst="wedgeRectCallout">
            <a:avLst>
              <a:gd name="adj1" fmla="val 66663"/>
              <a:gd name="adj2" fmla="val 15295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con-name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ifname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macsec0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connection.autoconnect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macsec.parent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ens33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macsec.mode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$MKA_CKA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-flags 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macsec.mka-ckn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$MKA_CKN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ipv4.method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ipv4.addresses 10.23.0.101/24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up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Fumetto 1 15">
            <a:extLst>
              <a:ext uri="{FF2B5EF4-FFF2-40B4-BE49-F238E27FC236}">
                <a16:creationId xmlns:a16="http://schemas.microsoft.com/office/drawing/2014/main" id="{78B1870D-165D-1C42-5EA3-B3F3774C837B}"/>
              </a:ext>
            </a:extLst>
          </p:cNvPr>
          <p:cNvSpPr/>
          <p:nvPr/>
        </p:nvSpPr>
        <p:spPr>
          <a:xfrm>
            <a:off x="962660" y="3965361"/>
            <a:ext cx="4000500" cy="2279884"/>
          </a:xfrm>
          <a:prstGeom prst="wedgeRectCallout">
            <a:avLst>
              <a:gd name="adj1" fmla="val 68057"/>
              <a:gd name="adj2" fmla="val -41763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con-name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ifname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macsec0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connection.autoconnect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macsec.parent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ens37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macsec.mode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 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$MKA_CKA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cak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-flags 0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macsec.mka-ckn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$MKA_CKN \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ipv4.method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ipv4.addresses 10.23.0.1/24</a:t>
            </a: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nmcli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connection up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macsec-conf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9" name="Rettangolo con un angolo ritagliato 18">
            <a:extLst>
              <a:ext uri="{FF2B5EF4-FFF2-40B4-BE49-F238E27FC236}">
                <a16:creationId xmlns:a16="http://schemas.microsoft.com/office/drawing/2014/main" id="{E76E69B4-635A-B1E0-CB0B-653DB2268B05}"/>
              </a:ext>
            </a:extLst>
          </p:cNvPr>
          <p:cNvSpPr/>
          <p:nvPr/>
        </p:nvSpPr>
        <p:spPr>
          <a:xfrm>
            <a:off x="5968323" y="5469394"/>
            <a:ext cx="5261017" cy="469900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macsec0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interfaccia virtuale sopra interfaccia fisica (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ens33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o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ens37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50000"/>
              </a:lnSpc>
            </a:pPr>
            <a:endParaRPr lang="it-IT" sz="1200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0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290414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 Firewall &amp; Why Are They Important? | Bang IT Solutions">
            <a:extLst>
              <a:ext uri="{FF2B5EF4-FFF2-40B4-BE49-F238E27FC236}">
                <a16:creationId xmlns:a16="http://schemas.microsoft.com/office/drawing/2014/main" id="{AD2A4F35-DE16-798C-15D1-FF4813F9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16" y="1799441"/>
            <a:ext cx="4076660" cy="32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1692"/>
            <a:ext cx="342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Firewall &amp; </a:t>
            </a:r>
            <a:r>
              <a:rPr lang="it-IT" sz="3500" b="1" dirty="0" err="1">
                <a:latin typeface="Abadi" panose="020B0604020104020204" pitchFamily="34" charset="0"/>
              </a:rPr>
              <a:t>iptables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9486900" cy="565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Firewall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strike="noStrike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Regolazione del traffico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in ingresso/uscita</a:t>
            </a:r>
            <a:endParaRPr lang="it-IT" sz="2000" b="0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Definizione delle regole di ACCEPT/DROP</a:t>
            </a:r>
            <a:endParaRPr lang="it-IT" sz="2000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 err="1">
                <a:latin typeface="Abadi" panose="020B0604020104020204" pitchFamily="34" charset="0"/>
                <a:cs typeface="Times New Roman" panose="02020603050405020304" pitchFamily="18" charset="0"/>
              </a:rPr>
              <a:t>iptables</a:t>
            </a:r>
            <a:endParaRPr lang="it-IT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Configurazione di </a:t>
            </a:r>
            <a:r>
              <a:rPr lang="it-IT" sz="20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NetFilter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Gestione dei pacchetti in ingresso/uscita in base a: 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Interfacce ingresso/uscita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Porte sorgente/destinazione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Protocolli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Indirizzi Ipv4 sorgente/destinazione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Firewalls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10563514" cy="558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CE-A1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Permettere il traffico tra la </a:t>
            </a:r>
            <a:r>
              <a:rPr lang="it-IT" sz="2000" b="0" i="1" u="none" strike="noStrike" dirty="0">
                <a:effectLst/>
                <a:latin typeface="Abadi" panose="020B0604020104020204" pitchFamily="34" charset="0"/>
              </a:rPr>
              <a:t>LAN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 e la rete esterna solo se iniziato dalla LAN, con </a:t>
            </a:r>
            <a:r>
              <a:rPr lang="it-IT" sz="2000" b="1" dirty="0">
                <a:effectLst/>
                <a:latin typeface="Abadi" panose="020B0604020104020204" pitchFamily="34" charset="0"/>
              </a:rPr>
              <a:t>SNAT</a:t>
            </a:r>
            <a:endParaRPr lang="it-IT" sz="2000" b="1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Negare tutto il traffico verso il </a:t>
            </a:r>
            <a:r>
              <a:rPr lang="it-IT" sz="2000" b="0" i="1" u="none" strike="noStrike" dirty="0">
                <a:effectLst/>
                <a:latin typeface="Abadi" panose="020B0604020104020204" pitchFamily="34" charset="0"/>
              </a:rPr>
              <a:t>GW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, tranne </a:t>
            </a:r>
            <a:r>
              <a:rPr lang="it-IT" sz="2000" b="1" i="1" u="none" strike="noStrike" dirty="0">
                <a:effectLst/>
                <a:latin typeface="Abadi" panose="020B0604020104020204" pitchFamily="34" charset="0"/>
              </a:rPr>
              <a:t>SSH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 e </a:t>
            </a:r>
            <a:r>
              <a:rPr lang="it-IT" sz="2000" b="1" i="1" u="none" strike="noStrike" dirty="0">
                <a:effectLst/>
                <a:latin typeface="Abadi" panose="020B0604020104020204" pitchFamily="34" charset="0"/>
              </a:rPr>
              <a:t>ICMP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, solo se iniziato dalla </a:t>
            </a:r>
            <a:r>
              <a:rPr lang="it-IT" sz="2000" b="0" i="1" u="none" strike="noStrike" dirty="0">
                <a:effectLst/>
                <a:latin typeface="Abadi" panose="020B0604020104020204" pitchFamily="34" charset="0"/>
              </a:rPr>
              <a:t>LAN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.</a:t>
            </a:r>
            <a:endParaRPr lang="it-IT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Permettere il traffico dal </a:t>
            </a:r>
            <a:r>
              <a:rPr lang="it-IT" sz="2000" b="0" i="1" u="none" strike="noStrike" dirty="0">
                <a:effectLst/>
                <a:latin typeface="Abadi" panose="020B0604020104020204" pitchFamily="34" charset="0"/>
              </a:rPr>
              <a:t>GW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 verso qualsiasi destinazione (e pacchetti di risposta correlati).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</a:rPr>
              <a:t>Permettere il forwarding con </a:t>
            </a:r>
            <a:r>
              <a:rPr lang="it-IT" sz="2000" b="1" i="1" dirty="0">
                <a:latin typeface="Abadi" panose="020B0604020104020204" pitchFamily="34" charset="0"/>
              </a:rPr>
              <a:t>DNAT</a:t>
            </a:r>
            <a:r>
              <a:rPr lang="it-IT" sz="2000" dirty="0">
                <a:latin typeface="Abadi" panose="020B0604020104020204" pitchFamily="34" charset="0"/>
              </a:rPr>
              <a:t> verso </a:t>
            </a:r>
            <a:r>
              <a:rPr lang="it-IT" sz="2000" i="1" dirty="0">
                <a:latin typeface="Abadi" panose="020B0604020104020204" pitchFamily="34" charset="0"/>
              </a:rPr>
              <a:t>hostA1</a:t>
            </a:r>
            <a:r>
              <a:rPr lang="it-IT" sz="2000" dirty="0">
                <a:latin typeface="Abadi" panose="020B0604020104020204" pitchFamily="34" charset="0"/>
              </a:rPr>
              <a:t> e </a:t>
            </a:r>
            <a:r>
              <a:rPr lang="it-IT" sz="2000" i="1" dirty="0">
                <a:latin typeface="Abadi" panose="020B0604020104020204" pitchFamily="34" charset="0"/>
              </a:rPr>
              <a:t>hostA2</a:t>
            </a:r>
            <a:r>
              <a:rPr lang="it-IT" sz="2000" dirty="0">
                <a:latin typeface="Abadi" panose="020B0604020104020204" pitchFamily="34" charset="0"/>
              </a:rPr>
              <a:t> sono per l’</a:t>
            </a:r>
            <a:r>
              <a:rPr lang="it-IT" sz="2000" b="1" dirty="0">
                <a:latin typeface="Abadi" panose="020B0604020104020204" pitchFamily="34" charset="0"/>
              </a:rPr>
              <a:t>HTTP</a:t>
            </a:r>
            <a:r>
              <a:rPr lang="it-IT" sz="2000" dirty="0">
                <a:latin typeface="Abadi" panose="020B0604020104020204" pitchFamily="34" charset="0"/>
              </a:rPr>
              <a:t> </a:t>
            </a:r>
            <a:r>
              <a:rPr lang="it-IT" sz="2000" b="1" dirty="0">
                <a:latin typeface="Abadi" panose="020B0604020104020204" pitchFamily="34" charset="0"/>
              </a:rPr>
              <a:t>service</a:t>
            </a:r>
            <a:r>
              <a:rPr lang="it-IT" sz="2000" dirty="0">
                <a:latin typeface="Abadi" panose="020B0604020104020204" pitchFamily="34" charset="0"/>
              </a:rPr>
              <a:t>.</a:t>
            </a:r>
            <a:endParaRPr lang="it-IT" sz="12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 CE-2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Permettere la comunicazione bidirezionale end-to-end tra il </a:t>
            </a:r>
            <a:r>
              <a:rPr lang="it-IT" sz="2000" b="0" i="1" u="none" strike="noStrike" dirty="0" err="1">
                <a:effectLst/>
                <a:latin typeface="Abadi" panose="020B0604020104020204" pitchFamily="34" charset="0"/>
              </a:rPr>
              <a:t>central-node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 e gli </a:t>
            </a:r>
            <a:r>
              <a:rPr lang="it-IT" sz="2000" b="0" i="1" u="none" strike="noStrike" dirty="0" err="1">
                <a:effectLst/>
                <a:latin typeface="Abadi" panose="020B0604020104020204" pitchFamily="34" charset="0"/>
              </a:rPr>
              <a:t>AVs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 e negare tutto il resto.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t-IT" sz="16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Firewalls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4E3F2E-B496-FE21-76C5-79DF8A20B002}"/>
              </a:ext>
            </a:extLst>
          </p:cNvPr>
          <p:cNvSpPr txBox="1"/>
          <p:nvPr/>
        </p:nvSpPr>
        <p:spPr>
          <a:xfrm>
            <a:off x="9000782" y="38591"/>
            <a:ext cx="3043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Firewalls richiesti</a:t>
            </a:r>
          </a:p>
        </p:txBody>
      </p:sp>
    </p:spTree>
    <p:extLst>
      <p:ext uri="{BB962C8B-B14F-4D97-AF65-F5344CB8AC3E}">
        <p14:creationId xmlns:p14="http://schemas.microsoft.com/office/powerpoint/2010/main" val="292955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CE-A1Firewall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6137904" y="1951463"/>
            <a:ext cx="6054095" cy="4117001"/>
          </a:xfrm>
          <a:prstGeom prst="wedgeRectCallout">
            <a:avLst>
              <a:gd name="adj1" fmla="val -53085"/>
              <a:gd name="adj2" fmla="val -34001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it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ptables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 DROP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INPUT DROP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OUTPUT ACCEPT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#rule 1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FORWARD –i $LAN –o $EXT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FORWARD –m state –-state ESTABLISHED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POSTROUTING –o $EXT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10.23.0.101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SNAT -–to 10.23.0.10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POSTROUTING –o $EXT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10.23.0.102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SNAT –-to 10.23.0.20 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#rule 2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INPUT –i $LAN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dport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22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INPUT –i $LAN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icmp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#rule 3 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INPUT –m state –-state ESTABLISHED,RELATED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#rule 4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FORWARD –i $EXT –o $LAN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dport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80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PREROUTING –i $EXT –d 10.23.0.10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DNAT –-to 10.23.0.101</a:t>
            </a:r>
          </a:p>
          <a:p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–A PREROUTING –i $EXT –d 10.23.0.20 –</a:t>
            </a:r>
            <a:r>
              <a:rPr lang="it-IT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 DNAT –-to 10.23.0.102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Fumetto 1 15">
            <a:extLst>
              <a:ext uri="{FF2B5EF4-FFF2-40B4-BE49-F238E27FC236}">
                <a16:creationId xmlns:a16="http://schemas.microsoft.com/office/drawing/2014/main" id="{E8C4F6A1-BCE7-2D34-6596-A1B70BF48598}"/>
              </a:ext>
            </a:extLst>
          </p:cNvPr>
          <p:cNvSpPr/>
          <p:nvPr/>
        </p:nvSpPr>
        <p:spPr>
          <a:xfrm>
            <a:off x="1683573" y="374570"/>
            <a:ext cx="1823813" cy="1122830"/>
          </a:xfrm>
          <a:prstGeom prst="wedgeRectCallout">
            <a:avLst>
              <a:gd name="adj1" fmla="val -2739"/>
              <a:gd name="adj2" fmla="val -3330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xport LANmacsec0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xport EXT=ens33</a:t>
            </a:r>
          </a:p>
        </p:txBody>
      </p:sp>
    </p:spTree>
    <p:extLst>
      <p:ext uri="{BB962C8B-B14F-4D97-AF65-F5344CB8AC3E}">
        <p14:creationId xmlns:p14="http://schemas.microsoft.com/office/powerpoint/2010/main" val="326268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CE-A1Firewall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MPLS/BGP 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708370" y="2515575"/>
            <a:ext cx="5561802" cy="1973343"/>
          </a:xfrm>
          <a:prstGeom prst="wedgeRectCallout">
            <a:avLst>
              <a:gd name="adj1" fmla="val 85913"/>
              <a:gd name="adj2" fmla="val 7302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 DROP</a:t>
            </a: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data to/from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central_node</a:t>
            </a:r>
            <a:endParaRPr lang="it-IT" sz="110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FORWARD -i $EXT -o $LAN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10.23.1.100 -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FORWARD -i $LAN -o $EXT -d 10.23.1.100 -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the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spokes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FORWARD -i $EXT -d 10.23.1.0/24 -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10.23.0.0/24 -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FORWARD -i $EXT -d 10.23.0.0/24 -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10.23.1.0/24 -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ACCEPT</a:t>
            </a:r>
          </a:p>
        </p:txBody>
      </p:sp>
      <p:sp>
        <p:nvSpPr>
          <p:cNvPr id="16" name="Fumetto 1 15">
            <a:extLst>
              <a:ext uri="{FF2B5EF4-FFF2-40B4-BE49-F238E27FC236}">
                <a16:creationId xmlns:a16="http://schemas.microsoft.com/office/drawing/2014/main" id="{E8C4F6A1-BCE7-2D34-6596-A1B70BF48598}"/>
              </a:ext>
            </a:extLst>
          </p:cNvPr>
          <p:cNvSpPr/>
          <p:nvPr/>
        </p:nvSpPr>
        <p:spPr>
          <a:xfrm>
            <a:off x="1683573" y="374570"/>
            <a:ext cx="1823813" cy="1122830"/>
          </a:xfrm>
          <a:prstGeom prst="wedgeRectCallout">
            <a:avLst>
              <a:gd name="adj1" fmla="val -2739"/>
              <a:gd name="adj2" fmla="val -3330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xport LANmeth1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xport EXT=eth</a:t>
            </a:r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0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</p:spTree>
    <p:extLst>
      <p:ext uri="{BB962C8B-B14F-4D97-AF65-F5344CB8AC3E}">
        <p14:creationId xmlns:p14="http://schemas.microsoft.com/office/powerpoint/2010/main" val="96681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OPENVPN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29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7083425" cy="362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OPENVPN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</a:rPr>
              <a:t>S</a:t>
            </a: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oftware open-source per la creazione di reti private virtuali (VPN).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b="0" i="0" u="none" strike="noStrike" dirty="0">
                <a:effectLst/>
                <a:latin typeface="Abadi" panose="020B0604020104020204" pitchFamily="34" charset="0"/>
              </a:rPr>
              <a:t>Fornisce un tunnel crittografato tra client e server, consentendo la trasmissione sicura dei dati su reti non sicure.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1026" name="Picture 2" descr="VPN: cos'è, come funziona e quali sono i benefici | ExpressVPN">
            <a:extLst>
              <a:ext uri="{FF2B5EF4-FFF2-40B4-BE49-F238E27FC236}">
                <a16:creationId xmlns:a16="http://schemas.microsoft.com/office/drawing/2014/main" id="{5CB5D562-F22B-6B2C-1006-31AC29E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94" y="1549400"/>
            <a:ext cx="3236880" cy="42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6872A9-8F03-EFA8-53A6-A33E8DB817E6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tangolo con un angolo arrotondato 5">
            <a:extLst>
              <a:ext uri="{FF2B5EF4-FFF2-40B4-BE49-F238E27FC236}">
                <a16:creationId xmlns:a16="http://schemas.microsoft.com/office/drawing/2014/main" id="{87BAB88D-E23B-0574-0C90-BDC20E20B001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6C3B58-A915-5D97-F5D6-3775B24D693E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 Extra Light" panose="020B0204020104020204" pitchFamily="34" charset="0"/>
              </a:rPr>
              <a:t>Topics</a:t>
            </a:r>
            <a:endParaRPr lang="it-IT" sz="3500" b="1" dirty="0">
              <a:latin typeface="Abadi Extra Light" panose="020B0204020104020204" pitchFamily="34" charset="0"/>
            </a:endParaRPr>
          </a:p>
        </p:txBody>
      </p:sp>
      <p:sp>
        <p:nvSpPr>
          <p:cNvPr id="5" name="Segnaposto numero diapositiva 6">
            <a:extLst>
              <a:ext uri="{FF2B5EF4-FFF2-40B4-BE49-F238E27FC236}">
                <a16:creationId xmlns:a16="http://schemas.microsoft.com/office/drawing/2014/main" id="{EA11BC6C-FEA3-3EB3-E7DA-47E43C596C0C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B7EC0F9-0793-B09D-8AE6-AD367DE27251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Segnaposto contenuto 10">
            <a:extLst>
              <a:ext uri="{FF2B5EF4-FFF2-40B4-BE49-F238E27FC236}">
                <a16:creationId xmlns:a16="http://schemas.microsoft.com/office/drawing/2014/main" id="{ADF81F52-79C5-19BE-944F-4D5E7084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991"/>
              </p:ext>
            </p:extLst>
          </p:nvPr>
        </p:nvGraphicFramePr>
        <p:xfrm>
          <a:off x="1822983" y="891666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Immagine che contiene sfera, Blu elettrico&#10;&#10;Descrizione generata automaticamente">
            <a:extLst>
              <a:ext uri="{FF2B5EF4-FFF2-40B4-BE49-F238E27FC236}">
                <a16:creationId xmlns:a16="http://schemas.microsoft.com/office/drawing/2014/main" id="{938399FF-4B03-8194-462A-712F1453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907" y="3292960"/>
            <a:ext cx="129733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A5A0B1E-2937-DE49-727D-5B2E306C3926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Introduzione</a:t>
            </a:r>
          </a:p>
        </p:txBody>
      </p:sp>
      <p:sp>
        <p:nvSpPr>
          <p:cNvPr id="9" name="Triangolo 8">
            <a:extLst>
              <a:ext uri="{FF2B5EF4-FFF2-40B4-BE49-F238E27FC236}">
                <a16:creationId xmlns:a16="http://schemas.microsoft.com/office/drawing/2014/main" id="{61F8D81A-F546-1F6E-FEC8-943F699A3569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9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OPENVPN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8582025" cy="443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Configurazione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Configurazione della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Certificate Authority (CA):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Creazione di una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CA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con </a:t>
            </a:r>
            <a:r>
              <a:rPr lang="it-IT" b="1" i="1" u="none" strike="noStrike" dirty="0" err="1">
                <a:effectLst/>
                <a:latin typeface="Abadi" panose="020B0604020104020204" pitchFamily="34" charset="0"/>
              </a:rPr>
              <a:t>OpenSSL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Generazione e firma delle chiavi: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Generazione delle coppie di chiavi pubbliche/ private per il server </a:t>
            </a:r>
            <a:r>
              <a:rPr lang="it-IT" b="0" i="1" u="none" strike="noStrike" dirty="0" err="1">
                <a:effectLst/>
                <a:latin typeface="Abadi" panose="020B0604020104020204" pitchFamily="34" charset="0"/>
              </a:rPr>
              <a:t>OpenVPN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e per gli </a:t>
            </a:r>
            <a:r>
              <a:rPr lang="it-IT" b="0" i="1" u="none" strike="noStrike" dirty="0" err="1">
                <a:effectLst/>
                <a:latin typeface="Abadi" panose="020B0604020104020204" pitchFamily="34" charset="0"/>
              </a:rPr>
              <a:t>host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client.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Firma delle chiavi client utilizzando la CA per autenticazione e verifica.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Configurazione della connessione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OPENVPN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openvpn</a:t>
            </a:r>
            <a:r>
              <a:rPr 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server.ovpn</a:t>
            </a:r>
            <a:r>
              <a:rPr 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openvpn</a:t>
            </a:r>
            <a:r>
              <a:rPr 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hostB2.ovpn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Lan-B2 Network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67F61071-51D2-5B0E-66CA-2F8F54BF4E64}"/>
              </a:ext>
            </a:extLst>
          </p:cNvPr>
          <p:cNvSpPr/>
          <p:nvPr/>
        </p:nvSpPr>
        <p:spPr>
          <a:xfrm>
            <a:off x="8553792" y="4702810"/>
            <a:ext cx="3423920" cy="877456"/>
          </a:xfrm>
          <a:prstGeom prst="wedgeRectCallout">
            <a:avLst>
              <a:gd name="adj1" fmla="val -64897"/>
              <a:gd name="adj2" fmla="val 48052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192.168.16.10/24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eth0</a:t>
            </a:r>
          </a:p>
          <a:p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default via 192.168.16.1</a:t>
            </a:r>
          </a:p>
          <a:p>
            <a:b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1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Fumetto 1 15">
            <a:extLst>
              <a:ext uri="{FF2B5EF4-FFF2-40B4-BE49-F238E27FC236}">
                <a16:creationId xmlns:a16="http://schemas.microsoft.com/office/drawing/2014/main" id="{E8C4F6A1-BCE7-2D34-6596-A1B70BF48598}"/>
              </a:ext>
            </a:extLst>
          </p:cNvPr>
          <p:cNvSpPr/>
          <p:nvPr/>
        </p:nvSpPr>
        <p:spPr>
          <a:xfrm>
            <a:off x="97904" y="393699"/>
            <a:ext cx="3326017" cy="1021665"/>
          </a:xfrm>
          <a:prstGeom prst="wedgeRectCallout">
            <a:avLst>
              <a:gd name="adj1" fmla="val -6869"/>
              <a:gd name="adj2" fmla="val 11370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192.168.17.10/24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eth0</a:t>
            </a:r>
          </a:p>
          <a:p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default via 192.168.17.1</a:t>
            </a:r>
          </a:p>
        </p:txBody>
      </p:sp>
      <p:sp>
        <p:nvSpPr>
          <p:cNvPr id="5" name="Fumetto 1 4">
            <a:extLst>
              <a:ext uri="{FF2B5EF4-FFF2-40B4-BE49-F238E27FC236}">
                <a16:creationId xmlns:a16="http://schemas.microsoft.com/office/drawing/2014/main" id="{8ACFE8B5-8D9D-178F-F73B-B9038512F82A}"/>
              </a:ext>
            </a:extLst>
          </p:cNvPr>
          <p:cNvSpPr/>
          <p:nvPr/>
        </p:nvSpPr>
        <p:spPr>
          <a:xfrm>
            <a:off x="214288" y="4381499"/>
            <a:ext cx="4345012" cy="1358901"/>
          </a:xfrm>
          <a:prstGeom prst="wedgeRectCallout">
            <a:avLst>
              <a:gd name="adj1" fmla="val -8499"/>
              <a:gd name="adj2" fmla="val -135804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2.0.0.2/8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eth1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192.168.17.1/24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eth0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default via 2.0.0.1</a:t>
            </a:r>
          </a:p>
          <a:p>
            <a:endParaRPr lang="it-IT" sz="110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POSTROUTING -o eth0 -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MASQUERADE</a:t>
            </a:r>
          </a:p>
          <a:p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 &gt; /proc/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it-IT" sz="11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/net/ipv4/</a:t>
            </a:r>
            <a:r>
              <a:rPr lang="it-IT" sz="1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ip_forward</a:t>
            </a:r>
            <a:endParaRPr lang="it-IT" sz="110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36802EA3-74A0-AA0C-7704-31B173685177}"/>
              </a:ext>
            </a:extLst>
          </p:cNvPr>
          <p:cNvSpPr/>
          <p:nvPr/>
        </p:nvSpPr>
        <p:spPr>
          <a:xfrm>
            <a:off x="4074998" y="1415364"/>
            <a:ext cx="7528713" cy="877455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iptables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–t </a:t>
            </a: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nat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–A –o eth0 –</a:t>
            </a:r>
            <a:r>
              <a:rPr lang="it-IT" sz="1200" b="1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j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MASQUERADE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: permette al server di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forwardare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 pacchetti all’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hostB1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essendo quest’ultimo inconsapevole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VPN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it-IT" sz="1200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2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81296" y="223008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Lan-B2 Network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umetto 1 13">
            <a:extLst>
              <a:ext uri="{FF2B5EF4-FFF2-40B4-BE49-F238E27FC236}">
                <a16:creationId xmlns:a16="http://schemas.microsoft.com/office/drawing/2014/main" id="{850B1462-3F28-FD68-F50C-BEEF53BDB505}"/>
              </a:ext>
            </a:extLst>
          </p:cNvPr>
          <p:cNvSpPr/>
          <p:nvPr/>
        </p:nvSpPr>
        <p:spPr>
          <a:xfrm>
            <a:off x="292100" y="1701803"/>
            <a:ext cx="5062723" cy="3276598"/>
          </a:xfrm>
          <a:prstGeom prst="wedgeRectCallout">
            <a:avLst>
              <a:gd name="adj1" fmla="val 81875"/>
              <a:gd name="adj2" fmla="val 38441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172.16.200.2 255.255.255.252</a:t>
            </a:r>
          </a:p>
          <a:p>
            <a:r>
              <a:rPr lang="it-IT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outside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GigabitEthernet3/0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192.168.16.1 255.255.255.0 </a:t>
            </a:r>
          </a:p>
          <a:p>
            <a:r>
              <a:rPr lang="it-IT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inside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access-list 101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permit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192.168.16.0 0.0.0.255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endParaRPr lang="it-IT" sz="1100" dirty="0">
              <a:solidFill>
                <a:schemeClr val="accent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inside source list 101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LoopBack0 </a:t>
            </a:r>
            <a:r>
              <a:rPr lang="it-IT" sz="11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endParaRPr lang="it-IT" sz="1100" dirty="0">
              <a:solidFill>
                <a:schemeClr val="accent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ttangolo con un angolo ritagliato 14">
            <a:extLst>
              <a:ext uri="{FF2B5EF4-FFF2-40B4-BE49-F238E27FC236}">
                <a16:creationId xmlns:a16="http://schemas.microsoft.com/office/drawing/2014/main" id="{5906D834-3C1A-67C7-AE9F-606B1FB615CC}"/>
              </a:ext>
            </a:extLst>
          </p:cNvPr>
          <p:cNvSpPr/>
          <p:nvPr/>
        </p:nvSpPr>
        <p:spPr>
          <a:xfrm>
            <a:off x="6183922" y="1381248"/>
            <a:ext cx="5634711" cy="1006352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Aggiunte alla configurazione del router per rendere la LAN raggiungibile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</a:rPr>
              <a:t>natteando</a:t>
            </a:r>
            <a:r>
              <a:rPr lang="it-IT" sz="1200" b="1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l’indirizzo di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</a:rPr>
              <a:t>LoopBack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per poter raggiungere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AS200</a:t>
            </a: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mpatico soldato con lucchetto che combatte con spada e scudo 3400700 Arte  vettoriale a Vecteezy">
            <a:extLst>
              <a:ext uri="{FF2B5EF4-FFF2-40B4-BE49-F238E27FC236}">
                <a16:creationId xmlns:a16="http://schemas.microsoft.com/office/drawing/2014/main" id="{5A1CF4C5-BF8D-0937-8A3E-33869C00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494" y="4061777"/>
            <a:ext cx="2730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94962" y="227317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CA &amp; Keys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01262CE-8AB2-E3C1-BF4E-2F44CE03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46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</a:rPr>
              <a:t> Creazione del certificato e delle chiavi pubbliche e private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Abadi" panose="020B0604020104020204" pitchFamily="34" charset="0"/>
              </a:rPr>
              <a:t>openSSL</a:t>
            </a:r>
            <a:r>
              <a:rPr lang="it-IT" sz="2400" dirty="0">
                <a:latin typeface="Abadi" panose="020B0604020104020204" pitchFamily="34" charset="0"/>
              </a:rPr>
              <a:t>, </a:t>
            </a:r>
            <a:r>
              <a:rPr lang="it-IT" sz="2400" dirty="0" err="1">
                <a:latin typeface="Abadi" panose="020B0604020104020204" pitchFamily="34" charset="0"/>
              </a:rPr>
              <a:t>easyRSA</a:t>
            </a:r>
            <a:endParaRPr lang="it-IT" sz="2400" dirty="0">
              <a:latin typeface="Abadi" panose="020B06040201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2D2D2D"/>
                </a:solidFill>
                <a:effectLst/>
                <a:latin typeface="Abadi" panose="020B0604020104020204" pitchFamily="34" charset="0"/>
              </a:rPr>
              <a:t>Creazione del certificato e della chiave privata della CA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2D2D2D"/>
                </a:solidFill>
                <a:effectLst/>
                <a:latin typeface="Abadi" panose="020B0604020104020204" pitchFamily="34" charset="0"/>
              </a:rPr>
              <a:t>Creazione del certificato e della chiave privata del Server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2D2D2D"/>
                </a:solidFill>
                <a:effectLst/>
                <a:latin typeface="Abadi" panose="020B0604020104020204" pitchFamily="34" charset="0"/>
              </a:rPr>
              <a:t>Creazione dei parametri Diffie-Hellman </a:t>
            </a:r>
            <a:endParaRPr lang="it-IT" sz="1200" dirty="0">
              <a:effectLst/>
              <a:latin typeface="Abadi" panose="020B06040201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2D2D2D"/>
                </a:solidFill>
                <a:effectLst/>
                <a:latin typeface="Abadi" panose="020B0604020104020204" pitchFamily="34" charset="0"/>
              </a:rPr>
              <a:t>Creazione del certificato e della chiave privata del client </a:t>
            </a:r>
            <a:endParaRPr lang="it-IT" dirty="0">
              <a:effectLst/>
              <a:latin typeface="Abadi" panose="020B06040201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it-IT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4E55D9D1-A9E9-3D60-1DCA-9B12EEE266AB}"/>
              </a:ext>
            </a:extLst>
          </p:cNvPr>
          <p:cNvSpPr/>
          <p:nvPr/>
        </p:nvSpPr>
        <p:spPr>
          <a:xfrm>
            <a:off x="7378567" y="1920779"/>
            <a:ext cx="4451774" cy="4041024"/>
          </a:xfrm>
          <a:prstGeom prst="wedgeRectCallout">
            <a:avLst>
              <a:gd name="adj1" fmla="val 29698"/>
              <a:gd name="adj2" fmla="val 2099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i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 and key build</a:t>
            </a:r>
          </a:p>
          <a:p>
            <a:endParaRPr lang="it-IT" i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/share/easy-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openssl-1.0.0.cnf 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openssl.cnf</a:t>
            </a:r>
            <a:endParaRPr lang="it-IT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./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endParaRPr lang="it-IT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clean-all</a:t>
            </a:r>
            <a:endParaRPr lang="it-IT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./build-ca</a:t>
            </a: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./build-key-server server</a:t>
            </a: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./build-</a:t>
            </a:r>
            <a:r>
              <a:rPr lang="it-IT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dh</a:t>
            </a:r>
            <a:endParaRPr lang="it-IT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./build-key hostB2</a:t>
            </a:r>
          </a:p>
        </p:txBody>
      </p:sp>
    </p:spTree>
    <p:extLst>
      <p:ext uri="{BB962C8B-B14F-4D97-AF65-F5344CB8AC3E}">
        <p14:creationId xmlns:p14="http://schemas.microsoft.com/office/powerpoint/2010/main" val="286491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cona Del Computer In Stile Piatto Desktop Nero Isolato Su Sfondo Bianco -  Immagini vettoriali stock e altre immagini di Affari - iStock">
            <a:extLst>
              <a:ext uri="{FF2B5EF4-FFF2-40B4-BE49-F238E27FC236}">
                <a16:creationId xmlns:a16="http://schemas.microsoft.com/office/drawing/2014/main" id="{765D6A53-6832-0C3E-5E5D-048770D7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03" y="701656"/>
            <a:ext cx="2945917" cy="23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94962" y="227317"/>
            <a:ext cx="3310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OPENVPN </a:t>
            </a:r>
            <a:r>
              <a:rPr lang="it-IT" sz="3500" b="1" dirty="0" err="1">
                <a:latin typeface="Abadi Extra Light" panose="020B0204020104020204" pitchFamily="34" charset="0"/>
              </a:rPr>
              <a:t>config</a:t>
            </a:r>
            <a:endParaRPr lang="it-IT" sz="3500" b="1" dirty="0">
              <a:latin typeface="Abadi Extra Light" panose="020B02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OPENVPN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umetto 1 12">
            <a:extLst>
              <a:ext uri="{FF2B5EF4-FFF2-40B4-BE49-F238E27FC236}">
                <a16:creationId xmlns:a16="http://schemas.microsoft.com/office/drawing/2014/main" id="{4E55D9D1-A9E9-3D60-1DCA-9B12EEE266AB}"/>
              </a:ext>
            </a:extLst>
          </p:cNvPr>
          <p:cNvSpPr/>
          <p:nvPr/>
        </p:nvSpPr>
        <p:spPr>
          <a:xfrm>
            <a:off x="1158240" y="2959137"/>
            <a:ext cx="4627520" cy="3348223"/>
          </a:xfrm>
          <a:prstGeom prst="wedgeRectCallout">
            <a:avLst>
              <a:gd name="adj1" fmla="val 29698"/>
              <a:gd name="adj2" fmla="val 2099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 1194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proto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ca.crt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cert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server.crt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server.key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dh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dh2048.pem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 192.168.100.0 255.255.255.0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192.168.17.0 255.255.255.0"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192.168.16.0 255.255.255.0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client-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-dir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ccd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keepalive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10 120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AES-256-CBC</a:t>
            </a: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541CC995-A4BE-0329-C2A3-81EBB847630A}"/>
              </a:ext>
            </a:extLst>
          </p:cNvPr>
          <p:cNvSpPr/>
          <p:nvPr/>
        </p:nvSpPr>
        <p:spPr>
          <a:xfrm>
            <a:off x="6585373" y="2959137"/>
            <a:ext cx="4627520" cy="3298807"/>
          </a:xfrm>
          <a:prstGeom prst="wedgeRectCallout">
            <a:avLst>
              <a:gd name="adj1" fmla="val 29698"/>
              <a:gd name="adj2" fmla="val 2099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proto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remote 2.0.0.2 1194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resolv-retry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infinite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 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ca.crt</a:t>
            </a: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cert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hostB2.crt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 hostB2.key</a:t>
            </a:r>
          </a:p>
          <a:p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remote-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cert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  <a:p>
            <a:r>
              <a:rPr lang="it-IT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AES-256-CBC</a:t>
            </a:r>
          </a:p>
          <a:p>
            <a:br>
              <a:rPr lang="it-IT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6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Server - Free computer icons">
            <a:extLst>
              <a:ext uri="{FF2B5EF4-FFF2-40B4-BE49-F238E27FC236}">
                <a16:creationId xmlns:a16="http://schemas.microsoft.com/office/drawing/2014/main" id="{33E61A48-5B00-FFA9-1B46-07261CC7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65" y="936916"/>
            <a:ext cx="1450763" cy="14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28A225-953E-270B-7DB3-0A9CF5633439}"/>
              </a:ext>
            </a:extLst>
          </p:cNvPr>
          <p:cNvSpPr txBox="1"/>
          <p:nvPr/>
        </p:nvSpPr>
        <p:spPr>
          <a:xfrm>
            <a:off x="1158240" y="2603500"/>
            <a:ext cx="462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effectLst/>
                <a:latin typeface="Abadi" panose="020B0604020104020204" pitchFamily="34" charset="0"/>
              </a:rPr>
              <a:t>/gns3volumes/</a:t>
            </a:r>
            <a:r>
              <a:rPr lang="it-IT" sz="1200" dirty="0" err="1">
                <a:effectLst/>
                <a:latin typeface="Abadi" panose="020B0604020104020204" pitchFamily="34" charset="0"/>
              </a:rPr>
              <a:t>share_openvpn</a:t>
            </a:r>
            <a:r>
              <a:rPr lang="it-IT" sz="1200" dirty="0">
                <a:effectLst/>
                <a:latin typeface="Abadi" panose="020B0604020104020204" pitchFamily="34" charset="0"/>
              </a:rPr>
              <a:t>/keys</a:t>
            </a:r>
            <a:r>
              <a:rPr lang="it-IT" sz="1200" b="1" dirty="0">
                <a:effectLst/>
                <a:latin typeface="Abadi" panose="020B0604020104020204" pitchFamily="34" charset="0"/>
              </a:rPr>
              <a:t>/</a:t>
            </a:r>
            <a:r>
              <a:rPr lang="it-IT" sz="1200" b="1" dirty="0" err="1">
                <a:effectLst/>
                <a:latin typeface="Abadi" panose="020B0604020104020204" pitchFamily="34" charset="0"/>
              </a:rPr>
              <a:t>server.ovpn</a:t>
            </a:r>
            <a:endParaRPr lang="it-IT" sz="1200" b="1" dirty="0">
              <a:effectLst/>
              <a:latin typeface="Abadi" panose="020B0604020104020204" pitchFamily="34" charset="0"/>
            </a:endParaRPr>
          </a:p>
          <a:p>
            <a:pPr algn="ctr"/>
            <a:endParaRPr lang="it-IT" sz="1200" b="1" dirty="0">
              <a:latin typeface="Abadi" panose="020B0604020104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98247E-A9C3-9B4C-3430-BCC13B5E2CEF}"/>
              </a:ext>
            </a:extLst>
          </p:cNvPr>
          <p:cNvSpPr txBox="1"/>
          <p:nvPr/>
        </p:nvSpPr>
        <p:spPr>
          <a:xfrm>
            <a:off x="6581201" y="2603616"/>
            <a:ext cx="462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effectLst/>
                <a:latin typeface="Abadi" panose="020B0604020104020204" pitchFamily="34" charset="0"/>
              </a:rPr>
              <a:t>/gns3volumes/</a:t>
            </a:r>
            <a:r>
              <a:rPr lang="it-IT" sz="1200" dirty="0" err="1">
                <a:effectLst/>
                <a:latin typeface="Abadi" panose="020B0604020104020204" pitchFamily="34" charset="0"/>
              </a:rPr>
              <a:t>share_openvpn</a:t>
            </a:r>
            <a:r>
              <a:rPr lang="it-IT" sz="1200" b="1" dirty="0">
                <a:effectLst/>
                <a:latin typeface="Abadi" panose="020B0604020104020204" pitchFamily="34" charset="0"/>
              </a:rPr>
              <a:t>/</a:t>
            </a:r>
            <a:r>
              <a:rPr lang="it-IT" sz="1200" b="1" dirty="0">
                <a:latin typeface="Abadi" panose="020B0604020104020204" pitchFamily="34" charset="0"/>
              </a:rPr>
              <a:t>hostB2</a:t>
            </a:r>
            <a:r>
              <a:rPr lang="it-IT" sz="1200" b="1" dirty="0">
                <a:effectLst/>
                <a:latin typeface="Abadi" panose="020B0604020104020204" pitchFamily="34" charset="0"/>
              </a:rPr>
              <a:t>.ovpn</a:t>
            </a:r>
          </a:p>
          <a:p>
            <a:pPr algn="ctr"/>
            <a:endParaRPr lang="it-IT" sz="1200" b="1" dirty="0">
              <a:latin typeface="Abadi" panose="020B0604020104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04CC4-FB61-F8C2-F3BC-1CBEFF3552BF}"/>
              </a:ext>
            </a:extLst>
          </p:cNvPr>
          <p:cNvCxnSpPr/>
          <p:nvPr/>
        </p:nvCxnSpPr>
        <p:spPr>
          <a:xfrm>
            <a:off x="4229100" y="1790700"/>
            <a:ext cx="3416300" cy="0"/>
          </a:xfrm>
          <a:prstGeom prst="straightConnector1">
            <a:avLst/>
          </a:prstGeom>
          <a:ln w="1174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metto 1 18">
            <a:extLst>
              <a:ext uri="{FF2B5EF4-FFF2-40B4-BE49-F238E27FC236}">
                <a16:creationId xmlns:a16="http://schemas.microsoft.com/office/drawing/2014/main" id="{CDFFBA80-8FB4-864C-7108-5A8D85B36F85}"/>
              </a:ext>
            </a:extLst>
          </p:cNvPr>
          <p:cNvSpPr/>
          <p:nvPr/>
        </p:nvSpPr>
        <p:spPr>
          <a:xfrm>
            <a:off x="4229100" y="579119"/>
            <a:ext cx="3302000" cy="877456"/>
          </a:xfrm>
          <a:prstGeom prst="wedgeRectCallout">
            <a:avLst>
              <a:gd name="adj1" fmla="val -66435"/>
              <a:gd name="adj2" fmla="val 45157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# Permette al server di agire da </a:t>
            </a:r>
          </a:p>
          <a:p>
            <a:r>
              <a:rPr lang="it-IT" sz="1100" dirty="0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# gateway per 192.168.16.0/24</a:t>
            </a:r>
          </a:p>
          <a:p>
            <a:endParaRPr lang="it-IT" sz="1100" dirty="0">
              <a:solidFill>
                <a:srgbClr val="FFFFFF"/>
              </a:solidFill>
              <a:effectLst/>
              <a:latin typeface="Andale Mono" panose="020B0509000000000004" pitchFamily="49" charset="0"/>
            </a:endParaRPr>
          </a:p>
          <a:p>
            <a:r>
              <a:rPr lang="it-IT" sz="1100" dirty="0" err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iroute</a:t>
            </a:r>
            <a:r>
              <a:rPr lang="it-IT" sz="1100" dirty="0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 192.168.16.0 255.255.255.0</a:t>
            </a:r>
            <a:br>
              <a:rPr lang="it-IT" sz="110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10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9FF2A5-4DB8-0546-5096-32E930555E1C}"/>
              </a:ext>
            </a:extLst>
          </p:cNvPr>
          <p:cNvSpPr txBox="1"/>
          <p:nvPr/>
        </p:nvSpPr>
        <p:spPr>
          <a:xfrm>
            <a:off x="3472000" y="308188"/>
            <a:ext cx="462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effectLst/>
                <a:latin typeface="Abadi" panose="020B0604020104020204" pitchFamily="34" charset="0"/>
              </a:rPr>
              <a:t>/gns3volumes/</a:t>
            </a:r>
            <a:r>
              <a:rPr lang="it-IT" sz="1200" dirty="0" err="1">
                <a:effectLst/>
                <a:latin typeface="Abadi" panose="020B0604020104020204" pitchFamily="34" charset="0"/>
              </a:rPr>
              <a:t>share_openvpn</a:t>
            </a:r>
            <a:r>
              <a:rPr lang="it-IT" sz="1200" dirty="0">
                <a:effectLst/>
                <a:latin typeface="Abadi" panose="020B0604020104020204" pitchFamily="34" charset="0"/>
              </a:rPr>
              <a:t>/keys</a:t>
            </a:r>
            <a:r>
              <a:rPr lang="it-IT" sz="1200" b="1" dirty="0">
                <a:effectLst/>
                <a:latin typeface="Abadi" panose="020B0604020104020204" pitchFamily="34" charset="0"/>
              </a:rPr>
              <a:t>/</a:t>
            </a:r>
            <a:r>
              <a:rPr lang="it-IT" sz="1200" dirty="0" err="1">
                <a:effectLst/>
                <a:latin typeface="Abadi" panose="020B0604020104020204" pitchFamily="34" charset="0"/>
              </a:rPr>
              <a:t>ccd</a:t>
            </a:r>
            <a:r>
              <a:rPr lang="it-IT" sz="1200" b="1" dirty="0">
                <a:effectLst/>
                <a:latin typeface="Abadi" panose="020B0604020104020204" pitchFamily="34" charset="0"/>
              </a:rPr>
              <a:t>/hostB2</a:t>
            </a:r>
          </a:p>
          <a:p>
            <a:pPr algn="ctr"/>
            <a:endParaRPr lang="it-IT" sz="1200" b="1" dirty="0">
              <a:latin typeface="Abadi" panose="020B0604020104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D0A8CFD-C6C4-ADDD-8170-1AF750CE42CF}"/>
              </a:ext>
            </a:extLst>
          </p:cNvPr>
          <p:cNvSpPr txBox="1"/>
          <p:nvPr/>
        </p:nvSpPr>
        <p:spPr>
          <a:xfrm>
            <a:off x="3782240" y="1863288"/>
            <a:ext cx="462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effectLst/>
                <a:latin typeface="Abadi" panose="020B0604020104020204" pitchFamily="34" charset="0"/>
              </a:rPr>
              <a:t>OVERLAY VPN</a:t>
            </a:r>
          </a:p>
          <a:p>
            <a:pPr algn="ctr"/>
            <a:endParaRPr lang="it-IT" sz="1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5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</p:spTree>
    <p:extLst>
      <p:ext uri="{BB962C8B-B14F-4D97-AF65-F5344CB8AC3E}">
        <p14:creationId xmlns:p14="http://schemas.microsoft.com/office/powerpoint/2010/main" val="149054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Antivirus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8582025" cy="609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Antivirus</a:t>
            </a:r>
            <a:endParaRPr lang="it-IT" sz="20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Software per rilevare, prevenire e rimuovere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malware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Come?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Scansione dei file (</a:t>
            </a:r>
            <a:r>
              <a:rPr lang="it-IT" b="0" i="0" u="none" strike="noStrike" dirty="0" err="1">
                <a:effectLst/>
                <a:latin typeface="Abadi" panose="020B0604020104020204" pitchFamily="34" charset="0"/>
              </a:rPr>
              <a:t>e.g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.</a:t>
            </a:r>
            <a:r>
              <a:rPr lang="it-IT" b="0" i="0" u="none" strike="noStrike" dirty="0" err="1">
                <a:effectLst/>
                <a:latin typeface="Abadi" panose="020B0604020104020204" pitchFamily="34" charset="0"/>
              </a:rPr>
              <a:t>elf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, .</a:t>
            </a:r>
            <a:r>
              <a:rPr lang="it-IT" b="0" i="0" u="none" strike="noStrike" dirty="0" err="1">
                <a:effectLst/>
                <a:latin typeface="Abadi" panose="020B0604020104020204" pitchFamily="34" charset="0"/>
              </a:rPr>
              <a:t>exe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Monitoraggio in tempo reale</a:t>
            </a:r>
            <a:endParaRPr lang="it-IT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Rilevazione delle </a:t>
            </a:r>
            <a:r>
              <a:rPr lang="it-IT" b="1" i="1" dirty="0">
                <a:latin typeface="Abadi" panose="020B0604020104020204" pitchFamily="34" charset="0"/>
              </a:rPr>
              <a:t>signatures</a:t>
            </a:r>
            <a:r>
              <a:rPr lang="it-IT" dirty="0">
                <a:latin typeface="Abadi" panose="020B0604020104020204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>
                <a:latin typeface="Abadi" panose="020B0604020104020204" pitchFamily="34" charset="0"/>
              </a:rPr>
              <a:t>Antivirus</a:t>
            </a:r>
            <a:r>
              <a:rPr lang="it-IT" dirty="0">
                <a:latin typeface="Abadi" panose="020B0604020104020204" pitchFamily="34" charset="0"/>
              </a:rPr>
              <a:t> utilizzati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1" u="none" strike="noStrike" dirty="0" err="1">
                <a:effectLst/>
                <a:latin typeface="Abadi" panose="020B0604020104020204" pitchFamily="34" charset="0"/>
              </a:rPr>
              <a:t>Clam</a:t>
            </a:r>
            <a:r>
              <a:rPr lang="it-IT" i="1" dirty="0" err="1">
                <a:latin typeface="Abadi" panose="020B0604020104020204" pitchFamily="34" charset="0"/>
              </a:rPr>
              <a:t>AV</a:t>
            </a:r>
            <a:endParaRPr lang="it-IT" i="1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i="1" dirty="0">
                <a:latin typeface="Abadi" panose="020B0604020104020204" pitchFamily="34" charset="0"/>
              </a:rPr>
              <a:t>Loki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0" i="1" u="none" strike="noStrike" dirty="0" err="1">
                <a:effectLst/>
                <a:latin typeface="Abadi" panose="020B0604020104020204" pitchFamily="34" charset="0"/>
              </a:rPr>
              <a:t>RKHunter</a:t>
            </a:r>
            <a:endParaRPr lang="it-IT" b="0" i="1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0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ClamAV Logo PNG and Vector (PDF, SVG, Ai, EPS) Free">
            <a:extLst>
              <a:ext uri="{FF2B5EF4-FFF2-40B4-BE49-F238E27FC236}">
                <a16:creationId xmlns:a16="http://schemas.microsoft.com/office/drawing/2014/main" id="{1F1279F9-9FC3-BDFD-EE13-42C5CA9BD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02" y="2506863"/>
            <a:ext cx="4288748" cy="23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" panose="020B0604020104020204" pitchFamily="34" charset="0"/>
              </a:rPr>
              <a:t>ClamAV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7035165" cy="734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ClamAV</a:t>
            </a:r>
            <a:endParaRPr lang="it-IT" sz="28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https://docs.clamav.net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i="1" dirty="0">
                <a:latin typeface="Abadi" panose="020B0604020104020204" pitchFamily="34" charset="0"/>
              </a:rPr>
              <a:t>T</a:t>
            </a:r>
            <a:r>
              <a:rPr lang="it-IT" i="1" u="none" strike="noStrike" dirty="0">
                <a:effectLst/>
                <a:latin typeface="Abadi" panose="020B0604020104020204" pitchFamily="34" charset="0"/>
              </a:rPr>
              <a:t>oolkit antivirus open source (GPLv2) 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progettato specificamente per la scansione delle email sui gateway di posta.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Adattabile per ogni tipo di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file</a:t>
            </a:r>
            <a:endParaRPr lang="it-IT" b="0" i="1" u="none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</a:rPr>
              <a:t>F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ornisce diverse utility: un demone </a:t>
            </a:r>
            <a:r>
              <a:rPr lang="it-IT" b="0" i="1" u="none" strike="noStrike" dirty="0" err="1">
                <a:effectLst/>
                <a:latin typeface="Abadi" panose="020B0604020104020204" pitchFamily="34" charset="0"/>
              </a:rPr>
              <a:t>multithreaded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flessibile e scalabile, uno scanner a riga di comando e uno strumento avanzato per gli aggiornamenti automatici del database delle </a:t>
            </a:r>
            <a:r>
              <a:rPr lang="it-IT" i="1" dirty="0">
                <a:latin typeface="Abadi" panose="020B0604020104020204" pitchFamily="34" charset="0"/>
              </a:rPr>
              <a:t>signature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</a:rPr>
              <a:t>A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ltamente flessibile e scalabile, adatto per l'implementazione su larga scala.</a:t>
            </a: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5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Loki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9109F-2488-4582-D769-909F7E0046FA}"/>
              </a:ext>
            </a:extLst>
          </p:cNvPr>
          <p:cNvSpPr txBox="1"/>
          <p:nvPr/>
        </p:nvSpPr>
        <p:spPr>
          <a:xfrm>
            <a:off x="1285875" y="853950"/>
            <a:ext cx="7035165" cy="775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Loki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i="1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it-IT" i="1" dirty="0" err="1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it-IT" i="1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/Neo23x0/Loki</a:t>
            </a:r>
            <a:endParaRPr lang="it-IT" i="1" dirty="0">
              <a:latin typeface="Abadi" panose="020B06040201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open-source IOC and </a:t>
            </a:r>
            <a:r>
              <a:rPr lang="it-IT" b="1" i="0" u="none" strike="noStrike" dirty="0">
                <a:effectLst/>
                <a:latin typeface="Abadi" panose="020B0604020104020204" pitchFamily="34" charset="0"/>
              </a:rPr>
              <a:t>YARA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scanner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</a:rPr>
              <a:t>Scritto in </a:t>
            </a:r>
            <a:r>
              <a:rPr lang="it-IT" i="1" dirty="0">
                <a:latin typeface="Abadi" panose="020B0604020104020204" pitchFamily="34" charset="0"/>
              </a:rPr>
              <a:t>Python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>
                <a:latin typeface="Abadi" panose="020B0604020104020204" pitchFamily="34" charset="0"/>
              </a:rPr>
              <a:t>YARA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multi-piattaforma che può essere eseguita su Windows, Linux e Mac OS X. Utilizzato attraverso CLI o tramite API Python utilizzando l'estensione</a:t>
            </a:r>
            <a:r>
              <a:rPr lang="it-IT" b="1" i="1" u="none" strike="noStrike" dirty="0">
                <a:effectLst/>
                <a:latin typeface="Abadi" panose="020B0604020104020204" pitchFamily="34" charset="0"/>
              </a:rPr>
              <a:t> </a:t>
            </a:r>
            <a:r>
              <a:rPr lang="it-IT" b="1" i="1" u="none" strike="noStrike" dirty="0" err="1">
                <a:effectLst/>
                <a:latin typeface="Abadi" panose="020B0604020104020204" pitchFamily="34" charset="0"/>
              </a:rPr>
              <a:t>yara-python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.</a:t>
            </a:r>
            <a:endParaRPr lang="it-IT" b="1" i="1" dirty="0">
              <a:latin typeface="Abadi" panose="020B0604020104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Strumento per l'identificazione e la classificazione di campioni di malware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Permette di creare descrizioni di famiglie di malware basate su pattern testuali o binari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5" name="Picture 2" descr="YARA - The pattern matching swiss knife for malware researchers">
            <a:extLst>
              <a:ext uri="{FF2B5EF4-FFF2-40B4-BE49-F238E27FC236}">
                <a16:creationId xmlns:a16="http://schemas.microsoft.com/office/drawing/2014/main" id="{DEAF3C9B-530C-A09B-0334-9B78516B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94" y="1711877"/>
            <a:ext cx="3705416" cy="12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rus Scan Svg Png Icon Free Download (#474400) - OnlineWebFonts.COM">
            <a:extLst>
              <a:ext uri="{FF2B5EF4-FFF2-40B4-BE49-F238E27FC236}">
                <a16:creationId xmlns:a16="http://schemas.microsoft.com/office/drawing/2014/main" id="{98BB46A3-4579-A622-9632-C90C694E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11" y="32469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6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569 Rootkit Images, Stock Photos &amp; Vectors | Shutterstock">
            <a:extLst>
              <a:ext uri="{FF2B5EF4-FFF2-40B4-BE49-F238E27FC236}">
                <a16:creationId xmlns:a16="http://schemas.microsoft.com/office/drawing/2014/main" id="{CB9E721D-7649-49EA-E32C-FAC034A3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1" y="758679"/>
            <a:ext cx="3302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" panose="020B0604020104020204" pitchFamily="34" charset="0"/>
              </a:rPr>
              <a:t>RKHunter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39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DBC91A-07F5-6964-2D13-8114A9BA5076}"/>
              </a:ext>
            </a:extLst>
          </p:cNvPr>
          <p:cNvSpPr txBox="1"/>
          <p:nvPr/>
        </p:nvSpPr>
        <p:spPr>
          <a:xfrm>
            <a:off x="1285874" y="853950"/>
            <a:ext cx="7035165" cy="775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800" b="1" i="1" dirty="0" err="1">
                <a:latin typeface="Abadi" panose="020B0604020104020204" pitchFamily="34" charset="0"/>
              </a:rPr>
              <a:t>RKHunter</a:t>
            </a:r>
            <a:endParaRPr lang="it-IT" sz="28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  <a:hlinkClick r:id="rId3" tooltip="Un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https://rkhunter.sourceforge.net</a:t>
            </a: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</a:rPr>
              <a:t>E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segue una scansione dei file di sistema alla ricerca di anomalie o firme associate ai </a:t>
            </a:r>
            <a:r>
              <a:rPr lang="it-IT" b="1" i="1" u="none" strike="noStrike" dirty="0">
                <a:effectLst/>
                <a:latin typeface="Abadi" panose="020B0604020104020204" pitchFamily="34" charset="0"/>
              </a:rPr>
              <a:t>rootkit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noti. Questo controllo può rilevare modifiche non autorizzate o indicatori di compromissione nel sistema.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Rootkit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Abadi" panose="020B0604020104020204" pitchFamily="34" charset="0"/>
              </a:rPr>
              <a:t>F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orme di </a:t>
            </a:r>
            <a:r>
              <a:rPr lang="it-IT" b="1" i="1" u="none" strike="noStrike" dirty="0">
                <a:effectLst/>
                <a:latin typeface="Abadi" panose="020B0604020104020204" pitchFamily="34" charset="0"/>
              </a:rPr>
              <a:t>malware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sofisticate che mirano ad ottenere accesso non autorizzato a un sistema informatico</a:t>
            </a:r>
            <a:endParaRPr lang="it-IT" b="1" i="1" u="none" strike="noStrike" dirty="0"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Sfruttano le vulnerabilità di sicurezza per nascondersi e operare in modo invisibile agli utenti e agli strumenti di sicurezza.</a:t>
            </a:r>
          </a:p>
          <a:p>
            <a:pPr lvl="2">
              <a:lnSpc>
                <a:spcPct val="150000"/>
              </a:lnSpc>
            </a:pPr>
            <a:endParaRPr lang="it-IT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v"/>
            </a:pP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pic>
        <p:nvPicPr>
          <p:cNvPr id="2050" name="Picture 2" descr="How to fix rkhunter checking dev for suspisiocus files, solve rkhunter  checking if SSH root access is allowed warning - ☩ Walking in Light with  Christ - Faith, Computing, Diary">
            <a:extLst>
              <a:ext uri="{FF2B5EF4-FFF2-40B4-BE49-F238E27FC236}">
                <a16:creationId xmlns:a16="http://schemas.microsoft.com/office/drawing/2014/main" id="{05D7ED2A-8AC4-F372-A593-8C040512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6" y="3705583"/>
            <a:ext cx="3033823" cy="23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6872A9-8F03-EFA8-53A6-A33E8DB817E6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tangolo con un angolo arrotondato 5">
            <a:extLst>
              <a:ext uri="{FF2B5EF4-FFF2-40B4-BE49-F238E27FC236}">
                <a16:creationId xmlns:a16="http://schemas.microsoft.com/office/drawing/2014/main" id="{87BAB88D-E23B-0574-0C90-BDC20E20B001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6C3B58-A915-5D97-F5D6-3775B24D693E}"/>
              </a:ext>
            </a:extLst>
          </p:cNvPr>
          <p:cNvSpPr txBox="1"/>
          <p:nvPr/>
        </p:nvSpPr>
        <p:spPr>
          <a:xfrm>
            <a:off x="9150774" y="223008"/>
            <a:ext cx="30412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Software</a:t>
            </a:r>
          </a:p>
        </p:txBody>
      </p:sp>
      <p:sp>
        <p:nvSpPr>
          <p:cNvPr id="5" name="Segnaposto numero diapositiva 6">
            <a:extLst>
              <a:ext uri="{FF2B5EF4-FFF2-40B4-BE49-F238E27FC236}">
                <a16:creationId xmlns:a16="http://schemas.microsoft.com/office/drawing/2014/main" id="{EA11BC6C-FEA3-3EB3-E7DA-47E43C596C0C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B7EC0F9-0793-B09D-8AE6-AD367DE27251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7A5A0B1E-2937-DE49-727D-5B2E306C3926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Introduzione</a:t>
            </a:r>
          </a:p>
        </p:txBody>
      </p:sp>
      <p:sp>
        <p:nvSpPr>
          <p:cNvPr id="9" name="Triangolo 8">
            <a:extLst>
              <a:ext uri="{FF2B5EF4-FFF2-40B4-BE49-F238E27FC236}">
                <a16:creationId xmlns:a16="http://schemas.microsoft.com/office/drawing/2014/main" id="{61F8D81A-F546-1F6E-FEC8-943F699A3569}"/>
              </a:ext>
            </a:extLst>
          </p:cNvPr>
          <p:cNvSpPr/>
          <p:nvPr/>
        </p:nvSpPr>
        <p:spPr>
          <a:xfrm rot="5400000">
            <a:off x="1431025" y="6391805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19DE399-071D-823C-F5A4-1589416B3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99" y="1793371"/>
            <a:ext cx="2504440" cy="2504440"/>
          </a:xfrm>
          <a:prstGeom prst="rect">
            <a:avLst/>
          </a:prstGeom>
        </p:spPr>
      </p:pic>
      <p:pic>
        <p:nvPicPr>
          <p:cNvPr id="1026" name="Picture 2" descr="GNS3 · GitHub">
            <a:extLst>
              <a:ext uri="{FF2B5EF4-FFF2-40B4-BE49-F238E27FC236}">
                <a16:creationId xmlns:a16="http://schemas.microsoft.com/office/drawing/2014/main" id="{9B381BA8-2E67-B293-4639-1CA972EA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5" y="803563"/>
            <a:ext cx="1412174" cy="14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Mware Fusion Review | PCMag">
            <a:extLst>
              <a:ext uri="{FF2B5EF4-FFF2-40B4-BE49-F238E27FC236}">
                <a16:creationId xmlns:a16="http://schemas.microsoft.com/office/drawing/2014/main" id="{67CFCCF9-3F20-8CB6-CAC7-6F37C2CA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84" y="852314"/>
            <a:ext cx="2728894" cy="15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VPN Access Server 100 Concurrent Devices - Annual License">
            <a:extLst>
              <a:ext uri="{FF2B5EF4-FFF2-40B4-BE49-F238E27FC236}">
                <a16:creationId xmlns:a16="http://schemas.microsoft.com/office/drawing/2014/main" id="{688ACB81-91B1-2BD4-416F-EBD3CF48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24" y="4500671"/>
            <a:ext cx="2158824" cy="21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D7E80-F14F-738F-3C71-8B026D8D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81" y="2974386"/>
            <a:ext cx="2039329" cy="20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TNI 2.1.0 (1410): Nmap-powered network discovery engine ...">
            <a:extLst>
              <a:ext uri="{FF2B5EF4-FFF2-40B4-BE49-F238E27FC236}">
                <a16:creationId xmlns:a16="http://schemas.microsoft.com/office/drawing/2014/main" id="{0D76710C-18F9-FD6D-C33D-E1E65A4C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5" y="4319510"/>
            <a:ext cx="2436900" cy="133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YARA - The pattern matching swiss knife for malware researchers">
            <a:extLst>
              <a:ext uri="{FF2B5EF4-FFF2-40B4-BE49-F238E27FC236}">
                <a16:creationId xmlns:a16="http://schemas.microsoft.com/office/drawing/2014/main" id="{14827523-7411-BB57-76D4-65445297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12" y="1565866"/>
            <a:ext cx="3032528" cy="10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entos Ubuntu sunucularda RKHunter ile rootkit ve malware tarama | Makdos  Blog">
            <a:extLst>
              <a:ext uri="{FF2B5EF4-FFF2-40B4-BE49-F238E27FC236}">
                <a16:creationId xmlns:a16="http://schemas.microsoft.com/office/drawing/2014/main" id="{8A9A028E-34D2-C0C7-BE5B-9235E17BD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2" b="1646"/>
          <a:stretch/>
        </p:blipFill>
        <p:spPr bwMode="auto">
          <a:xfrm>
            <a:off x="9735150" y="2887329"/>
            <a:ext cx="2158824" cy="156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uale Wireshark 1.5 (244 pagine)">
            <a:extLst>
              <a:ext uri="{FF2B5EF4-FFF2-40B4-BE49-F238E27FC236}">
                <a16:creationId xmlns:a16="http://schemas.microsoft.com/office/drawing/2014/main" id="{2217C0CF-EF28-00DA-D357-66218566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73" y="4327793"/>
            <a:ext cx="2428979" cy="24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5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Codice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B96681D-D726-C0EB-D40E-6858E51BF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54" b="2"/>
          <a:stretch/>
        </p:blipFill>
        <p:spPr>
          <a:xfrm>
            <a:off x="708369" y="1246752"/>
            <a:ext cx="5651500" cy="13588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9C54881-CE22-DEFC-88F9-2A9C3EE06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86" b="608"/>
          <a:stretch/>
        </p:blipFill>
        <p:spPr>
          <a:xfrm>
            <a:off x="6242474" y="2839218"/>
            <a:ext cx="5651500" cy="147686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04D9E1-D009-2B75-D1F9-1B3E88A9BBBC}"/>
              </a:ext>
            </a:extLst>
          </p:cNvPr>
          <p:cNvSpPr txBox="1"/>
          <p:nvPr/>
        </p:nvSpPr>
        <p:spPr>
          <a:xfrm>
            <a:off x="7545511" y="1528070"/>
            <a:ext cx="417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badi" panose="020B0604020104020204" pitchFamily="34" charset="0"/>
              </a:rPr>
              <a:t>Clamav</a:t>
            </a:r>
            <a:r>
              <a:rPr lang="it-IT" dirty="0">
                <a:latin typeface="Abadi" panose="020B0604020104020204" pitchFamily="34" charset="0"/>
              </a:rPr>
              <a:t> è in grado di eseguire la scansione direttamente sul file.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A5255F-D91C-9569-251B-6AFB1646CFB7}"/>
              </a:ext>
            </a:extLst>
          </p:cNvPr>
          <p:cNvSpPr txBox="1"/>
          <p:nvPr/>
        </p:nvSpPr>
        <p:spPr>
          <a:xfrm>
            <a:off x="929663" y="3074336"/>
            <a:ext cx="4175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Loki</a:t>
            </a:r>
            <a:r>
              <a:rPr lang="it-IT" dirty="0">
                <a:latin typeface="Abadi" panose="020B0604020104020204" pitchFamily="34" charset="0"/>
              </a:rPr>
              <a:t> esegue la scansione sulle directory, di conseguenze il file viene spostato nel directory </a:t>
            </a:r>
            <a:r>
              <a:rPr lang="it-IT" i="1" dirty="0">
                <a:latin typeface="Abadi" panose="020B0604020104020204" pitchFamily="34" charset="0"/>
              </a:rPr>
              <a:t>target</a:t>
            </a:r>
            <a:r>
              <a:rPr lang="it-IT" dirty="0">
                <a:latin typeface="Abadi" panose="020B0604020104020204" pitchFamily="34" charset="0"/>
              </a:rPr>
              <a:t> della scansione.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33D663C-E4B1-FD80-9146-C112D4D8552D}"/>
              </a:ext>
            </a:extLst>
          </p:cNvPr>
          <p:cNvSpPr txBox="1"/>
          <p:nvPr/>
        </p:nvSpPr>
        <p:spPr>
          <a:xfrm>
            <a:off x="7545511" y="4839089"/>
            <a:ext cx="417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badi" panose="020B0604020104020204" pitchFamily="34" charset="0"/>
              </a:rPr>
              <a:t>RKHunter</a:t>
            </a:r>
            <a:r>
              <a:rPr lang="it-IT" b="1" dirty="0">
                <a:latin typeface="Abadi" panose="020B0604020104020204" pitchFamily="34" charset="0"/>
              </a:rPr>
              <a:t> 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controlla i processi in esecuzione nel sistema, di conseguenza, prima della scansione, il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file </a:t>
            </a:r>
            <a:r>
              <a:rPr lang="it-IT" b="0" u="none" strike="noStrike" dirty="0">
                <a:effectLst/>
                <a:latin typeface="Abadi" panose="020B0604020104020204" pitchFamily="34" charset="0"/>
              </a:rPr>
              <a:t>sospetto viene eseguito.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A6AD387E-36C0-27F7-011F-05C00185DBA5}"/>
              </a:ext>
            </a:extLst>
          </p:cNvPr>
          <p:cNvSpPr/>
          <p:nvPr/>
        </p:nvSpPr>
        <p:spPr>
          <a:xfrm rot="10800000">
            <a:off x="6519069" y="5101694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4FD77837-39C3-3594-E8E7-1BAEF0133651}"/>
              </a:ext>
            </a:extLst>
          </p:cNvPr>
          <p:cNvSpPr/>
          <p:nvPr/>
        </p:nvSpPr>
        <p:spPr>
          <a:xfrm rot="10800000">
            <a:off x="6425232" y="1519295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destra 7">
            <a:extLst>
              <a:ext uri="{FF2B5EF4-FFF2-40B4-BE49-F238E27FC236}">
                <a16:creationId xmlns:a16="http://schemas.microsoft.com/office/drawing/2014/main" id="{2C60BC1C-C71C-D4A2-DBDD-BF5F14F10DD9}"/>
              </a:ext>
            </a:extLst>
          </p:cNvPr>
          <p:cNvSpPr/>
          <p:nvPr/>
        </p:nvSpPr>
        <p:spPr>
          <a:xfrm>
            <a:off x="5251914" y="3172129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54FF88-CA0F-CBC1-63EA-EF4FEB4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69" y="4485524"/>
            <a:ext cx="5653860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Risultati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04D9E1-D009-2B75-D1F9-1B3E88A9BBBC}"/>
              </a:ext>
            </a:extLst>
          </p:cNvPr>
          <p:cNvSpPr txBox="1"/>
          <p:nvPr/>
        </p:nvSpPr>
        <p:spPr>
          <a:xfrm>
            <a:off x="261610" y="2158202"/>
            <a:ext cx="5356428" cy="254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 err="1">
                <a:latin typeface="Abadi" panose="020B0604020104020204" pitchFamily="34" charset="0"/>
              </a:rPr>
              <a:t>Clamav</a:t>
            </a:r>
            <a:r>
              <a:rPr lang="it-IT" dirty="0">
                <a:latin typeface="Abadi" panose="020B0604020104020204" pitchFamily="34" charset="0"/>
              </a:rPr>
              <a:t> è in grado di effettuare un confronto con il suo </a:t>
            </a:r>
            <a:r>
              <a:rPr lang="it-IT" i="1" dirty="0">
                <a:latin typeface="Abadi" panose="020B0604020104020204" pitchFamily="34" charset="0"/>
              </a:rPr>
              <a:t>database</a:t>
            </a:r>
            <a:r>
              <a:rPr lang="it-IT" dirty="0">
                <a:latin typeface="Abadi" panose="020B0604020104020204" pitchFamily="34" charset="0"/>
              </a:rPr>
              <a:t> di 8669572 virus conosciuto e riesce facilmente a classificare un file come </a:t>
            </a:r>
            <a:r>
              <a:rPr lang="it-IT" i="1" dirty="0">
                <a:latin typeface="Abadi" panose="020B0604020104020204" pitchFamily="34" charset="0"/>
              </a:rPr>
              <a:t>»</a:t>
            </a:r>
            <a:r>
              <a:rPr lang="it-IT" i="1" dirty="0" err="1">
                <a:latin typeface="Abadi" panose="020B0604020104020204" pitchFamily="34" charset="0"/>
              </a:rPr>
              <a:t>infected</a:t>
            </a:r>
            <a:r>
              <a:rPr lang="it-IT" i="1" dirty="0">
                <a:latin typeface="Abadi" panose="020B0604020104020204" pitchFamily="34" charset="0"/>
              </a:rPr>
              <a:t>». </a:t>
            </a:r>
            <a:r>
              <a:rPr lang="it-IT" dirty="0">
                <a:latin typeface="Abadi" panose="020B0604020104020204" pitchFamily="34" charset="0"/>
              </a:rPr>
              <a:t>Questo</a:t>
            </a:r>
            <a:r>
              <a:rPr lang="it-IT" i="1" dirty="0">
                <a:latin typeface="Abadi" panose="020B0604020104020204" pitchFamily="34" charset="0"/>
              </a:rPr>
              <a:t> AV </a:t>
            </a:r>
            <a:r>
              <a:rPr lang="it-IT" dirty="0">
                <a:latin typeface="Abadi" panose="020B0604020104020204" pitchFamily="34" charset="0"/>
              </a:rPr>
              <a:t>è, infatti, il più consigliato dagli esperti di </a:t>
            </a:r>
            <a:r>
              <a:rPr lang="it-IT" i="1" dirty="0">
                <a:latin typeface="Abadi" panose="020B0604020104020204" pitchFamily="34" charset="0"/>
              </a:rPr>
              <a:t>Cybersecurity </a:t>
            </a:r>
            <a:r>
              <a:rPr lang="it-IT" dirty="0">
                <a:latin typeface="Abadi" panose="020B0604020104020204" pitchFamily="34" charset="0"/>
              </a:rPr>
              <a:t>per via sia della sua natura </a:t>
            </a:r>
            <a:r>
              <a:rPr lang="it-IT" i="1" dirty="0" err="1">
                <a:latin typeface="Abadi" panose="020B0604020104020204" pitchFamily="34" charset="0"/>
              </a:rPr>
              <a:t>OpenSource</a:t>
            </a:r>
            <a:r>
              <a:rPr lang="it-IT" i="1" dirty="0">
                <a:latin typeface="Abadi" panose="020B0604020104020204" pitchFamily="34" charset="0"/>
              </a:rPr>
              <a:t> </a:t>
            </a:r>
            <a:r>
              <a:rPr lang="it-IT" dirty="0">
                <a:latin typeface="Abadi" panose="020B0604020104020204" pitchFamily="34" charset="0"/>
              </a:rPr>
              <a:t>che per la sua forte flessibilità</a:t>
            </a:r>
            <a:endParaRPr lang="it-IT" i="1" dirty="0">
              <a:latin typeface="Abadi" panose="020B0604020104020204" pitchFamily="34" charset="0"/>
            </a:endParaRPr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4FD77837-39C3-3594-E8E7-1BAEF0133651}"/>
              </a:ext>
            </a:extLst>
          </p:cNvPr>
          <p:cNvSpPr/>
          <p:nvPr/>
        </p:nvSpPr>
        <p:spPr>
          <a:xfrm>
            <a:off x="5812410" y="3097059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A48422-61FA-9D2C-C834-EBC3816B3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 r="1233"/>
          <a:stretch/>
        </p:blipFill>
        <p:spPr>
          <a:xfrm>
            <a:off x="6914335" y="2266153"/>
            <a:ext cx="4804149" cy="2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Risultati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A5255F-D91C-9569-251B-6AFB1646CFB7}"/>
              </a:ext>
            </a:extLst>
          </p:cNvPr>
          <p:cNvSpPr txBox="1"/>
          <p:nvPr/>
        </p:nvSpPr>
        <p:spPr>
          <a:xfrm>
            <a:off x="151698" y="2260704"/>
            <a:ext cx="4699781" cy="254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>
                <a:latin typeface="Abadi" panose="020B0604020104020204" pitchFamily="34" charset="0"/>
              </a:rPr>
              <a:t>Loki</a:t>
            </a:r>
            <a:r>
              <a:rPr lang="it-IT" dirty="0">
                <a:latin typeface="Abadi" panose="020B0604020104020204" pitchFamily="34" charset="0"/>
              </a:rPr>
              <a:t>, a differenza di </a:t>
            </a:r>
            <a:r>
              <a:rPr lang="it-IT" i="1" dirty="0" err="1">
                <a:latin typeface="Abadi" panose="020B0604020104020204" pitchFamily="34" charset="0"/>
              </a:rPr>
              <a:t>Clamav</a:t>
            </a:r>
            <a:r>
              <a:rPr lang="it-IT" dirty="0">
                <a:latin typeface="Abadi" panose="020B0604020104020204" pitchFamily="34" charset="0"/>
              </a:rPr>
              <a:t>, non è in grado di classificare lo stesso </a:t>
            </a:r>
            <a:r>
              <a:rPr lang="it-IT" i="1" dirty="0">
                <a:latin typeface="Abadi" panose="020B0604020104020204" pitchFamily="34" charset="0"/>
              </a:rPr>
              <a:t>file</a:t>
            </a:r>
            <a:r>
              <a:rPr lang="it-IT" dirty="0">
                <a:latin typeface="Abadi" panose="020B0604020104020204" pitchFamily="34" charset="0"/>
              </a:rPr>
              <a:t> come malevolo. Questo probabilmente perché l’AV in questione è obsoleto. Esiste una sua nuova versione: </a:t>
            </a:r>
            <a:r>
              <a:rPr lang="it-IT" b="1" i="1" dirty="0">
                <a:latin typeface="Abadi" panose="020B0604020104020204" pitchFamily="34" charset="0"/>
              </a:rPr>
              <a:t>Thor 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Abadi" panose="020B0604020104020204" pitchFamily="34" charset="0"/>
              </a:rPr>
              <a:t>(</a:t>
            </a:r>
            <a:r>
              <a:rPr lang="it-IT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https://www.nextron-systems.com/thor-lite/)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21" name="Freccia destra 20">
            <a:extLst>
              <a:ext uri="{FF2B5EF4-FFF2-40B4-BE49-F238E27FC236}">
                <a16:creationId xmlns:a16="http://schemas.microsoft.com/office/drawing/2014/main" id="{0A073839-CE1E-9B85-9A17-A4029B1545B0}"/>
              </a:ext>
            </a:extLst>
          </p:cNvPr>
          <p:cNvSpPr/>
          <p:nvPr/>
        </p:nvSpPr>
        <p:spPr>
          <a:xfrm>
            <a:off x="4925249" y="3097060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F9D464-565A-2072-C9B5-EE8623DA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74" y="1280286"/>
            <a:ext cx="5932515" cy="46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Risultati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A5255F-D91C-9569-251B-6AFB1646CFB7}"/>
              </a:ext>
            </a:extLst>
          </p:cNvPr>
          <p:cNvSpPr txBox="1"/>
          <p:nvPr/>
        </p:nvSpPr>
        <p:spPr>
          <a:xfrm>
            <a:off x="100402" y="1954324"/>
            <a:ext cx="5326621" cy="254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 err="1">
                <a:latin typeface="Abadi" panose="020B0604020104020204" pitchFamily="34" charset="0"/>
              </a:rPr>
              <a:t>RKHunter</a:t>
            </a:r>
            <a:r>
              <a:rPr lang="it-IT" b="1" dirty="0">
                <a:latin typeface="Abadi" panose="020B0604020104020204" pitchFamily="34" charset="0"/>
              </a:rPr>
              <a:t> </a:t>
            </a:r>
            <a:r>
              <a:rPr lang="it-IT" dirty="0">
                <a:latin typeface="Abadi" panose="020B0604020104020204" pitchFamily="34" charset="0"/>
              </a:rPr>
              <a:t>viene eseguito all’interno di una </a:t>
            </a:r>
            <a:r>
              <a:rPr lang="it-IT" i="1" dirty="0">
                <a:latin typeface="Abadi" panose="020B0604020104020204" pitchFamily="34" charset="0"/>
              </a:rPr>
              <a:t>sandbox </a:t>
            </a:r>
            <a:r>
              <a:rPr lang="it-IT" dirty="0">
                <a:latin typeface="Abadi" panose="020B0604020104020204" pitchFamily="34" charset="0"/>
              </a:rPr>
              <a:t>in modo tale da evitare (o quantomeno limitare) il fatto che eventuali </a:t>
            </a:r>
            <a:r>
              <a:rPr lang="it-IT" i="1" dirty="0">
                <a:latin typeface="Abadi" panose="020B0604020104020204" pitchFamily="34" charset="0"/>
              </a:rPr>
              <a:t>rootkit </a:t>
            </a:r>
            <a:r>
              <a:rPr lang="it-IT" dirty="0">
                <a:latin typeface="Abadi" panose="020B0604020104020204" pitchFamily="34" charset="0"/>
              </a:rPr>
              <a:t>possano estendersi nel sistema. Si è utilizzato come ambiente di esecuzione </a:t>
            </a:r>
            <a:r>
              <a:rPr lang="it-IT" i="1" dirty="0">
                <a:latin typeface="Abadi" panose="020B0604020104020204" pitchFamily="34" charset="0"/>
              </a:rPr>
              <a:t>Linux Lite. </a:t>
            </a:r>
            <a:r>
              <a:rPr lang="it-IT" dirty="0">
                <a:latin typeface="Abadi" panose="020B0604020104020204" pitchFamily="34" charset="0"/>
              </a:rPr>
              <a:t>Dai vari output si nota che l’AV tende a sovrastimare le possibili minacce.</a:t>
            </a:r>
          </a:p>
        </p:txBody>
      </p:sp>
      <p:sp>
        <p:nvSpPr>
          <p:cNvPr id="21" name="Freccia destra 20">
            <a:extLst>
              <a:ext uri="{FF2B5EF4-FFF2-40B4-BE49-F238E27FC236}">
                <a16:creationId xmlns:a16="http://schemas.microsoft.com/office/drawing/2014/main" id="{0A073839-CE1E-9B85-9A17-A4029B1545B0}"/>
              </a:ext>
            </a:extLst>
          </p:cNvPr>
          <p:cNvSpPr/>
          <p:nvPr/>
        </p:nvSpPr>
        <p:spPr>
          <a:xfrm>
            <a:off x="5564830" y="2988614"/>
            <a:ext cx="844086" cy="663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BB0B18-84D7-892C-20C7-9785FFD4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03"/>
          <a:stretch/>
        </p:blipFill>
        <p:spPr>
          <a:xfrm>
            <a:off x="6638883" y="1804334"/>
            <a:ext cx="5210506" cy="35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3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Considerazioni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18548-0A6B-A8CB-5A29-8EE5F58DD387}"/>
              </a:ext>
            </a:extLst>
          </p:cNvPr>
          <p:cNvSpPr txBox="1"/>
          <p:nvPr/>
        </p:nvSpPr>
        <p:spPr>
          <a:xfrm>
            <a:off x="1222057" y="1172946"/>
            <a:ext cx="9988737" cy="628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I </a:t>
            </a: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malware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 sono stati scaricati da librerie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Open Source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https://github.com/Pyran1/MalwareDatabase/</a:t>
            </a:r>
            <a:endParaRPr lang="it-IT" dirty="0">
              <a:latin typeface="Abadi" panose="020B0604020104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https://github.com/MalwareSamples/Linux-Malware-Samples</a:t>
            </a:r>
            <a:endParaRPr lang="it-IT" dirty="0">
              <a:latin typeface="Abadi" panose="020B0604020104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https://www.vx-underground.org</a:t>
            </a:r>
            <a:endParaRPr lang="it-IT" dirty="0">
              <a:latin typeface="Abadi" panose="020B0604020104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https://bazaar.abuse.ch/browse/</a:t>
            </a:r>
            <a:endParaRPr lang="it-IT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Sulla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GNS3 VM </a:t>
            </a:r>
            <a:r>
              <a:rPr lang="it-IT" b="0" u="none" strike="noStrike" dirty="0">
                <a:effectLst/>
                <a:latin typeface="Abadi" panose="020B0604020104020204" pitchFamily="34" charset="0"/>
              </a:rPr>
              <a:t>non c’è possibilità di effettuare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snapshot</a:t>
            </a:r>
            <a:endParaRPr lang="it-IT" i="1" dirty="0">
              <a:latin typeface="Abadi" panose="020B0604020104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Motivo per la scelta di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Linux Lite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su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VMWare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per l’esecuzione e l’analisi dei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rootkit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Altro motivo per l’utilizzo di </a:t>
            </a: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Linux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Lite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su </a:t>
            </a:r>
            <a:r>
              <a:rPr lang="it-IT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VMWare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, piuttosto che un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container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Docker,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per l’esecuzione di </a:t>
            </a:r>
            <a:r>
              <a:rPr lang="it-IT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RKHunter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, è dato dal fatto</a:t>
            </a: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che i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rootkit 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sono progettati per operare a livello di sistema e manipolare il </a:t>
            </a:r>
            <a:r>
              <a:rPr lang="it-IT" b="0" i="1" u="none" strike="noStrike" dirty="0">
                <a:effectLst/>
                <a:latin typeface="Abadi" panose="020B0604020104020204" pitchFamily="34" charset="0"/>
              </a:rPr>
              <a:t>kernel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 o i componenti dell</a:t>
            </a:r>
            <a:r>
              <a:rPr lang="it-IT" dirty="0">
                <a:latin typeface="Abadi" panose="020B0604020104020204" pitchFamily="34" charset="0"/>
              </a:rPr>
              <a:t>’</a:t>
            </a:r>
            <a:r>
              <a:rPr lang="it-IT" b="0" i="0" u="none" strike="noStrike" dirty="0">
                <a:effectLst/>
                <a:latin typeface="Abadi" panose="020B0604020104020204" pitchFamily="34" charset="0"/>
              </a:rPr>
              <a:t>OS.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Considerazioni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Antivirus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18548-0A6B-A8CB-5A29-8EE5F58DD387}"/>
              </a:ext>
            </a:extLst>
          </p:cNvPr>
          <p:cNvSpPr txBox="1"/>
          <p:nvPr/>
        </p:nvSpPr>
        <p:spPr>
          <a:xfrm>
            <a:off x="1222057" y="1172946"/>
            <a:ext cx="9988737" cy="743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</a:rPr>
              <a:t>Sono stati testati anche altri </a:t>
            </a:r>
            <a:r>
              <a:rPr lang="it-IT" sz="2000" i="1" dirty="0">
                <a:latin typeface="Abadi" panose="020B0604020104020204" pitchFamily="34" charset="0"/>
              </a:rPr>
              <a:t>Antivirus, </a:t>
            </a:r>
            <a:r>
              <a:rPr lang="it-IT" sz="2000" dirty="0">
                <a:latin typeface="Abadi" panose="020B0604020104020204" pitchFamily="34" charset="0"/>
              </a:rPr>
              <a:t>in particolare: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b="1" i="1" dirty="0" err="1">
                <a:latin typeface="Abadi" panose="020B0604020104020204" pitchFamily="34" charset="0"/>
              </a:rPr>
              <a:t>Maldetect</a:t>
            </a:r>
            <a:r>
              <a:rPr lang="it-IT" sz="2000" b="1" i="1" dirty="0">
                <a:latin typeface="Abadi" panose="020B0604020104020204" pitchFamily="34" charset="0"/>
              </a:rPr>
              <a:t> </a:t>
            </a:r>
            <a:r>
              <a:rPr lang="it-IT" sz="2000" dirty="0">
                <a:latin typeface="Abadi" panose="020B0604020104020204" pitchFamily="34" charset="0"/>
              </a:rPr>
              <a:t>(</a:t>
            </a:r>
            <a:r>
              <a:rPr lang="it-IT" sz="2000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https://github.com/waja/maldetect</a:t>
            </a:r>
            <a:r>
              <a:rPr lang="it-IT" sz="2000" dirty="0">
                <a:latin typeface="Abadi" panose="020B0604020104020204" pitchFamily="34" charset="0"/>
              </a:rPr>
              <a:t>)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b="1" i="1" dirty="0" err="1">
                <a:latin typeface="Abadi" panose="020B0604020104020204" pitchFamily="34" charset="0"/>
              </a:rPr>
              <a:t>Multiscanner</a:t>
            </a:r>
            <a:r>
              <a:rPr lang="it-IT" sz="2000" b="1" i="1" dirty="0">
                <a:latin typeface="Abadi" panose="020B0604020104020204" pitchFamily="34" charset="0"/>
              </a:rPr>
              <a:t> </a:t>
            </a:r>
            <a:r>
              <a:rPr lang="it-IT" sz="2000" dirty="0">
                <a:latin typeface="Abadi" panose="020B0604020104020204" pitchFamily="34" charset="0"/>
              </a:rPr>
              <a:t>(</a:t>
            </a:r>
            <a:r>
              <a:rPr lang="it-IT" sz="2000" dirty="0"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https://github.com/mitre/multiscanner</a:t>
            </a:r>
            <a:r>
              <a:rPr lang="it-IT" sz="2000" dirty="0">
                <a:latin typeface="Abadi" panose="020B0604020104020204" pitchFamily="34" charset="0"/>
              </a:rPr>
              <a:t>)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b="1" i="1" dirty="0" err="1">
                <a:latin typeface="Abadi" panose="020B0604020104020204" pitchFamily="34" charset="0"/>
              </a:rPr>
              <a:t>Kicomav</a:t>
            </a:r>
            <a:r>
              <a:rPr lang="it-IT" sz="2000" b="1" i="1" dirty="0">
                <a:latin typeface="Abadi" panose="020B0604020104020204" pitchFamily="34" charset="0"/>
              </a:rPr>
              <a:t> </a:t>
            </a:r>
            <a:r>
              <a:rPr lang="it-IT" sz="2000" dirty="0">
                <a:latin typeface="Abadi" panose="020B0604020104020204" pitchFamily="34" charset="0"/>
              </a:rPr>
              <a:t>(</a:t>
            </a:r>
            <a:r>
              <a:rPr lang="it-IT" sz="2000" dirty="0"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https://www.kicomav.com</a:t>
            </a:r>
            <a:r>
              <a:rPr lang="it-IT" sz="2000" dirty="0">
                <a:latin typeface="Abadi" panose="020B0604020104020204" pitchFamily="34" charset="0"/>
              </a:rPr>
              <a:t>)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000" b="1" i="1" dirty="0" err="1">
                <a:latin typeface="Abadi" panose="020B0604020104020204" pitchFamily="34" charset="0"/>
              </a:rPr>
              <a:t>Chkrootkit</a:t>
            </a:r>
            <a:r>
              <a:rPr lang="it-IT" sz="2000" dirty="0">
                <a:latin typeface="Abadi" panose="020B0604020104020204" pitchFamily="34" charset="0"/>
              </a:rPr>
              <a:t> (</a:t>
            </a:r>
            <a:r>
              <a:rPr lang="it-IT" sz="2000" dirty="0"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https://www.chkrootkit.org</a:t>
            </a:r>
            <a:r>
              <a:rPr lang="it-IT" sz="2000" dirty="0">
                <a:latin typeface="Abadi" panose="020B0604020104020204" pitchFamily="34" charset="0"/>
              </a:rPr>
              <a:t>)</a:t>
            </a:r>
            <a:endParaRPr lang="it-IT" sz="2000" b="1" i="1" dirty="0">
              <a:latin typeface="Abadi" panose="020B0604020104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</a:rPr>
              <a:t>Non utilizzati a causa della presenza di alcuni problemi di configurazione e compatibilità oppure di analogia nel funzionamento.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i="1" dirty="0" err="1">
                <a:latin typeface="Abadi" panose="020B0604020104020204" pitchFamily="34" charset="0"/>
              </a:rPr>
              <a:t>Maldetect</a:t>
            </a:r>
            <a:r>
              <a:rPr lang="it-IT" sz="2000" dirty="0">
                <a:latin typeface="Abadi" panose="020B0604020104020204" pitchFamily="34" charset="0"/>
              </a:rPr>
              <a:t> utilizza </a:t>
            </a:r>
            <a:r>
              <a:rPr lang="it-IT" sz="2000" i="1" dirty="0" err="1">
                <a:latin typeface="Abadi" panose="020B0604020104020204" pitchFamily="34" charset="0"/>
              </a:rPr>
              <a:t>Clamav</a:t>
            </a:r>
            <a:r>
              <a:rPr lang="it-IT" sz="2000" i="1" dirty="0">
                <a:latin typeface="Abadi" panose="020B0604020104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i="1" dirty="0" err="1">
                <a:latin typeface="Abadi" panose="020B0604020104020204" pitchFamily="34" charset="0"/>
              </a:rPr>
              <a:t>ChkRootkit</a:t>
            </a:r>
            <a:r>
              <a:rPr lang="it-IT" sz="2000" dirty="0">
                <a:latin typeface="Abadi" panose="020B0604020104020204" pitchFamily="34" charset="0"/>
              </a:rPr>
              <a:t> ha lo stesso obiettivo di </a:t>
            </a:r>
            <a:r>
              <a:rPr lang="it-IT" sz="2000" i="1" dirty="0" err="1">
                <a:latin typeface="Abadi" panose="020B0604020104020204" pitchFamily="34" charset="0"/>
              </a:rPr>
              <a:t>RKHunter</a:t>
            </a:r>
            <a:r>
              <a:rPr lang="it-IT" sz="2000" i="1" dirty="0">
                <a:latin typeface="Abadi" panose="020B0604020104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it-IT" sz="2000" dirty="0">
              <a:latin typeface="Abadi" panose="020B06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it-IT" sz="2000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dirty="0"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2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761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effettuati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18548-0A6B-A8CB-5A29-8EE5F58DD387}"/>
              </a:ext>
            </a:extLst>
          </p:cNvPr>
          <p:cNvSpPr txBox="1"/>
          <p:nvPr/>
        </p:nvSpPr>
        <p:spPr>
          <a:xfrm>
            <a:off x="708369" y="773601"/>
            <a:ext cx="7423178" cy="715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Funzionamento corretto della configurazione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Hub &amp;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Spoke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della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VPN MPLS/BGP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Label switching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Spoke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to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Spoke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communication</a:t>
            </a:r>
            <a:endParaRPr lang="it-IT" sz="2000" i="1" dirty="0">
              <a:latin typeface="Abadi" panose="020B0604020104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Funzionamento corretto della configurazione di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MacSec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Key Agreement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Scambio chiavi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Verifica di incapsulamento all’interno di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frame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MacSec</a:t>
            </a: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CB1AD2-A920-A01F-B4F6-DB37EE7EA72D}"/>
              </a:ext>
            </a:extLst>
          </p:cNvPr>
          <p:cNvSpPr txBox="1"/>
          <p:nvPr/>
        </p:nvSpPr>
        <p:spPr>
          <a:xfrm>
            <a:off x="2058389" y="6339417"/>
            <a:ext cx="9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N.B: </a:t>
            </a:r>
            <a:r>
              <a:rPr lang="it-IT" dirty="0">
                <a:latin typeface="Abadi" panose="020B0604020104020204" pitchFamily="34" charset="0"/>
              </a:rPr>
              <a:t>i test sono stati eseguiti con tutte le configurazioni attive, compresi i firewall.</a:t>
            </a:r>
          </a:p>
        </p:txBody>
      </p:sp>
      <p:pic>
        <p:nvPicPr>
          <p:cNvPr id="1026" name="Picture 2" descr="Test Icon Vector Art, Icons, and Graphics for Free Download">
            <a:extLst>
              <a:ext uri="{FF2B5EF4-FFF2-40B4-BE49-F238E27FC236}">
                <a16:creationId xmlns:a16="http://schemas.microsoft.com/office/drawing/2014/main" id="{3A64881C-A42F-6897-F083-8DD88AE5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22" y="1981660"/>
            <a:ext cx="3831977" cy="32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effettuati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18548-0A6B-A8CB-5A29-8EE5F58DD387}"/>
              </a:ext>
            </a:extLst>
          </p:cNvPr>
          <p:cNvSpPr txBox="1"/>
          <p:nvPr/>
        </p:nvSpPr>
        <p:spPr>
          <a:xfrm>
            <a:off x="708369" y="772154"/>
            <a:ext cx="7423178" cy="758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Funzionamento corretto della configurazione dei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Firewall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Ping hostA1 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dall’esterno.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Ping CE-A3 da LAN-A1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Verifica che unica porta 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TCP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aperta in hostA1 è 80.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LAB-B2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raggiungibile solo da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central-node</a:t>
            </a:r>
            <a:r>
              <a:rPr lang="it-IT" sz="2000" i="1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Funzionamento corretto della configurazione di </a:t>
            </a:r>
            <a:r>
              <a:rPr lang="it-IT" sz="2000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OpenVPN</a:t>
            </a:r>
            <a:endParaRPr lang="it-IT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TLS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handshake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LAN-B1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raggiungibile, tramite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OpenVpn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da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LAN-B2.</a:t>
            </a: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Ø"/>
            </a:pP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q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dirty="0"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itchFamily="2" charset="2"/>
              <a:buChar char="Ø"/>
            </a:pPr>
            <a:endParaRPr lang="it-IT" b="0" i="0" u="none" strike="noStrike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026" name="Picture 2" descr="Test Icon Vector Art, Icons, and Graphics for Free Download">
            <a:extLst>
              <a:ext uri="{FF2B5EF4-FFF2-40B4-BE49-F238E27FC236}">
                <a16:creationId xmlns:a16="http://schemas.microsoft.com/office/drawing/2014/main" id="{3A64881C-A42F-6897-F083-8DD88AE5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22" y="1981660"/>
            <a:ext cx="3831977" cy="32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168015-92D2-4F10-40F0-67988F848738}"/>
              </a:ext>
            </a:extLst>
          </p:cNvPr>
          <p:cNvSpPr txBox="1"/>
          <p:nvPr/>
        </p:nvSpPr>
        <p:spPr>
          <a:xfrm>
            <a:off x="2058389" y="6339417"/>
            <a:ext cx="9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N.B: </a:t>
            </a:r>
            <a:r>
              <a:rPr lang="it-IT" dirty="0">
                <a:latin typeface="Abadi" panose="020B0604020104020204" pitchFamily="34" charset="0"/>
              </a:rPr>
              <a:t>i test sono stati eseguiti con tutte le configurazioni attive, compresi i firewall.</a:t>
            </a:r>
          </a:p>
        </p:txBody>
      </p:sp>
    </p:spTree>
    <p:extLst>
      <p:ext uri="{BB962C8B-B14F-4D97-AF65-F5344CB8AC3E}">
        <p14:creationId xmlns:p14="http://schemas.microsoft.com/office/powerpoint/2010/main" val="346361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7" name="Fumetto 1 6">
            <a:extLst>
              <a:ext uri="{FF2B5EF4-FFF2-40B4-BE49-F238E27FC236}">
                <a16:creationId xmlns:a16="http://schemas.microsoft.com/office/drawing/2014/main" id="{E74E130A-9664-DAF0-5D3E-57C46ACCFE72}"/>
              </a:ext>
            </a:extLst>
          </p:cNvPr>
          <p:cNvSpPr/>
          <p:nvPr/>
        </p:nvSpPr>
        <p:spPr>
          <a:xfrm>
            <a:off x="10338" y="336272"/>
            <a:ext cx="5305127" cy="563670"/>
          </a:xfrm>
          <a:prstGeom prst="wedgeRectCallout">
            <a:avLst>
              <a:gd name="adj1" fmla="val 42654"/>
              <a:gd name="adj2" fmla="val 1165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4179"/>
            <a:ext cx="3423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</a:t>
            </a:r>
            <a:r>
              <a:rPr lang="it-IT" sz="3500" b="1" dirty="0" err="1">
                <a:latin typeface="Abadi" panose="020B0604020104020204" pitchFamily="34" charset="0"/>
              </a:rPr>
              <a:t>Vpn</a:t>
            </a:r>
            <a:r>
              <a:rPr lang="it-IT" sz="3500" b="1" dirty="0">
                <a:latin typeface="Abadi" panose="020B0604020104020204" pitchFamily="34" charset="0"/>
              </a:rPr>
              <a:t> </a:t>
            </a:r>
            <a:r>
              <a:rPr lang="it-IT" sz="3500" b="1" dirty="0" err="1">
                <a:latin typeface="Abadi" panose="020B0604020104020204" pitchFamily="34" charset="0"/>
              </a:rPr>
              <a:t>Mpls</a:t>
            </a:r>
            <a:r>
              <a:rPr lang="it-IT" sz="3500" b="1" dirty="0">
                <a:latin typeface="Abadi" panose="020B0604020104020204" pitchFamily="34" charset="0"/>
              </a:rPr>
              <a:t>/</a:t>
            </a:r>
            <a:r>
              <a:rPr lang="it-IT" sz="3500" b="1" dirty="0" err="1">
                <a:latin typeface="Abadi" panose="020B0604020104020204" pitchFamily="34" charset="0"/>
              </a:rPr>
              <a:t>Bgp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49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8455BA-3C9D-2EDA-76BE-FA151EF7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" y="323998"/>
            <a:ext cx="5316361" cy="593147"/>
          </a:xfrm>
          <a:prstGeom prst="rect">
            <a:avLst/>
          </a:prstGeom>
        </p:spPr>
      </p:pic>
      <p:sp>
        <p:nvSpPr>
          <p:cNvPr id="13" name="Fumetto 1 12">
            <a:extLst>
              <a:ext uri="{FF2B5EF4-FFF2-40B4-BE49-F238E27FC236}">
                <a16:creationId xmlns:a16="http://schemas.microsoft.com/office/drawing/2014/main" id="{3EBC12EE-051C-4C65-24DA-C4C34C923F5F}"/>
              </a:ext>
            </a:extLst>
          </p:cNvPr>
          <p:cNvSpPr/>
          <p:nvPr/>
        </p:nvSpPr>
        <p:spPr>
          <a:xfrm>
            <a:off x="6797040" y="1479317"/>
            <a:ext cx="5305127" cy="563670"/>
          </a:xfrm>
          <a:prstGeom prst="wedgeRectCallout">
            <a:avLst>
              <a:gd name="adj1" fmla="val -61050"/>
              <a:gd name="adj2" fmla="val 25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F866CD-44E9-C883-4C2F-8EE5DE86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40" y="1479673"/>
            <a:ext cx="4940300" cy="535402"/>
          </a:xfrm>
          <a:prstGeom prst="rect">
            <a:avLst/>
          </a:prstGeom>
        </p:spPr>
      </p:pic>
      <p:sp>
        <p:nvSpPr>
          <p:cNvPr id="17" name="Fumetto 1 16">
            <a:extLst>
              <a:ext uri="{FF2B5EF4-FFF2-40B4-BE49-F238E27FC236}">
                <a16:creationId xmlns:a16="http://schemas.microsoft.com/office/drawing/2014/main" id="{60BE1C7E-A578-FBDC-4038-CFD964ECEA19}"/>
              </a:ext>
            </a:extLst>
          </p:cNvPr>
          <p:cNvSpPr/>
          <p:nvPr/>
        </p:nvSpPr>
        <p:spPr>
          <a:xfrm>
            <a:off x="-27756" y="1835976"/>
            <a:ext cx="5305127" cy="1205401"/>
          </a:xfrm>
          <a:prstGeom prst="wedgeRectCallout">
            <a:avLst>
              <a:gd name="adj1" fmla="val 56730"/>
              <a:gd name="adj2" fmla="val 734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2BA7440-44B1-7EFE-4ECD-A32186AD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87" y="1797983"/>
            <a:ext cx="5291658" cy="1243395"/>
          </a:xfrm>
          <a:prstGeom prst="rect">
            <a:avLst/>
          </a:prstGeom>
        </p:spPr>
      </p:pic>
      <p:sp>
        <p:nvSpPr>
          <p:cNvPr id="18" name="Rettangolo con un angolo ritagliato 17">
            <a:extLst>
              <a:ext uri="{FF2B5EF4-FFF2-40B4-BE49-F238E27FC236}">
                <a16:creationId xmlns:a16="http://schemas.microsoft.com/office/drawing/2014/main" id="{9E6E7F6C-39BB-5C63-EB1F-552848195EDF}"/>
              </a:ext>
            </a:extLst>
          </p:cNvPr>
          <p:cNvSpPr/>
          <p:nvPr/>
        </p:nvSpPr>
        <p:spPr>
          <a:xfrm>
            <a:off x="6108354" y="3403845"/>
            <a:ext cx="5993813" cy="1815874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Per il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routing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all’interno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MPLS network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si nota come la tabella sia riempita correttamente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(label 17 :1.1.1.1 e label 18 :1.1.1.3). </a:t>
            </a:r>
          </a:p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Si nota, inoltre, che sia per il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routing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verso LAN-A2 che LAN-A3 si deve passare per 1.1.1.3, ovvero il router che si interfaccia con il sito HUB (LAN-A2).</a:t>
            </a:r>
          </a:p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Per il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forwarding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verso LAN-A1 si utilizza la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route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verso il prefisso più specifico.</a:t>
            </a:r>
          </a:p>
          <a:p>
            <a:pPr algn="l">
              <a:lnSpc>
                <a:spcPct val="150000"/>
              </a:lnSpc>
            </a:pP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1748483F-DBE4-B11A-8CD8-E9AA967A1472}"/>
              </a:ext>
            </a:extLst>
          </p:cNvPr>
          <p:cNvSpPr/>
          <p:nvPr/>
        </p:nvSpPr>
        <p:spPr>
          <a:xfrm>
            <a:off x="106909" y="4925712"/>
            <a:ext cx="5450743" cy="1360247"/>
          </a:xfrm>
          <a:prstGeom prst="wedgeRectCallout">
            <a:avLst>
              <a:gd name="adj1" fmla="val 29421"/>
              <a:gd name="adj2" fmla="val -75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B415115-BF01-820F-B534-6EF80F6A7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0" y="4944856"/>
            <a:ext cx="5322203" cy="1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Topologia</a:t>
            </a:r>
          </a:p>
        </p:txBody>
      </p:sp>
    </p:spTree>
    <p:extLst>
      <p:ext uri="{BB962C8B-B14F-4D97-AF65-F5344CB8AC3E}">
        <p14:creationId xmlns:p14="http://schemas.microsoft.com/office/powerpoint/2010/main" val="41489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6950E84-6B0A-E21C-ABE6-681146C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4179"/>
            <a:ext cx="3423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</a:t>
            </a:r>
            <a:r>
              <a:rPr lang="it-IT" sz="3500" b="1" dirty="0" err="1">
                <a:latin typeface="Abadi" panose="020B0604020104020204" pitchFamily="34" charset="0"/>
              </a:rPr>
              <a:t>Vpn</a:t>
            </a:r>
            <a:r>
              <a:rPr lang="it-IT" sz="3500" b="1" dirty="0">
                <a:latin typeface="Abadi" panose="020B0604020104020204" pitchFamily="34" charset="0"/>
              </a:rPr>
              <a:t> </a:t>
            </a:r>
            <a:r>
              <a:rPr lang="it-IT" sz="3500" b="1" dirty="0" err="1">
                <a:latin typeface="Abadi" panose="020B0604020104020204" pitchFamily="34" charset="0"/>
              </a:rPr>
              <a:t>Mpls</a:t>
            </a:r>
            <a:r>
              <a:rPr lang="it-IT" sz="3500" b="1" dirty="0">
                <a:latin typeface="Abadi" panose="020B0604020104020204" pitchFamily="34" charset="0"/>
              </a:rPr>
              <a:t>/</a:t>
            </a:r>
            <a:r>
              <a:rPr lang="it-IT" sz="3500" b="1" dirty="0" err="1">
                <a:latin typeface="Abadi" panose="020B0604020104020204" pitchFamily="34" charset="0"/>
              </a:rPr>
              <a:t>Bgp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3071D3B8-6FB9-4E6E-648D-FA4CA2756701}"/>
              </a:ext>
            </a:extLst>
          </p:cNvPr>
          <p:cNvSpPr/>
          <p:nvPr/>
        </p:nvSpPr>
        <p:spPr>
          <a:xfrm>
            <a:off x="5459519" y="1547735"/>
            <a:ext cx="6701790" cy="465900"/>
          </a:xfrm>
          <a:prstGeom prst="wedgeRectCallout">
            <a:avLst>
              <a:gd name="adj1" fmla="val -41878"/>
              <a:gd name="adj2" fmla="val 4031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D51F082-356A-3E09-2C47-B983745F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19" y="1573275"/>
            <a:ext cx="6701790" cy="465900"/>
          </a:xfrm>
          <a:prstGeom prst="rect">
            <a:avLst/>
          </a:prstGeom>
        </p:spPr>
      </p:pic>
      <p:sp>
        <p:nvSpPr>
          <p:cNvPr id="19" name="Rettangolo con un angolo ritagliato 18">
            <a:extLst>
              <a:ext uri="{FF2B5EF4-FFF2-40B4-BE49-F238E27FC236}">
                <a16:creationId xmlns:a16="http://schemas.microsoft.com/office/drawing/2014/main" id="{9094A5CC-0C48-3E38-A010-75FB73F473CF}"/>
              </a:ext>
            </a:extLst>
          </p:cNvPr>
          <p:cNvSpPr/>
          <p:nvPr/>
        </p:nvSpPr>
        <p:spPr>
          <a:xfrm>
            <a:off x="6557289" y="3768424"/>
            <a:ext cx="5634711" cy="1165885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</a:rPr>
              <a:t>Label:18, Label:17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sono le labels esterne, utilizzate per il forwarding all’interno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MPLS network.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Il pacchetto sarà inviato all’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HUB,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utilizzando la label relativa al router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1.1.1.3,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dove sarà inoltrato verso l’altro sito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SPOKE..</a:t>
            </a:r>
          </a:p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L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</a:rPr>
              <a:t>abel: 21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è la label identificativa della VPN.</a:t>
            </a:r>
          </a:p>
          <a:p>
            <a:pPr algn="l">
              <a:lnSpc>
                <a:spcPct val="150000"/>
              </a:lnSpc>
            </a:pP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Fumetto 1 6">
            <a:extLst>
              <a:ext uri="{FF2B5EF4-FFF2-40B4-BE49-F238E27FC236}">
                <a16:creationId xmlns:a16="http://schemas.microsoft.com/office/drawing/2014/main" id="{00C0C0E3-F3AC-2108-1F0F-2E23B32BC237}"/>
              </a:ext>
            </a:extLst>
          </p:cNvPr>
          <p:cNvSpPr/>
          <p:nvPr/>
        </p:nvSpPr>
        <p:spPr>
          <a:xfrm>
            <a:off x="175843" y="5566457"/>
            <a:ext cx="6845847" cy="485193"/>
          </a:xfrm>
          <a:prstGeom prst="wedgeRectCallout">
            <a:avLst>
              <a:gd name="adj1" fmla="val 22132"/>
              <a:gd name="adj2" fmla="val -29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105735-BC7B-1D45-50E1-68377153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5" y="5585761"/>
            <a:ext cx="6815156" cy="4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6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260473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MKA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1407DFD-2E66-E520-C19C-DC992FAE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9" y="1356817"/>
            <a:ext cx="11760781" cy="3002387"/>
          </a:xfrm>
          <a:prstGeom prst="rect">
            <a:avLst/>
          </a:prstGeom>
        </p:spPr>
      </p:pic>
      <p:sp>
        <p:nvSpPr>
          <p:cNvPr id="5" name="Rettangolo con un angolo ritagliato 4">
            <a:extLst>
              <a:ext uri="{FF2B5EF4-FFF2-40B4-BE49-F238E27FC236}">
                <a16:creationId xmlns:a16="http://schemas.microsoft.com/office/drawing/2014/main" id="{5AE4E6C4-8626-9589-E3FE-DDE7D567395B}"/>
              </a:ext>
            </a:extLst>
          </p:cNvPr>
          <p:cNvSpPr/>
          <p:nvPr/>
        </p:nvSpPr>
        <p:spPr>
          <a:xfrm>
            <a:off x="2159329" y="4557782"/>
            <a:ext cx="7873340" cy="2196761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MACsec</a:t>
            </a: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SAK Use </a:t>
            </a:r>
            <a:r>
              <a:rPr lang="it-IT" sz="1200" b="1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set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Set di parametri che specifica l'uso della SAK.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Distributed SAK </a:t>
            </a:r>
            <a:r>
              <a:rPr lang="it-IT" sz="1200" b="1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set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Set di parametri che indica l'uso di una SAK distribuita.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AES Key Wrap of SAK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Chiave di crittografia </a:t>
            </a:r>
            <a:r>
              <a:rPr lang="it-IT" sz="1200" b="0" i="1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AES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utilizzata per il </a:t>
            </a:r>
            <a:r>
              <a:rPr lang="it-IT" sz="1200" b="0" i="1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wrapping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della SAK.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i="0" u="none" strike="noStrike" dirty="0" err="1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Integrity</a:t>
            </a: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Check Value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Valore utilizzato per il controllo di integrità dei dati.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N.B: AES Key Wrap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è un algoritmo di crittografia che viene utilizzato per proteggere una chiave di crittografia simmetrica.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200" b="0" i="0" u="none" strike="noStrike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9" name="Fumetto 1 8">
            <a:extLst>
              <a:ext uri="{FF2B5EF4-FFF2-40B4-BE49-F238E27FC236}">
                <a16:creationId xmlns:a16="http://schemas.microsoft.com/office/drawing/2014/main" id="{936F9C6B-471F-5509-3F06-D95C1F481A39}"/>
              </a:ext>
            </a:extLst>
          </p:cNvPr>
          <p:cNvSpPr/>
          <p:nvPr/>
        </p:nvSpPr>
        <p:spPr>
          <a:xfrm>
            <a:off x="58758" y="4021907"/>
            <a:ext cx="5522645" cy="619738"/>
          </a:xfrm>
          <a:prstGeom prst="wedgeRectCallout">
            <a:avLst>
              <a:gd name="adj1" fmla="val -392"/>
              <a:gd name="adj2" fmla="val 2897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260473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MKA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52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5AC232BE-F8FC-24FC-B01C-051F362AF2A3}"/>
              </a:ext>
            </a:extLst>
          </p:cNvPr>
          <p:cNvSpPr/>
          <p:nvPr/>
        </p:nvSpPr>
        <p:spPr>
          <a:xfrm>
            <a:off x="4963160" y="4644031"/>
            <a:ext cx="6656038" cy="1252918"/>
          </a:xfrm>
          <a:prstGeom prst="wedgeRectCallout">
            <a:avLst>
              <a:gd name="adj1" fmla="val -61281"/>
              <a:gd name="adj2" fmla="val -58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32CF0E-5A07-58B6-913C-F0002D1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4680617"/>
            <a:ext cx="6656038" cy="1216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85E55D6-4C20-A9D7-C7B4-E5CB767F0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" b="70215"/>
          <a:stretch/>
        </p:blipFill>
        <p:spPr>
          <a:xfrm>
            <a:off x="156375" y="4179125"/>
            <a:ext cx="5341553" cy="333532"/>
          </a:xfrm>
          <a:prstGeom prst="rect">
            <a:avLst/>
          </a:prstGeom>
        </p:spPr>
      </p:pic>
      <p:sp>
        <p:nvSpPr>
          <p:cNvPr id="18" name="Fumetto 1 17">
            <a:extLst>
              <a:ext uri="{FF2B5EF4-FFF2-40B4-BE49-F238E27FC236}">
                <a16:creationId xmlns:a16="http://schemas.microsoft.com/office/drawing/2014/main" id="{A0B1AA9C-007E-FD69-BFB5-691D321E509F}"/>
              </a:ext>
            </a:extLst>
          </p:cNvPr>
          <p:cNvSpPr/>
          <p:nvPr/>
        </p:nvSpPr>
        <p:spPr>
          <a:xfrm>
            <a:off x="58758" y="374044"/>
            <a:ext cx="5287985" cy="587006"/>
          </a:xfrm>
          <a:prstGeom prst="wedgeRectCallout">
            <a:avLst>
              <a:gd name="adj1" fmla="val 43785"/>
              <a:gd name="adj2" fmla="val 1142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2B035E9-7072-F9FD-D4DB-16A42A66A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8" y="341312"/>
            <a:ext cx="5287985" cy="619738"/>
          </a:xfrm>
          <a:prstGeom prst="rect">
            <a:avLst/>
          </a:prstGeom>
        </p:spPr>
      </p:pic>
      <p:sp>
        <p:nvSpPr>
          <p:cNvPr id="14" name="Fumetto 1 13">
            <a:extLst>
              <a:ext uri="{FF2B5EF4-FFF2-40B4-BE49-F238E27FC236}">
                <a16:creationId xmlns:a16="http://schemas.microsoft.com/office/drawing/2014/main" id="{2F814DC6-544E-2498-809A-44E2F712E32A}"/>
              </a:ext>
            </a:extLst>
          </p:cNvPr>
          <p:cNvSpPr/>
          <p:nvPr/>
        </p:nvSpPr>
        <p:spPr>
          <a:xfrm>
            <a:off x="6830677" y="1229482"/>
            <a:ext cx="5211818" cy="1158240"/>
          </a:xfrm>
          <a:prstGeom prst="wedgeRectCallout">
            <a:avLst>
              <a:gd name="adj1" fmla="val -65027"/>
              <a:gd name="adj2" fmla="val 2044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6CA824-48BE-74A2-074E-1187FD828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23" y="1341744"/>
            <a:ext cx="5081372" cy="984011"/>
          </a:xfrm>
          <a:prstGeom prst="rect">
            <a:avLst/>
          </a:prstGeom>
        </p:spPr>
      </p:pic>
      <p:sp>
        <p:nvSpPr>
          <p:cNvPr id="17" name="Rettangolo con un angolo ritagliato 16">
            <a:extLst>
              <a:ext uri="{FF2B5EF4-FFF2-40B4-BE49-F238E27FC236}">
                <a16:creationId xmlns:a16="http://schemas.microsoft.com/office/drawing/2014/main" id="{F0A65BB4-9961-EA3B-79E9-80ED07BAE3AB}"/>
              </a:ext>
            </a:extLst>
          </p:cNvPr>
          <p:cNvSpPr/>
          <p:nvPr/>
        </p:nvSpPr>
        <p:spPr>
          <a:xfrm>
            <a:off x="6214678" y="2886520"/>
            <a:ext cx="5634711" cy="849650"/>
          </a:xfrm>
          <a:prstGeom prst="snip1Rect">
            <a:avLst>
              <a:gd name="adj" fmla="val 494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Si nota come sia l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’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handshake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TCP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che le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HTTP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request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e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response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, all’interno della LAN-A1, vengano 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</a:rPr>
              <a:t>incapsulati all’interno di frame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</a:rPr>
              <a:t>MacSec</a:t>
            </a: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2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90734"/>
            <a:ext cx="342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Firewall  CE-A1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53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20" name="Fumetto 1 19">
            <a:extLst>
              <a:ext uri="{FF2B5EF4-FFF2-40B4-BE49-F238E27FC236}">
                <a16:creationId xmlns:a16="http://schemas.microsoft.com/office/drawing/2014/main" id="{C3270660-A43B-C11E-51DD-5C2A20967DAD}"/>
              </a:ext>
            </a:extLst>
          </p:cNvPr>
          <p:cNvSpPr/>
          <p:nvPr/>
        </p:nvSpPr>
        <p:spPr>
          <a:xfrm>
            <a:off x="133511" y="3975237"/>
            <a:ext cx="5851691" cy="855007"/>
          </a:xfrm>
          <a:prstGeom prst="wedgeRectCallout">
            <a:avLst>
              <a:gd name="adj1" fmla="val -798"/>
              <a:gd name="adj2" fmla="val 1147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8B26A64-25C8-D6AC-4748-0E11E75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1" y="4040003"/>
            <a:ext cx="5799001" cy="698247"/>
          </a:xfrm>
          <a:prstGeom prst="rect">
            <a:avLst/>
          </a:prstGeom>
        </p:spPr>
      </p:pic>
      <p:sp>
        <p:nvSpPr>
          <p:cNvPr id="22" name="Fumetto 1 21">
            <a:extLst>
              <a:ext uri="{FF2B5EF4-FFF2-40B4-BE49-F238E27FC236}">
                <a16:creationId xmlns:a16="http://schemas.microsoft.com/office/drawing/2014/main" id="{B546A6A3-4360-0F33-266F-D44F6B8815D5}"/>
              </a:ext>
            </a:extLst>
          </p:cNvPr>
          <p:cNvSpPr/>
          <p:nvPr/>
        </p:nvSpPr>
        <p:spPr>
          <a:xfrm>
            <a:off x="5016443" y="1976399"/>
            <a:ext cx="7059882" cy="239829"/>
          </a:xfrm>
          <a:prstGeom prst="wedgeRectCallout">
            <a:avLst>
              <a:gd name="adj1" fmla="val -34821"/>
              <a:gd name="adj2" fmla="val 278688"/>
            </a:avLst>
          </a:prstGeom>
          <a:solidFill>
            <a:srgbClr val="E2BBE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2075D60-C954-CE51-7BA2-AAA93527F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-11083"/>
          <a:stretch/>
        </p:blipFill>
        <p:spPr>
          <a:xfrm>
            <a:off x="5016443" y="1976399"/>
            <a:ext cx="7059881" cy="239828"/>
          </a:xfrm>
          <a:prstGeom prst="rect">
            <a:avLst/>
          </a:prstGeom>
        </p:spPr>
      </p:pic>
      <p:sp>
        <p:nvSpPr>
          <p:cNvPr id="23" name="Rettangolo con un angolo ritagliato 22">
            <a:extLst>
              <a:ext uri="{FF2B5EF4-FFF2-40B4-BE49-F238E27FC236}">
                <a16:creationId xmlns:a16="http://schemas.microsoft.com/office/drawing/2014/main" id="{2DA5E57C-0BB3-5356-7A50-085043919F14}"/>
              </a:ext>
            </a:extLst>
          </p:cNvPr>
          <p:cNvSpPr/>
          <p:nvPr/>
        </p:nvSpPr>
        <p:spPr>
          <a:xfrm>
            <a:off x="6441613" y="4536374"/>
            <a:ext cx="5634711" cy="1853041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Non si ha una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response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perché CE-A1 non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forwarda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il traffico all’interno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LAN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a meno che non sia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HTTP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e con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DNAT.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La verifica del funzionamento della regola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DNAT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si può notare nel test precedente, in cui viene effettuata una HTTP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request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all’indirizzo 10.23.0.10. Questo verrà «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nattato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»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dal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gateway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e forwardato poi all’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HostA1.</a:t>
            </a: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90734"/>
            <a:ext cx="342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Firewall  CE-A1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54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8" name="Fumetto 1 7">
            <a:extLst>
              <a:ext uri="{FF2B5EF4-FFF2-40B4-BE49-F238E27FC236}">
                <a16:creationId xmlns:a16="http://schemas.microsoft.com/office/drawing/2014/main" id="{F12F0AD9-C69A-7EF6-A610-4A1310252BA4}"/>
              </a:ext>
            </a:extLst>
          </p:cNvPr>
          <p:cNvSpPr/>
          <p:nvPr/>
        </p:nvSpPr>
        <p:spPr>
          <a:xfrm>
            <a:off x="133511" y="303233"/>
            <a:ext cx="5634621" cy="678688"/>
          </a:xfrm>
          <a:prstGeom prst="wedgeRectCallout">
            <a:avLst>
              <a:gd name="adj1" fmla="val 36506"/>
              <a:gd name="adj2" fmla="val 762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46E282-ED16-1573-A641-60D46985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4" y="331470"/>
            <a:ext cx="5592288" cy="650450"/>
          </a:xfrm>
          <a:prstGeom prst="rect">
            <a:avLst/>
          </a:prstGeom>
        </p:spPr>
      </p:pic>
      <p:sp>
        <p:nvSpPr>
          <p:cNvPr id="13" name="Fumetto 1 12">
            <a:extLst>
              <a:ext uri="{FF2B5EF4-FFF2-40B4-BE49-F238E27FC236}">
                <a16:creationId xmlns:a16="http://schemas.microsoft.com/office/drawing/2014/main" id="{80FC9C9A-DEEB-CC01-DE33-C683C87BF821}"/>
              </a:ext>
            </a:extLst>
          </p:cNvPr>
          <p:cNvSpPr/>
          <p:nvPr/>
        </p:nvSpPr>
        <p:spPr>
          <a:xfrm>
            <a:off x="4276106" y="4414746"/>
            <a:ext cx="7772400" cy="379819"/>
          </a:xfrm>
          <a:prstGeom prst="wedgeRectCallout">
            <a:avLst>
              <a:gd name="adj1" fmla="val -51475"/>
              <a:gd name="adj2" fmla="val 131739"/>
            </a:avLst>
          </a:prstGeom>
          <a:solidFill>
            <a:srgbClr val="E2BBE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E18F20-FB07-C872-843C-2A413F8F23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8"/>
          <a:stretch/>
        </p:blipFill>
        <p:spPr>
          <a:xfrm>
            <a:off x="4276106" y="4429441"/>
            <a:ext cx="7772400" cy="365125"/>
          </a:xfrm>
          <a:prstGeom prst="rect">
            <a:avLst/>
          </a:prstGeom>
        </p:spPr>
      </p:pic>
      <p:sp>
        <p:nvSpPr>
          <p:cNvPr id="14" name="Rettangolo con un angolo ritagliato 13">
            <a:extLst>
              <a:ext uri="{FF2B5EF4-FFF2-40B4-BE49-F238E27FC236}">
                <a16:creationId xmlns:a16="http://schemas.microsoft.com/office/drawing/2014/main" id="{C7D01297-CAD3-0E8E-157C-88EC3B56A699}"/>
              </a:ext>
            </a:extLst>
          </p:cNvPr>
          <p:cNvSpPr/>
          <p:nvPr/>
        </p:nvSpPr>
        <p:spPr>
          <a:xfrm>
            <a:off x="6413795" y="2468140"/>
            <a:ext cx="5634711" cy="1012738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In questo caso si ha una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ICMP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response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che non viene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droppata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dal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Firewall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perché questo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forwarda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tutto il traffico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Established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(o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Related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inizializzato dall’interno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LAN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.</a:t>
            </a:r>
            <a:endParaRPr lang="it-IT" sz="1200" b="1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74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90734"/>
            <a:ext cx="342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Firewall  CE-A1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55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8" name="Fumetto 1 7">
            <a:extLst>
              <a:ext uri="{FF2B5EF4-FFF2-40B4-BE49-F238E27FC236}">
                <a16:creationId xmlns:a16="http://schemas.microsoft.com/office/drawing/2014/main" id="{F12F0AD9-C69A-7EF6-A610-4A1310252BA4}"/>
              </a:ext>
            </a:extLst>
          </p:cNvPr>
          <p:cNvSpPr/>
          <p:nvPr/>
        </p:nvSpPr>
        <p:spPr>
          <a:xfrm>
            <a:off x="230975" y="3920046"/>
            <a:ext cx="5314691" cy="1340717"/>
          </a:xfrm>
          <a:prstGeom prst="wedgeRectCallout">
            <a:avLst>
              <a:gd name="adj1" fmla="val 7682"/>
              <a:gd name="adj2" fmla="val 1090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un angolo ritagliato 13">
            <a:extLst>
              <a:ext uri="{FF2B5EF4-FFF2-40B4-BE49-F238E27FC236}">
                <a16:creationId xmlns:a16="http://schemas.microsoft.com/office/drawing/2014/main" id="{C7D01297-CAD3-0E8E-157C-88EC3B56A699}"/>
              </a:ext>
            </a:extLst>
          </p:cNvPr>
          <p:cNvSpPr/>
          <p:nvPr/>
        </p:nvSpPr>
        <p:spPr>
          <a:xfrm>
            <a:off x="6227332" y="1997045"/>
            <a:ext cx="5666642" cy="1340716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Tramite </a:t>
            </a:r>
            <a:r>
              <a:rPr lang="it-IT" sz="1200" b="1" i="1" dirty="0" err="1">
                <a:solidFill>
                  <a:schemeClr val="tx1"/>
                </a:solidFill>
                <a:latin typeface="Abadi" panose="020B0604020104020204" pitchFamily="34" charset="0"/>
              </a:rPr>
              <a:t>nmap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è possibile effettuare uno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scan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delle porta aperte di una determinata macchina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target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. In questo caso si nota che tra tutti i pacchetti di verifica inviati da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nmap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, l’unico che riceve una risposta (ovvero che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bypassa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il firewall) è quello dedicato al servizio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HTTP.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7E3EB44-7ED7-1899-35C5-1BE96A54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5" y="4023504"/>
            <a:ext cx="5279571" cy="11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5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90734"/>
            <a:ext cx="342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Firewall  CE-A2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4" name="Rettangolo con un angolo ritagliato 13">
            <a:extLst>
              <a:ext uri="{FF2B5EF4-FFF2-40B4-BE49-F238E27FC236}">
                <a16:creationId xmlns:a16="http://schemas.microsoft.com/office/drawing/2014/main" id="{C7D01297-CAD3-0E8E-157C-88EC3B56A699}"/>
              </a:ext>
            </a:extLst>
          </p:cNvPr>
          <p:cNvSpPr/>
          <p:nvPr/>
        </p:nvSpPr>
        <p:spPr>
          <a:xfrm>
            <a:off x="133511" y="443016"/>
            <a:ext cx="5666642" cy="1340716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Provando a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pingare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AV1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si verifica che solo il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central-node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riesce a ricevere una risposta. Infatti,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CE-A2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elimina tutto il traffico proveniente da indirizzi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IP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differenti da quello del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central-node</a:t>
            </a:r>
            <a:endParaRPr lang="it-IT" sz="1200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Fumetto 1 14">
            <a:extLst>
              <a:ext uri="{FF2B5EF4-FFF2-40B4-BE49-F238E27FC236}">
                <a16:creationId xmlns:a16="http://schemas.microsoft.com/office/drawing/2014/main" id="{C5C243A1-777B-1272-E9D3-2CDB5CF6D89F}"/>
              </a:ext>
            </a:extLst>
          </p:cNvPr>
          <p:cNvSpPr/>
          <p:nvPr/>
        </p:nvSpPr>
        <p:spPr>
          <a:xfrm>
            <a:off x="6947065" y="1492779"/>
            <a:ext cx="5111424" cy="835508"/>
          </a:xfrm>
          <a:prstGeom prst="wedgeRectCallout">
            <a:avLst>
              <a:gd name="adj1" fmla="val -65025"/>
              <a:gd name="adj2" fmla="val 497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3050D03-54DF-BDA9-29DE-BCB2C6D0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4" y="1492779"/>
            <a:ext cx="4947062" cy="791530"/>
          </a:xfrm>
          <a:prstGeom prst="rect">
            <a:avLst/>
          </a:prstGeom>
        </p:spPr>
      </p:pic>
      <p:sp>
        <p:nvSpPr>
          <p:cNvPr id="13" name="Fumetto 1 12">
            <a:extLst>
              <a:ext uri="{FF2B5EF4-FFF2-40B4-BE49-F238E27FC236}">
                <a16:creationId xmlns:a16="http://schemas.microsoft.com/office/drawing/2014/main" id="{086DDC46-6FE2-2D60-423E-EC1460005166}"/>
              </a:ext>
            </a:extLst>
          </p:cNvPr>
          <p:cNvSpPr/>
          <p:nvPr/>
        </p:nvSpPr>
        <p:spPr>
          <a:xfrm>
            <a:off x="5093476" y="5221221"/>
            <a:ext cx="5861463" cy="961269"/>
          </a:xfrm>
          <a:prstGeom prst="wedgeRectCallout">
            <a:avLst>
              <a:gd name="adj1" fmla="val -78828"/>
              <a:gd name="adj2" fmla="val 707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6361127-CB38-57FC-2916-4AF891E15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76" y="5327901"/>
            <a:ext cx="5861462" cy="7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6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263648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</a:t>
            </a:r>
            <a:r>
              <a:rPr lang="it-IT" sz="3500" b="1" dirty="0" err="1">
                <a:latin typeface="Abadi" panose="020B0604020104020204" pitchFamily="34" charset="0"/>
              </a:rPr>
              <a:t>OpenVpn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6" name="Fumetto 1 15">
            <a:extLst>
              <a:ext uri="{FF2B5EF4-FFF2-40B4-BE49-F238E27FC236}">
                <a16:creationId xmlns:a16="http://schemas.microsoft.com/office/drawing/2014/main" id="{54CB0CC4-63E7-7C85-0968-F2CCF112A5FD}"/>
              </a:ext>
            </a:extLst>
          </p:cNvPr>
          <p:cNvSpPr/>
          <p:nvPr/>
        </p:nvSpPr>
        <p:spPr>
          <a:xfrm>
            <a:off x="4076989" y="1357612"/>
            <a:ext cx="7772400" cy="2193109"/>
          </a:xfrm>
          <a:prstGeom prst="wedgeRectCallout">
            <a:avLst>
              <a:gd name="adj1" fmla="val -49805"/>
              <a:gd name="adj2" fmla="val 64087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ricevuta, schermata, menu&#10;&#10;Descrizione generata automaticamente">
            <a:extLst>
              <a:ext uri="{FF2B5EF4-FFF2-40B4-BE49-F238E27FC236}">
                <a16:creationId xmlns:a16="http://schemas.microsoft.com/office/drawing/2014/main" id="{DDFFCFAE-7FEE-53A3-CE4E-19A5F047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89" y="1357613"/>
            <a:ext cx="7772400" cy="2203351"/>
          </a:xfrm>
          <a:prstGeom prst="rect">
            <a:avLst/>
          </a:prstGeom>
        </p:spPr>
      </p:pic>
      <p:sp>
        <p:nvSpPr>
          <p:cNvPr id="17" name="Rettangolo con un angolo ritagliato 16">
            <a:extLst>
              <a:ext uri="{FF2B5EF4-FFF2-40B4-BE49-F238E27FC236}">
                <a16:creationId xmlns:a16="http://schemas.microsoft.com/office/drawing/2014/main" id="{AB1E81C0-249C-1A4C-165D-BB5282806F66}"/>
              </a:ext>
            </a:extLst>
          </p:cNvPr>
          <p:cNvSpPr/>
          <p:nvPr/>
        </p:nvSpPr>
        <p:spPr>
          <a:xfrm>
            <a:off x="335392" y="4700627"/>
            <a:ext cx="5666642" cy="1017710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Eseguito il collegamento tra client e server attraverso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openvpn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i primi messaggi inviati sono quelli di controllo, ovvero di instaurazione della connessione e dello scambio delle chiavi di crittografia.</a:t>
            </a:r>
            <a:endParaRPr lang="it-IT" sz="1200" i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5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263648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</a:t>
            </a:r>
            <a:r>
              <a:rPr lang="it-IT" sz="3500" b="1" dirty="0" err="1">
                <a:latin typeface="Abadi" panose="020B0604020104020204" pitchFamily="34" charset="0"/>
              </a:rPr>
              <a:t>OpenVpn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7" name="Rettangolo con un angolo ritagliato 16">
            <a:extLst>
              <a:ext uri="{FF2B5EF4-FFF2-40B4-BE49-F238E27FC236}">
                <a16:creationId xmlns:a16="http://schemas.microsoft.com/office/drawing/2014/main" id="{AB1E81C0-249C-1A4C-165D-BB5282806F66}"/>
              </a:ext>
            </a:extLst>
          </p:cNvPr>
          <p:cNvSpPr/>
          <p:nvPr/>
        </p:nvSpPr>
        <p:spPr>
          <a:xfrm>
            <a:off x="2924493" y="303416"/>
            <a:ext cx="5666642" cy="2366689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Il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ping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verso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hostB1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ha successo e il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routing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della richiesta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ICMP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avviene nel seguente modo: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hostB2 effettua un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lookup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delle tabelle di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routing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e scopre che per contattare 192.168.17.10 deve inviare il pacchetto 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tun0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tun0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incapsula il pacchetto in un normale pacchetto IP ( con dest IP = interfaccia pubblica del server)e lo inoltra 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eth0.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eth0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invia il pacchetto tramite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routing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IP classico</a:t>
            </a:r>
          </a:p>
        </p:txBody>
      </p:sp>
      <p:sp>
        <p:nvSpPr>
          <p:cNvPr id="9" name="Fumetto 1 8">
            <a:extLst>
              <a:ext uri="{FF2B5EF4-FFF2-40B4-BE49-F238E27FC236}">
                <a16:creationId xmlns:a16="http://schemas.microsoft.com/office/drawing/2014/main" id="{C8A70F1A-6726-5D72-7ADA-4AD7A23B8D4B}"/>
              </a:ext>
            </a:extLst>
          </p:cNvPr>
          <p:cNvSpPr/>
          <p:nvPr/>
        </p:nvSpPr>
        <p:spPr>
          <a:xfrm>
            <a:off x="6992375" y="2780906"/>
            <a:ext cx="4965088" cy="928060"/>
          </a:xfrm>
          <a:prstGeom prst="wedgeRectCallout">
            <a:avLst>
              <a:gd name="adj1" fmla="val -33385"/>
              <a:gd name="adj2" fmla="val 2128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DDFA0B-530B-5EA6-6D8E-F7BA134A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75" y="2780906"/>
            <a:ext cx="4901599" cy="928060"/>
          </a:xfrm>
          <a:prstGeom prst="rect">
            <a:avLst/>
          </a:prstGeom>
        </p:spPr>
      </p:pic>
      <p:sp>
        <p:nvSpPr>
          <p:cNvPr id="14" name="Fumetto 1 13">
            <a:extLst>
              <a:ext uri="{FF2B5EF4-FFF2-40B4-BE49-F238E27FC236}">
                <a16:creationId xmlns:a16="http://schemas.microsoft.com/office/drawing/2014/main" id="{87BA3349-7D39-AE6F-66FD-504096C17AC4}"/>
              </a:ext>
            </a:extLst>
          </p:cNvPr>
          <p:cNvSpPr/>
          <p:nvPr/>
        </p:nvSpPr>
        <p:spPr>
          <a:xfrm>
            <a:off x="2134179" y="5070764"/>
            <a:ext cx="4183494" cy="890649"/>
          </a:xfrm>
          <a:prstGeom prst="wedgeRectCallout">
            <a:avLst>
              <a:gd name="adj1" fmla="val 79367"/>
              <a:gd name="adj2" fmla="val 91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1663DE5-8AFD-9996-CAE3-56504771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179" y="5158745"/>
            <a:ext cx="4049743" cy="6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3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C1870D5-7531-D73A-CC76-24CA1E0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810414" y="263648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Test </a:t>
            </a:r>
            <a:r>
              <a:rPr lang="it-IT" sz="3500" b="1" dirty="0" err="1">
                <a:latin typeface="Abadi" panose="020B0604020104020204" pitchFamily="34" charset="0"/>
              </a:rPr>
              <a:t>OpenVpn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59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Test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7" name="Rettangolo con un angolo ritagliato 16">
            <a:extLst>
              <a:ext uri="{FF2B5EF4-FFF2-40B4-BE49-F238E27FC236}">
                <a16:creationId xmlns:a16="http://schemas.microsoft.com/office/drawing/2014/main" id="{AB1E81C0-249C-1A4C-165D-BB5282806F66}"/>
              </a:ext>
            </a:extLst>
          </p:cNvPr>
          <p:cNvSpPr/>
          <p:nvPr/>
        </p:nvSpPr>
        <p:spPr>
          <a:xfrm>
            <a:off x="6525358" y="1330335"/>
            <a:ext cx="5666642" cy="1929046"/>
          </a:xfrm>
          <a:prstGeom prst="snip1Rect">
            <a:avLst>
              <a:gd name="adj" fmla="val 263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Vengono effettuati due tipi </a:t>
            </a:r>
            <a:r>
              <a:rPr lang="it-IT" sz="1200" b="1" dirty="0">
                <a:solidFill>
                  <a:schemeClr val="tx1"/>
                </a:solidFill>
                <a:latin typeface="Abadi" panose="020B0604020104020204" pitchFamily="34" charset="0"/>
              </a:rPr>
              <a:t>NAT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sul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sourceIP</a:t>
            </a:r>
            <a:r>
              <a:rPr lang="it-IT" sz="1200">
                <a:solidFill>
                  <a:schemeClr val="tx1"/>
                </a:solidFill>
                <a:latin typeface="Abadi" panose="020B0604020104020204" pitchFamily="34" charset="0"/>
              </a:rPr>
              <a:t>: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- Il PE3 traduce l’indirizzo sorgente con il suo indirizzo di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LoopBack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, conosciuto all’interno 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network</a:t>
            </a:r>
          </a:p>
          <a:p>
            <a:pPr algn="l">
              <a:lnSpc>
                <a:spcPct val="150000"/>
              </a:lnSpc>
            </a:pP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-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Il server, dopo aver </a:t>
            </a:r>
            <a:r>
              <a:rPr lang="it-IT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decapsulato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 il pacchetto e aver capito che il destinatario è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hostB1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, traduce questo indirizzo tramite il suo indirizzo privato essendo l’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hostB1 </a:t>
            </a:r>
            <a:r>
              <a:rPr lang="it-IT" sz="1200" i="1" dirty="0" err="1">
                <a:solidFill>
                  <a:schemeClr val="tx1"/>
                </a:solidFill>
                <a:latin typeface="Abadi" panose="020B0604020104020204" pitchFamily="34" charset="0"/>
              </a:rPr>
              <a:t>unaware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badi" panose="020B0604020104020204" pitchFamily="34" charset="0"/>
              </a:rPr>
              <a:t>della </a:t>
            </a:r>
            <a:r>
              <a:rPr lang="it-IT" sz="1200" i="1" dirty="0">
                <a:solidFill>
                  <a:schemeClr val="tx1"/>
                </a:solidFill>
                <a:latin typeface="Abadi" panose="020B0604020104020204" pitchFamily="34" charset="0"/>
              </a:rPr>
              <a:t>VPN.</a:t>
            </a:r>
            <a:endParaRPr lang="it-IT" sz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Fumetto 1 19">
            <a:extLst>
              <a:ext uri="{FF2B5EF4-FFF2-40B4-BE49-F238E27FC236}">
                <a16:creationId xmlns:a16="http://schemas.microsoft.com/office/drawing/2014/main" id="{ED2593CC-B14A-656F-C80A-78A5BC8E96CA}"/>
              </a:ext>
            </a:extLst>
          </p:cNvPr>
          <p:cNvSpPr/>
          <p:nvPr/>
        </p:nvSpPr>
        <p:spPr>
          <a:xfrm>
            <a:off x="570361" y="672337"/>
            <a:ext cx="7756605" cy="263648"/>
          </a:xfrm>
          <a:prstGeom prst="wedgeRectCallout">
            <a:avLst>
              <a:gd name="adj1" fmla="val -30606"/>
              <a:gd name="adj2" fmla="val 629716"/>
            </a:avLst>
          </a:prstGeom>
          <a:solidFill>
            <a:srgbClr val="E2BBEF"/>
          </a:solidFill>
          <a:ln>
            <a:solidFill>
              <a:srgbClr val="E2BB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94EAB5-FAC9-99C9-6679-2EDD9023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7" y="697566"/>
            <a:ext cx="7772400" cy="217733"/>
          </a:xfrm>
          <a:prstGeom prst="rect">
            <a:avLst/>
          </a:prstGeom>
        </p:spPr>
      </p:pic>
      <p:sp>
        <p:nvSpPr>
          <p:cNvPr id="19" name="Fumetto 1 18">
            <a:extLst>
              <a:ext uri="{FF2B5EF4-FFF2-40B4-BE49-F238E27FC236}">
                <a16:creationId xmlns:a16="http://schemas.microsoft.com/office/drawing/2014/main" id="{1D8512CE-5FBA-1470-48B5-977CD1A63078}"/>
              </a:ext>
            </a:extLst>
          </p:cNvPr>
          <p:cNvSpPr/>
          <p:nvPr/>
        </p:nvSpPr>
        <p:spPr>
          <a:xfrm>
            <a:off x="70889" y="5411864"/>
            <a:ext cx="7569044" cy="365125"/>
          </a:xfrm>
          <a:prstGeom prst="wedgeRectCallout">
            <a:avLst>
              <a:gd name="adj1" fmla="val -1211"/>
              <a:gd name="adj2" fmla="val -410762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C12273A-AC04-E5E8-BF8A-F332B55D3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9" y="5431982"/>
            <a:ext cx="7569045" cy="324890"/>
          </a:xfrm>
          <a:prstGeom prst="rect">
            <a:avLst/>
          </a:prstGeom>
        </p:spPr>
      </p:pic>
      <p:sp>
        <p:nvSpPr>
          <p:cNvPr id="18" name="Fumetto 1 17">
            <a:extLst>
              <a:ext uri="{FF2B5EF4-FFF2-40B4-BE49-F238E27FC236}">
                <a16:creationId xmlns:a16="http://schemas.microsoft.com/office/drawing/2014/main" id="{B57697D3-5CB7-101D-3C54-C8D88C337C80}"/>
              </a:ext>
            </a:extLst>
          </p:cNvPr>
          <p:cNvSpPr/>
          <p:nvPr/>
        </p:nvSpPr>
        <p:spPr>
          <a:xfrm>
            <a:off x="4307923" y="3799067"/>
            <a:ext cx="7050110" cy="365125"/>
          </a:xfrm>
          <a:prstGeom prst="wedgeRectCallout">
            <a:avLst>
              <a:gd name="adj1" fmla="val -4663"/>
              <a:gd name="adj2" fmla="val 30801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7943CEF-B506-5DEF-F27E-81D4AEDB9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923" y="3819213"/>
            <a:ext cx="7050110" cy="3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E39C3C8-D2C8-D5A3-F40F-E52D2947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cxnSp>
        <p:nvCxnSpPr>
          <p:cNvPr id="2" name="Connettore diritto 6">
            <a:extLst>
              <a:ext uri="{FF2B5EF4-FFF2-40B4-BE49-F238E27FC236}">
                <a16:creationId xmlns:a16="http://schemas.microsoft.com/office/drawing/2014/main" id="{C144EAFB-0A72-E1C3-47E5-BFBBA938E1AB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D4F4FA97-8B3B-A641-60F9-A4B2D276E068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6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80" y="223008"/>
            <a:ext cx="2357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 Extra Light" panose="020B0204020104020204" pitchFamily="34" charset="0"/>
              </a:rPr>
              <a:t>Topologia</a:t>
            </a:r>
          </a:p>
        </p:txBody>
      </p:sp>
      <p:cxnSp>
        <p:nvCxnSpPr>
          <p:cNvPr id="17" name="Connettore diritto 7">
            <a:extLst>
              <a:ext uri="{FF2B5EF4-FFF2-40B4-BE49-F238E27FC236}">
                <a16:creationId xmlns:a16="http://schemas.microsoft.com/office/drawing/2014/main" id="{C5C6DC2D-370F-B8B8-7386-6ABC96F837B8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C909BF71-D6A2-46A7-C89C-04DF6E2893A4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Topologia</a:t>
            </a:r>
          </a:p>
        </p:txBody>
      </p:sp>
      <p:sp>
        <p:nvSpPr>
          <p:cNvPr id="5" name="Triangolo 4">
            <a:extLst>
              <a:ext uri="{FF2B5EF4-FFF2-40B4-BE49-F238E27FC236}">
                <a16:creationId xmlns:a16="http://schemas.microsoft.com/office/drawing/2014/main" id="{5DCA44DA-1AB9-8F10-B6D4-602C20E398E1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6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60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69282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8768080" y="248090"/>
            <a:ext cx="342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Abadi" panose="020B0604020104020204" pitchFamily="34" charset="0"/>
              </a:rPr>
              <a:t>Conclusioni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61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361B2E5-9BB9-A3D9-EFE4-CE5944CC8665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Conclusioni</a:t>
            </a:r>
          </a:p>
        </p:txBody>
      </p:sp>
      <p:sp>
        <p:nvSpPr>
          <p:cNvPr id="6" name="Triangolo 5">
            <a:extLst>
              <a:ext uri="{FF2B5EF4-FFF2-40B4-BE49-F238E27FC236}">
                <a16:creationId xmlns:a16="http://schemas.microsoft.com/office/drawing/2014/main" id="{146DEF99-156E-7547-2EE5-0BA104277FB5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18548-0A6B-A8CB-5A29-8EE5F58DD387}"/>
              </a:ext>
            </a:extLst>
          </p:cNvPr>
          <p:cNvSpPr txBox="1"/>
          <p:nvPr/>
        </p:nvSpPr>
        <p:spPr>
          <a:xfrm>
            <a:off x="708368" y="773601"/>
            <a:ext cx="10870073" cy="623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>
                <a:latin typeface="Abadi" panose="020B0604020104020204" pitchFamily="34" charset="0"/>
                <a:cs typeface="Times New Roman" panose="02020603050405020304" pitchFamily="18" charset="0"/>
              </a:rPr>
              <a:t>Problemi riscontrati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I file di grandi dimensioni non riuscivano ad essere inviati tramite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netcat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. Venivano infatti effettuate numerose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TCP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retrasmissions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dovute a congestioni della rete che hanno portato quindi alla chiusura della connessione. 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Da prove effettuate un 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MTU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da 512 bytes risulta essere ottimale nell’ottenimento di una percentuale di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packet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loss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Abadi" panose="020B0604020104020204" pitchFamily="34" charset="0"/>
                <a:cs typeface="Times New Roman" panose="02020603050405020304" pitchFamily="18" charset="0"/>
              </a:rPr>
              <a:t>prossima allo 0.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000" dirty="0" err="1">
                <a:latin typeface="Abadi" panose="020B0604020104020204" pitchFamily="34" charset="0"/>
                <a:cs typeface="Times New Roman" panose="02020603050405020304" pitchFamily="18" charset="0"/>
              </a:rPr>
              <a:t>VMs</a:t>
            </a:r>
            <a:r>
              <a:rPr lang="it-IT" sz="2000" dirty="0">
                <a:latin typeface="Abadi" panose="020B0604020104020204" pitchFamily="34" charset="0"/>
                <a:cs typeface="Times New Roman" panose="02020603050405020304" pitchFamily="18" charset="0"/>
              </a:rPr>
              <a:t> &amp; Containers utilizzati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Docker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 :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chiacchius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openvpn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chiacchius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cust_edge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chiacchius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/av1_clamav,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chiacchius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/av2_loki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Lubuntu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: hostA1, hostA2, CE-A1, </a:t>
            </a:r>
            <a:r>
              <a:rPr lang="it-IT" i="1" dirty="0" err="1">
                <a:latin typeface="Abadi" panose="020B0604020104020204" pitchFamily="34" charset="0"/>
                <a:cs typeface="Times New Roman" panose="02020603050405020304" pitchFamily="18" charset="0"/>
              </a:rPr>
              <a:t>central-node</a:t>
            </a:r>
            <a:endParaRPr lang="it-IT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t-IT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Linux-Lite</a:t>
            </a:r>
            <a:r>
              <a:rPr lang="it-IT" i="1" dirty="0">
                <a:latin typeface="Abadi" panose="020B0604020104020204" pitchFamily="34" charset="0"/>
                <a:cs typeface="Times New Roman" panose="02020603050405020304" pitchFamily="18" charset="0"/>
              </a:rPr>
              <a:t>: av3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dirty="0">
              <a:latin typeface="Abadi" panose="020B0604020104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it-IT" sz="2000" b="0" i="0" u="none" strike="noStrike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7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3E261442-E90A-FAF2-1277-62AB07F28617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7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FEE75-BACC-0B96-8307-83809CB20312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B5E0ACC-1758-3917-7ABF-B1E2037615F6}"/>
              </a:ext>
            </a:extLst>
          </p:cNvPr>
          <p:cNvSpPr/>
          <p:nvPr/>
        </p:nvSpPr>
        <p:spPr>
          <a:xfrm>
            <a:off x="3149600" y="1869440"/>
            <a:ext cx="5953760" cy="2377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000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94460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CDE7A2B-A9F7-B9A5-CFB9-829BAA77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8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umetto 1 19">
            <a:extLst>
              <a:ext uri="{FF2B5EF4-FFF2-40B4-BE49-F238E27FC236}">
                <a16:creationId xmlns:a16="http://schemas.microsoft.com/office/drawing/2014/main" id="{5BB4A812-BD7D-5E42-9133-FAFB45D7F12E}"/>
              </a:ext>
            </a:extLst>
          </p:cNvPr>
          <p:cNvSpPr/>
          <p:nvPr/>
        </p:nvSpPr>
        <p:spPr>
          <a:xfrm>
            <a:off x="8470055" y="1702540"/>
            <a:ext cx="3423919" cy="3744809"/>
          </a:xfrm>
          <a:prstGeom prst="wedgeRectCallout">
            <a:avLst>
              <a:gd name="adj1" fmla="val -156335"/>
              <a:gd name="adj2" fmla="val 2348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1.1.1.1 255.255.255.255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160.80.1.2 255.255.255.252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GigabitEthernet2/0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172.16.100.1 255.255.255.252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GigabitEthernet3/0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forwarding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160.80.5.1 255.255.255.252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1.0.0.0 255.0.0.0 Null0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BBA060-9CDC-F540-6011-5062169B5733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Network</a:t>
            </a:r>
          </a:p>
        </p:txBody>
      </p:sp>
      <p:sp>
        <p:nvSpPr>
          <p:cNvPr id="7" name="Triangolo 6">
            <a:extLst>
              <a:ext uri="{FF2B5EF4-FFF2-40B4-BE49-F238E27FC236}">
                <a16:creationId xmlns:a16="http://schemas.microsoft.com/office/drawing/2014/main" id="{FE96D0FD-37FF-0450-A64D-44B81925FA4D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79" y="223008"/>
            <a:ext cx="25479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 Extra Light" panose="020B0204020104020204" pitchFamily="34" charset="0"/>
              </a:rPr>
              <a:t>Configuration</a:t>
            </a:r>
            <a:r>
              <a:rPr lang="it-IT" sz="3500" b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6" name="Fumetto 1 5">
            <a:extLst>
              <a:ext uri="{FF2B5EF4-FFF2-40B4-BE49-F238E27FC236}">
                <a16:creationId xmlns:a16="http://schemas.microsoft.com/office/drawing/2014/main" id="{9BA55020-BFCF-D098-FD54-91BEB63F929F}"/>
              </a:ext>
            </a:extLst>
          </p:cNvPr>
          <p:cNvSpPr/>
          <p:nvPr/>
        </p:nvSpPr>
        <p:spPr>
          <a:xfrm>
            <a:off x="4216879" y="501036"/>
            <a:ext cx="3334118" cy="1999400"/>
          </a:xfrm>
          <a:prstGeom prst="wedgeRectCallout">
            <a:avLst>
              <a:gd name="adj1" fmla="val -64108"/>
              <a:gd name="adj2" fmla="val 94931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160.80.1.1  255.255.255.252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g2/0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2.0.0.1 255.0.0.0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2.0.0.0 255.0.0.0 Null0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it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9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EC488E8-243E-A610-03FF-1C4B11D0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06" y="675510"/>
            <a:ext cx="9542032" cy="6182490"/>
          </a:xfrm>
        </p:spPr>
      </p:pic>
      <p:sp>
        <p:nvSpPr>
          <p:cNvPr id="10" name="Rettangolo con un angolo arrotondato 9">
            <a:extLst>
              <a:ext uri="{FF2B5EF4-FFF2-40B4-BE49-F238E27FC236}">
                <a16:creationId xmlns:a16="http://schemas.microsoft.com/office/drawing/2014/main" id="{4FDD4AD5-E9FE-A5E1-167C-A3A4133D17B8}"/>
              </a:ext>
            </a:extLst>
          </p:cNvPr>
          <p:cNvSpPr/>
          <p:nvPr/>
        </p:nvSpPr>
        <p:spPr>
          <a:xfrm rot="10800000">
            <a:off x="8768080" y="0"/>
            <a:ext cx="3423920" cy="1158239"/>
          </a:xfrm>
          <a:prstGeom prst="round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965AC1-0454-810D-713F-4111D0A20421}"/>
              </a:ext>
            </a:extLst>
          </p:cNvPr>
          <p:cNvSpPr txBox="1"/>
          <p:nvPr/>
        </p:nvSpPr>
        <p:spPr>
          <a:xfrm>
            <a:off x="9301479" y="223008"/>
            <a:ext cx="25479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 err="1">
                <a:latin typeface="Abadi Extra Light" panose="020B0204020104020204" pitchFamily="34" charset="0"/>
              </a:rPr>
              <a:t>Configuration</a:t>
            </a:r>
            <a:r>
              <a:rPr lang="it-IT" sz="3500" b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FF89743-F9D8-3BAF-71D4-8E6BD04B2E16}"/>
              </a:ext>
            </a:extLst>
          </p:cNvPr>
          <p:cNvSpPr txBox="1">
            <a:spLocks/>
          </p:cNvSpPr>
          <p:nvPr/>
        </p:nvSpPr>
        <p:spPr>
          <a:xfrm>
            <a:off x="9150774" y="62452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B4EA1-EE5F-4856-94E6-E856378C17CE}" type="slidenum">
              <a:rPr lang="it-IT" sz="1600" b="1" smtClean="0">
                <a:solidFill>
                  <a:schemeClr val="tx1"/>
                </a:solidFill>
                <a:latin typeface="Abadi" panose="020B0604020104020204" pitchFamily="34" charset="0"/>
              </a:rPr>
              <a:pPr/>
              <a:t>9</a:t>
            </a:fld>
            <a:endParaRPr lang="it-IT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" name="Connettore diritto 6">
            <a:extLst>
              <a:ext uri="{FF2B5EF4-FFF2-40B4-BE49-F238E27FC236}">
                <a16:creationId xmlns:a16="http://schemas.microsoft.com/office/drawing/2014/main" id="{313B9AA1-CC16-F04E-11C7-F1B5411447F5}"/>
              </a:ext>
            </a:extLst>
          </p:cNvPr>
          <p:cNvCxnSpPr>
            <a:cxnSpLocks/>
          </p:cNvCxnSpPr>
          <p:nvPr/>
        </p:nvCxnSpPr>
        <p:spPr>
          <a:xfrm flipV="1">
            <a:off x="11358033" y="6104467"/>
            <a:ext cx="491356" cy="469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ECAA5813-A03F-D243-A188-51DC6407B6B0}"/>
              </a:ext>
            </a:extLst>
          </p:cNvPr>
          <p:cNvCxnSpPr>
            <a:cxnSpLocks/>
          </p:cNvCxnSpPr>
          <p:nvPr/>
        </p:nvCxnSpPr>
        <p:spPr>
          <a:xfrm flipH="1">
            <a:off x="1158240" y="260473"/>
            <a:ext cx="7609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umetto 1 17">
            <a:extLst>
              <a:ext uri="{FF2B5EF4-FFF2-40B4-BE49-F238E27FC236}">
                <a16:creationId xmlns:a16="http://schemas.microsoft.com/office/drawing/2014/main" id="{0D7577A3-2962-696E-11F8-DC007E17AF26}"/>
              </a:ext>
            </a:extLst>
          </p:cNvPr>
          <p:cNvSpPr/>
          <p:nvPr/>
        </p:nvSpPr>
        <p:spPr>
          <a:xfrm>
            <a:off x="14171" y="2831656"/>
            <a:ext cx="3447190" cy="3396827"/>
          </a:xfrm>
          <a:prstGeom prst="wedgeRectCallout">
            <a:avLst>
              <a:gd name="adj1" fmla="val 113526"/>
              <a:gd name="adj2" fmla="val -14082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1.1.1.4 255.255.255.255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172.16.100.2 255.255.255.252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g2/0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172.16.150.1 255.255.255.252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g3/0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172.16.200.1 255.255.255.252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1.0.0.0 255.0.0.0 Null0</a:t>
            </a:r>
          </a:p>
          <a:p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82E1E65-A481-FF25-DBAF-3310A1F3C3C9}"/>
              </a:ext>
            </a:extLst>
          </p:cNvPr>
          <p:cNvSpPr/>
          <p:nvPr/>
        </p:nvSpPr>
        <p:spPr>
          <a:xfrm>
            <a:off x="-14287" y="6391804"/>
            <a:ext cx="1445313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12700" stA="33000" endPos="52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Network</a:t>
            </a:r>
          </a:p>
        </p:txBody>
      </p:sp>
      <p:sp>
        <p:nvSpPr>
          <p:cNvPr id="7" name="Triangolo 6">
            <a:extLst>
              <a:ext uri="{FF2B5EF4-FFF2-40B4-BE49-F238E27FC236}">
                <a16:creationId xmlns:a16="http://schemas.microsoft.com/office/drawing/2014/main" id="{835DF0D5-E2A5-D530-E459-97BFB3AE91E0}"/>
              </a:ext>
            </a:extLst>
          </p:cNvPr>
          <p:cNvSpPr/>
          <p:nvPr/>
        </p:nvSpPr>
        <p:spPr>
          <a:xfrm rot="5400000">
            <a:off x="1431025" y="6389417"/>
            <a:ext cx="365126" cy="3651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1 3">
            <a:extLst>
              <a:ext uri="{FF2B5EF4-FFF2-40B4-BE49-F238E27FC236}">
                <a16:creationId xmlns:a16="http://schemas.microsoft.com/office/drawing/2014/main" id="{0EE26319-EFE1-BC2F-570D-D7A6F0094E64}"/>
              </a:ext>
            </a:extLst>
          </p:cNvPr>
          <p:cNvSpPr/>
          <p:nvPr/>
        </p:nvSpPr>
        <p:spPr>
          <a:xfrm>
            <a:off x="2033681" y="308366"/>
            <a:ext cx="3230906" cy="2523281"/>
          </a:xfrm>
          <a:prstGeom prst="wedgeRectCallout">
            <a:avLst>
              <a:gd name="adj1" fmla="val 63357"/>
              <a:gd name="adj2" fmla="val 54769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1.1.1.2 255.255.255.255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172.16.150.2 255.255.255.252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GigabitEthernet2/0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forwarding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160.80.10.1 255.255.255.252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1.0.0.0 255.0.0.0 Null0</a:t>
            </a:r>
          </a:p>
          <a:p>
            <a:endParaRPr lang="it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Fumetto 1 7">
            <a:extLst>
              <a:ext uri="{FF2B5EF4-FFF2-40B4-BE49-F238E27FC236}">
                <a16:creationId xmlns:a16="http://schemas.microsoft.com/office/drawing/2014/main" id="{ABB621BD-2750-CF43-EF67-566F90815CBB}"/>
              </a:ext>
            </a:extLst>
          </p:cNvPr>
          <p:cNvSpPr/>
          <p:nvPr/>
        </p:nvSpPr>
        <p:spPr>
          <a:xfrm>
            <a:off x="8542867" y="1356358"/>
            <a:ext cx="3582088" cy="3302652"/>
          </a:xfrm>
          <a:prstGeom prst="wedgeRectCallout">
            <a:avLst>
              <a:gd name="adj1" fmla="val -78071"/>
              <a:gd name="adj2" fmla="val 43396"/>
            </a:avLst>
          </a:prstGeom>
          <a:solidFill>
            <a:schemeClr val="tx1">
              <a:lumMod val="85000"/>
              <a:lumOff val="15000"/>
              <a:alpha val="97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Loopback0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1.1.1.3 255.255.255.255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GigabitEthernet1/0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172.16.200.2 255.255.255.252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mpls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GigabitEthernet2/0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vrf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forwarding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vpnA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160.80.15.1 255.255.255.252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GigabitEthernet3/0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192.168.16.1 255.255.255.0</a:t>
            </a: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it-IT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endParaRPr lang="it-IT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algn="ctr"/>
            <a:endParaRPr lang="it-IT" sz="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0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35ED78-5C3D-2E4F-B65D-83035E675B82}">
  <we:reference id="4b785c87-866c-4bad-85d8-5d1ae467ac9a" version="3.9.1.0" store="EXCatalog" storeType="EXCatalog"/>
  <we:alternateReferences>
    <we:reference id="WA104381909" version="3.9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16507</TotalTime>
  <Words>3918</Words>
  <Application>Microsoft Macintosh PowerPoint</Application>
  <PresentationFormat>Widescreen</PresentationFormat>
  <Paragraphs>736</Paragraphs>
  <Slides>61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2" baseType="lpstr">
      <vt:lpstr>Abadi</vt:lpstr>
      <vt:lpstr>Abadi Extra Light</vt:lpstr>
      <vt:lpstr>Andale Mono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&amp; System Defense</dc:title>
  <dc:creator>matteo chiacchia</dc:creator>
  <cp:lastModifiedBy>matteo chiacchia</cp:lastModifiedBy>
  <cp:revision>256</cp:revision>
  <cp:lastPrinted>2023-06-29T14:45:18Z</cp:lastPrinted>
  <dcterms:created xsi:type="dcterms:W3CDTF">2023-06-04T14:36:55Z</dcterms:created>
  <dcterms:modified xsi:type="dcterms:W3CDTF">2023-06-29T14:48:07Z</dcterms:modified>
</cp:coreProperties>
</file>