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8"/>
  </p:notesMasterIdLst>
  <p:sldIdLst>
    <p:sldId id="272" r:id="rId2"/>
    <p:sldId id="273" r:id="rId3"/>
    <p:sldId id="282" r:id="rId4"/>
    <p:sldId id="281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5" r:id="rId14"/>
    <p:sldId id="326" r:id="rId15"/>
    <p:sldId id="324" r:id="rId16"/>
    <p:sldId id="283" r:id="rId17"/>
    <p:sldId id="284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285" r:id="rId27"/>
    <p:sldId id="286" r:id="rId28"/>
    <p:sldId id="314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274" r:id="rId54"/>
    <p:sldId id="280" r:id="rId55"/>
    <p:sldId id="312" r:id="rId56"/>
    <p:sldId id="313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E5341-7E5B-41C1-B9CB-15573F58ADAA}" type="datetimeFigureOut">
              <a:rPr lang="en-US" smtClean="0"/>
              <a:t>5/25/19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F3354-5358-4226-AB10-0694A96C3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1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1324867-E454-6842-B47D-84DE5F7A68E2}" type="datetime1">
              <a:rPr lang="en-US" smtClean="0"/>
              <a:t>5/25/19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A39-CEA4-3144-B712-F49E9355A106}" type="datetime1">
              <a:rPr lang="en-US" smtClean="0"/>
              <a:t>5/25/19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92A8656-67D2-E142-BF0C-492BF8D024E3}" type="datetime1">
              <a:rPr lang="en-US" smtClean="0"/>
              <a:t>5/25/19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D89E51-1362-E94E-84AA-082F989A1D19}" type="datetime1">
              <a:rPr lang="en-US" smtClean="0"/>
              <a:t>5/25/19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B049CA-0BE4-1845-8534-7A3240CF2DFA}" type="datetime1">
              <a:rPr lang="en-US" smtClean="0"/>
              <a:t>5/25/19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B155-C979-C847-A7BC-EFB58BBD8D23}" type="datetime1">
              <a:rPr lang="en-US" smtClean="0"/>
              <a:t>5/25/19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F548-0842-3F4C-8B65-450E50CBBD4D}" type="datetime1">
              <a:rPr lang="en-US" smtClean="0"/>
              <a:t>5/25/19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FA75-8C90-254B-AC8B-509D9C0875DC}" type="datetime1">
              <a:rPr lang="en-US" smtClean="0"/>
              <a:t>5/25/19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EEAB31-D8DE-CD43-A6BE-596053DEBE4D}" type="datetime1">
              <a:rPr lang="en-US" smtClean="0"/>
              <a:t>5/25/19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6972-CF40-5A43-804E-47F731D4CC7C}" type="datetime1">
              <a:rPr lang="en-US" smtClean="0"/>
              <a:t>5/25/19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27991DB-2CC4-1B49-9E99-9CEF5D29A8E6}" type="datetime1">
              <a:rPr lang="en-US" smtClean="0"/>
              <a:t>5/25/19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D120-E1C6-F643-ABF8-8DC17656FEB5}" type="datetime1">
              <a:rPr lang="en-US" smtClean="0"/>
              <a:t>5/25/19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4655-3578-A546-932A-F5C765DD2196}" type="datetime1">
              <a:rPr lang="en-US" smtClean="0"/>
              <a:t>5/25/19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24C5-7D54-3C47-B6AC-1F0C693F94FA}" type="datetime1">
              <a:rPr lang="en-US" smtClean="0"/>
              <a:t>5/25/19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5AB6-B1E9-034D-BB2E-F6DE7B831DE1}" type="datetime1">
              <a:rPr lang="en-US" smtClean="0"/>
              <a:t>5/25/19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51D0-1EFF-3244-A98B-8F4B6E006D55}" type="datetime1">
              <a:rPr lang="en-US" smtClean="0"/>
              <a:t>5/25/19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91A4-DE46-AE4C-824E-111FF530E9D7}" type="datetime1">
              <a:rPr lang="en-US" smtClean="0"/>
              <a:t>5/25/19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D029C-3500-DA41-8DFE-B447EE345D96}" type="datetime1">
              <a:rPr lang="en-US" smtClean="0"/>
              <a:t>5/25/19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e.google.com/webstore/category/extension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inkeby.io/" TargetMode="External"/><Relationship Id="rId3" Type="http://schemas.openxmlformats.org/officeDocument/2006/relationships/hyperlink" Target="https://www.parity.io/ethereum/" TargetMode="External"/><Relationship Id="rId7" Type="http://schemas.openxmlformats.org/officeDocument/2006/relationships/hyperlink" Target="https://truffleframework.com/ganache" TargetMode="External"/><Relationship Id="rId2" Type="http://schemas.openxmlformats.org/officeDocument/2006/relationships/hyperlink" Target="https://ethereum.github.io/go-ethereu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uffleframework.com/" TargetMode="External"/><Relationship Id="rId5" Type="http://schemas.openxmlformats.org/officeDocument/2006/relationships/hyperlink" Target="https://metamask.io/" TargetMode="External"/><Relationship Id="rId10" Type="http://schemas.openxmlformats.org/officeDocument/2006/relationships/hyperlink" Target="https://github.com/" TargetMode="External"/><Relationship Id="rId4" Type="http://schemas.openxmlformats.org/officeDocument/2006/relationships/hyperlink" Target="https://solidity.readthedocs.io/" TargetMode="External"/><Relationship Id="rId9" Type="http://schemas.openxmlformats.org/officeDocument/2006/relationships/hyperlink" Target="https://code.visualstudio.com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blockchain/what-is-blockchain?S_PKG=CoG&amp;cm_mmc=Search_Bing-_-Blockchain+and+Watson+Financial+Services_Blockchain-_-WW_US-_-+What++Is++The++Blockchain_Broad_CoG&amp;cm_mmca1=000020YK&amp;cm_mmca2=10005803&amp;cm_mmca8=kwd-81089013246393:loc-190&amp;cm_mmca9=d5069943-9ee7-4d5a-bbcd-9c7e3ae43b72&amp;cm_mmca10=81088995900951&amp;cm_mmca11=b&amp;mkwid=d5069943-9ee7-4d5a-bbcd-9c7e3ae43b72|1298|570&amp;cvosrc=ppc.bing.%2BWhat%20%2BIs%20%2BThe%20%2BBlockchain&amp;cvo_campaign=000020YK&amp;cvo_crid=81088995900951&amp;Matchtype=b&amp;msclkid=f4d3678f6490134d662d3bfeee346e54&amp;utm_source=bing&amp;utm_medium=cpc&amp;utm_campaign=Search%7CGeneric%20-%20What%20is%20Blockchain%7C000020YK%7CWW%7CUS%7CEN%7CBMM%7C10005803%7CNULL&amp;utm_term=%2BWhat%20%2BIs%20%2BThe%20%2BBlockchain&amp;utm_content=What%20Is%20The%20Blockchain%20-%20Broad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umbook/ethereumbook" TargetMode="External"/><Relationship Id="rId2" Type="http://schemas.openxmlformats.org/officeDocument/2006/relationships/hyperlink" Target="https://ethereumbook.inf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pmorganchase/quorum" TargetMode="External"/><Relationship Id="rId5" Type="http://schemas.openxmlformats.org/officeDocument/2006/relationships/hyperlink" Target="https://github.com/ethereum" TargetMode="External"/><Relationship Id="rId4" Type="http://schemas.openxmlformats.org/officeDocument/2006/relationships/hyperlink" Target="https://www.ethereum.org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getting-started-with-ethereum-solidity-development/" TargetMode="External"/><Relationship Id="rId2" Type="http://schemas.openxmlformats.org/officeDocument/2006/relationships/hyperlink" Target="https://www.udemy.com/ethereum-masterclas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demy.com/ethereum-blockchain-certification/" TargetMode="External"/><Relationship Id="rId4" Type="http://schemas.openxmlformats.org/officeDocument/2006/relationships/hyperlink" Target="https://www.udemy.com/ethereum-and-solidity-the-complete-developers-guide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blockchain/what-is-blockchain?S_PKG=CoG&amp;cm_mmc=Search_Bing-_-Blockchain+and+Watson+Financial+Services_Blockchain-_-WW_US-_-+What++Is++The++Blockchain_Broad_CoG&amp;cm_mmca1=000020YK&amp;cm_mmca2=10005803&amp;cm_mmca8=kwd-81089013246393:loc-190&amp;cm_mmca9=d5069943-9ee7-4d5a-bbcd-9c7e3ae43b72&amp;cm_mmca10=81088995900951&amp;cm_mmca11=b&amp;mkwid=d5069943-9ee7-4d5a-bbcd-9c7e3ae43b72|1298|570&amp;cvosrc=ppc.bing.%2BWhat%20%2BIs%20%2BThe%20%2BBlockchain&amp;cvo_campaign=000020YK&amp;cvo_crid=81088995900951&amp;Matchtype=b&amp;msclkid=afaf6cf2bc901507180d308306389c32&amp;utm_source=bing&amp;utm_medium=cpc&amp;utm_campaign=Search%7CGeneric%20-%20What%20is%20Blockchain%7C000020YK%7CWW%7CUS%7CEN%7CBMM%7C10005803%7CNULL&amp;utm_term=%2BWhat%20%2BIs%20%2BThe%20%2BBlockchain&amp;utm_content=What%20Is%20The%20Blockchain%20-%20Broad" TargetMode="External"/><Relationship Id="rId7" Type="http://schemas.openxmlformats.org/officeDocument/2006/relationships/hyperlink" Target="https://vitalik.ca/general/2017/09/14/prehistory.html" TargetMode="External"/><Relationship Id="rId2" Type="http://schemas.openxmlformats.org/officeDocument/2006/relationships/hyperlink" Target="https://azure.microsoft.com/en-us/solutions/blockchai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thereum.github.io/yellowpaper/paper.pdf" TargetMode="External"/><Relationship Id="rId5" Type="http://schemas.openxmlformats.org/officeDocument/2006/relationships/hyperlink" Target="https://hbr.org/sponsored/2017/10/how-blockchain-will-accelerate-business-performance-and-power-the-smart-economy" TargetMode="External"/><Relationship Id="rId4" Type="http://schemas.openxmlformats.org/officeDocument/2006/relationships/hyperlink" Target="https://www.ibm.com/downloads/cas/K54GJQJ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6132990" cy="1825096"/>
          </a:xfrm>
        </p:spPr>
        <p:txBody>
          <a:bodyPr>
            <a:normAutofit/>
          </a:bodyPr>
          <a:lstStyle/>
          <a:p>
            <a:r>
              <a:rPr lang="en-US" sz="4200" dirty="0"/>
              <a:t>Mastering Ethereum: </a:t>
            </a:r>
            <a:r>
              <a:rPr lang="en-US" sz="3600" dirty="0"/>
              <a:t>Building Smart Contracts and DApps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687410" y="3632201"/>
            <a:ext cx="6132990" cy="685800"/>
          </a:xfrm>
        </p:spPr>
        <p:txBody>
          <a:bodyPr>
            <a:normAutofit/>
          </a:bodyPr>
          <a:lstStyle/>
          <a:p>
            <a:r>
              <a:rPr lang="en-US" dirty="0"/>
              <a:t>Chia James Chang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B8A6D-8C5D-4751-AAD0-B4D327636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659" y="1803405"/>
            <a:ext cx="2662321" cy="266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0071-A3EE-4238-894C-19F447E8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Ethereum’s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410B1-984D-459B-A628-BB9ADC87B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US" dirty="0"/>
              <a:t>P2P network. TCP port 30303 and protocol called DEVp2p.</a:t>
            </a:r>
          </a:p>
          <a:p>
            <a:r>
              <a:rPr lang="en-US" dirty="0"/>
              <a:t>Consensus rules.</a:t>
            </a:r>
          </a:p>
          <a:p>
            <a:r>
              <a:rPr lang="en-US" dirty="0"/>
              <a:t>Transactions.</a:t>
            </a:r>
          </a:p>
          <a:p>
            <a:r>
              <a:rPr lang="en-US" dirty="0"/>
              <a:t>State machine.</a:t>
            </a:r>
          </a:p>
          <a:p>
            <a:r>
              <a:rPr lang="en-US" dirty="0"/>
              <a:t>Ethereum Virtual Machine (EVM).</a:t>
            </a:r>
          </a:p>
          <a:p>
            <a:pPr lvl="1"/>
            <a:r>
              <a:rPr lang="en-US" dirty="0"/>
              <a:t>EVM programs called “smart contracts” written in Solidity.</a:t>
            </a:r>
          </a:p>
          <a:p>
            <a:r>
              <a:rPr lang="en-US" dirty="0"/>
              <a:t>Data structures.</a:t>
            </a:r>
          </a:p>
          <a:p>
            <a:pPr lvl="1"/>
            <a:r>
              <a:rPr lang="en-US" dirty="0"/>
              <a:t>Transactions.</a:t>
            </a:r>
          </a:p>
          <a:p>
            <a:pPr lvl="1"/>
            <a:r>
              <a:rPr lang="en-US" dirty="0"/>
              <a:t>System state in serialized hashed data structure called a Merkle Patricia </a:t>
            </a:r>
            <a:r>
              <a:rPr lang="en-US" dirty="0" err="1"/>
              <a:t>Treee</a:t>
            </a:r>
            <a:r>
              <a:rPr lang="en-US" dirty="0"/>
              <a:t>.</a:t>
            </a:r>
          </a:p>
          <a:p>
            <a:r>
              <a:rPr lang="en-US" dirty="0"/>
              <a:t>Consensus algorithm.</a:t>
            </a:r>
          </a:p>
          <a:p>
            <a:pPr lvl="1"/>
            <a:r>
              <a:rPr lang="en-US" dirty="0" err="1"/>
              <a:t>PoW</a:t>
            </a:r>
            <a:r>
              <a:rPr lang="en-US" dirty="0"/>
              <a:t>: Bitcoin’s consensus model, Nakamoto Consensus.</a:t>
            </a:r>
          </a:p>
          <a:p>
            <a:pPr lvl="1"/>
            <a:r>
              <a:rPr lang="en-US" dirty="0" err="1"/>
              <a:t>PoS</a:t>
            </a:r>
            <a:r>
              <a:rPr lang="en-US" dirty="0"/>
              <a:t>: codenamed Casper.</a:t>
            </a:r>
          </a:p>
          <a:p>
            <a:r>
              <a:rPr lang="en-US" dirty="0"/>
              <a:t>Economic security.</a:t>
            </a:r>
          </a:p>
          <a:p>
            <a:pPr lvl="1"/>
            <a:r>
              <a:rPr lang="en-US" dirty="0" err="1"/>
              <a:t>Etheash</a:t>
            </a:r>
            <a:r>
              <a:rPr lang="en-US" dirty="0"/>
              <a:t>: </a:t>
            </a:r>
            <a:r>
              <a:rPr lang="en-US" dirty="0" err="1"/>
              <a:t>PoW</a:t>
            </a:r>
            <a:r>
              <a:rPr lang="en-US" dirty="0"/>
              <a:t> algorithm.</a:t>
            </a:r>
          </a:p>
          <a:p>
            <a:r>
              <a:rPr lang="en-US" dirty="0"/>
              <a:t>Clients.</a:t>
            </a:r>
          </a:p>
          <a:p>
            <a:pPr lvl="1"/>
            <a:r>
              <a:rPr lang="en-US" dirty="0"/>
              <a:t>Go-Ethereum (</a:t>
            </a:r>
            <a:r>
              <a:rPr lang="en-US" dirty="0" err="1"/>
              <a:t>Geth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Parity.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15C52-66FB-470B-B537-66C97EB37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7312-58F3-1F4E-8CFB-A7517CCD607A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F306D-08FF-4813-A654-4194610E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02FD3-F3A4-44AB-8DD8-A31D7BA5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4D7D0-AEBB-4B74-A2B8-69F1FA82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general-purpose blockchains to Decentralized Applications (DApps)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02E44-BB4B-404E-AD9E-DA99B12F4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Ethereum started as a general-purpose blockchain. But very quickly, Ethereum’s vision expanded to become a platform for programming DApps.</a:t>
            </a:r>
          </a:p>
          <a:p>
            <a:r>
              <a:rPr lang="en-US" dirty="0"/>
              <a:t>DApps is, at the very least, a smart contract and a web user interface.</a:t>
            </a:r>
          </a:p>
          <a:p>
            <a:r>
              <a:rPr lang="en-US" dirty="0"/>
              <a:t>A </a:t>
            </a:r>
            <a:r>
              <a:rPr lang="en-US" dirty="0" err="1"/>
              <a:t>DApp</a:t>
            </a:r>
            <a:r>
              <a:rPr lang="en-US" dirty="0"/>
              <a:t> is a web application that is built on top of open, decentralized, peer-to-peer infrastructure services.</a:t>
            </a:r>
          </a:p>
          <a:p>
            <a:r>
              <a:rPr lang="en-US" dirty="0"/>
              <a:t>A </a:t>
            </a:r>
            <a:r>
              <a:rPr lang="en-US" dirty="0" err="1"/>
              <a:t>DApp</a:t>
            </a:r>
            <a:r>
              <a:rPr lang="en-US" dirty="0"/>
              <a:t> is composed of:</a:t>
            </a:r>
          </a:p>
          <a:p>
            <a:pPr lvl="1"/>
            <a:r>
              <a:rPr lang="en-US" dirty="0"/>
              <a:t>Smart contracts on a blockchain.</a:t>
            </a:r>
          </a:p>
          <a:p>
            <a:pPr lvl="1"/>
            <a:r>
              <a:rPr lang="en-US" dirty="0"/>
              <a:t>A web frontend user interface.</a:t>
            </a:r>
          </a:p>
          <a:p>
            <a:pPr lvl="1"/>
            <a:r>
              <a:rPr lang="en-US" dirty="0"/>
              <a:t>A decentralized (P2P) storage protocol and platform.</a:t>
            </a:r>
          </a:p>
          <a:p>
            <a:pPr lvl="1"/>
            <a:r>
              <a:rPr lang="en-US" dirty="0"/>
              <a:t>A decentralized (P2P) messaging protocol and platform.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6FFF0-616D-406C-906B-2E022261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D0EB-C989-DE48-8F15-B399EBB352EC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97BF3-11D6-4597-A520-666E66F2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D92EB-F9D7-44AE-82C9-2367317C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7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198F-1023-4760-B465-2EB70FD3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age of the Internet (web3)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E7170-83E8-4411-B14A-A8E5FB422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Web3, the third “version” of the web, was first proposed by Dr. Gavin Wood: decentralization with peer-to-peer protocols into every aspect of a web application.</a:t>
            </a:r>
          </a:p>
          <a:p>
            <a:r>
              <a:rPr lang="en-US" dirty="0">
                <a:solidFill>
                  <a:srgbClr val="FF0000"/>
                </a:solidFill>
              </a:rPr>
              <a:t>Ethereum </a:t>
            </a:r>
            <a:r>
              <a:rPr lang="en-US" b="1" dirty="0">
                <a:solidFill>
                  <a:srgbClr val="FF0000"/>
                </a:solidFill>
              </a:rPr>
              <a:t>web3.js</a:t>
            </a:r>
            <a:r>
              <a:rPr lang="en-US" dirty="0">
                <a:solidFill>
                  <a:srgbClr val="FF0000"/>
                </a:solidFill>
              </a:rPr>
              <a:t> JavaScript library</a:t>
            </a:r>
            <a:r>
              <a:rPr lang="en-US" dirty="0"/>
              <a:t>, which bridges JavaScript applications that run in your browser with the Ethereum blockchain.</a:t>
            </a:r>
          </a:p>
          <a:p>
            <a:pPr lvl="1"/>
            <a:r>
              <a:rPr lang="en-US" dirty="0"/>
              <a:t>Includes an interface to a P2P storage network called </a:t>
            </a:r>
            <a:r>
              <a:rPr lang="en-US" b="1" dirty="0">
                <a:solidFill>
                  <a:srgbClr val="00B0F0"/>
                </a:solidFill>
              </a:rPr>
              <a:t>Swarm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P2P messaging service called </a:t>
            </a:r>
            <a:r>
              <a:rPr lang="en-US" b="1" dirty="0">
                <a:solidFill>
                  <a:srgbClr val="7030A0"/>
                </a:solidFill>
              </a:rPr>
              <a:t>Whisper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F8528-9384-4011-8F83-AABE1589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E5C7-2655-6E4E-AB67-867744BB70E7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8AFF9-0E28-4F24-99D2-716C1FBC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3A97C-D79C-4A01-9B88-69A52C47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4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8390D-F120-40C1-B4A3-9B7A69E9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Ethereum’s development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7077B-8DD8-415F-8BDE-DE1928103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mantra is “move fast and break things.”</a:t>
            </a:r>
          </a:p>
          <a:p>
            <a:r>
              <a:rPr lang="en-US" dirty="0"/>
              <a:t>Ethereum’s development culture is characterized by </a:t>
            </a:r>
            <a:r>
              <a:rPr lang="en-US" dirty="0">
                <a:solidFill>
                  <a:srgbClr val="FF0000"/>
                </a:solidFill>
              </a:rPr>
              <a:t>rapid innovation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rapid evolution</a:t>
            </a:r>
            <a:r>
              <a:rPr lang="en-US" dirty="0"/>
              <a:t>, and a willingness to deploy </a:t>
            </a:r>
            <a:r>
              <a:rPr lang="en-US" dirty="0">
                <a:solidFill>
                  <a:srgbClr val="7030A0"/>
                </a:solidFill>
              </a:rPr>
              <a:t>forward-looking improvements</a:t>
            </a:r>
            <a:r>
              <a:rPr lang="en-US" dirty="0"/>
              <a:t>, even if this is at the expense of some backward compatibility.</a:t>
            </a:r>
          </a:p>
          <a:p>
            <a:r>
              <a:rPr lang="en-US" dirty="0"/>
              <a:t>As a developer, you must remain flexible and be prepared to rebuild your infrastructure as some of the underlying assumptions change.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C223F-5641-4459-9DCD-CEABBB9F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3E27-3E90-4C43-8B36-CF08090B0F17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8CDCD-23C9-444B-8C1B-81BA140D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B1ABC-5910-4316-ACD5-276FF0F92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2E43-44C7-4F21-9F08-3760584E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Ethereum?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54DA5-EF87-4EBB-B978-562C4CC75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Blockchains have a very steep learning curve, as they combine multiple disciplines into one domain:</a:t>
            </a:r>
          </a:p>
          <a:p>
            <a:pPr lvl="1"/>
            <a:r>
              <a:rPr lang="en-US" dirty="0"/>
              <a:t>Programming</a:t>
            </a:r>
          </a:p>
          <a:p>
            <a:pPr lvl="1"/>
            <a:r>
              <a:rPr lang="en-US" dirty="0"/>
              <a:t>Information security</a:t>
            </a:r>
          </a:p>
          <a:p>
            <a:pPr lvl="1"/>
            <a:r>
              <a:rPr lang="en-US" dirty="0"/>
              <a:t>Cryptography</a:t>
            </a:r>
          </a:p>
          <a:p>
            <a:pPr lvl="1"/>
            <a:r>
              <a:rPr lang="en-US" dirty="0"/>
              <a:t>Economics</a:t>
            </a:r>
          </a:p>
          <a:p>
            <a:pPr lvl="1"/>
            <a:r>
              <a:rPr lang="en-US" dirty="0"/>
              <a:t>Distributed systems</a:t>
            </a:r>
          </a:p>
          <a:p>
            <a:pPr lvl="1"/>
            <a:r>
              <a:rPr lang="en-US" dirty="0"/>
              <a:t>Peer-to-peer networks</a:t>
            </a:r>
          </a:p>
          <a:p>
            <a:r>
              <a:rPr lang="en-US" dirty="0"/>
              <a:t>Ethereum makes this learning curve a lot less steep, so you can get started quickly.</a:t>
            </a:r>
          </a:p>
          <a:p>
            <a:r>
              <a:rPr lang="en-US" dirty="0"/>
              <a:t>Ethereum is a </a:t>
            </a:r>
            <a:r>
              <a:rPr lang="en-US" b="1" i="1" dirty="0"/>
              <a:t>developer’s blockchain</a:t>
            </a:r>
            <a:r>
              <a:rPr lang="en-US" dirty="0"/>
              <a:t>, built by developers for developers.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1F28D-A805-44EA-9BC1-76EB8367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96C0-C8D7-9448-9078-6FB151CDA7E0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78F9C-AA54-4525-B5D0-717AA63A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AD0D8-F079-445C-9938-653C8DAE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2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198F-1023-4760-B465-2EB70FD3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book will teach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E7170-83E8-4411-B14A-A8E5FB422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book dives into Ethereum and examines every component.</a:t>
            </a:r>
          </a:p>
          <a:p>
            <a:r>
              <a:rPr lang="en-US" dirty="0"/>
              <a:t>You will start with a simple transactions, dissect how it works, build a simple contract, make it better, and follow its journey through the Ethereum system.</a:t>
            </a:r>
          </a:p>
          <a:p>
            <a:r>
              <a:rPr lang="en-US" dirty="0"/>
              <a:t>You will learn not only how to use Ethereum—how it works—but also why it is designed the way it is.</a:t>
            </a:r>
          </a:p>
          <a:p>
            <a:r>
              <a:rPr lang="en-US" dirty="0"/>
              <a:t>You will be able to understand how each of the pieces works, and how they fit together and why.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F8528-9384-4011-8F83-AABE1589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F7E8-D020-B44A-A0D7-90B64EAE5784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8AFF9-0E28-4F24-99D2-716C1FBC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3A97C-D79C-4A01-9B88-69A52C47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8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BD25-242F-4F5B-AD1B-F6F7EC68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Ethereum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9852-2C28-4E9B-9B60-DE17B6E4B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4460-0FE4-45D8-AC3C-757F3D42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DD9C-6E95-AB40-BA0A-9EC09AC8AD00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69D-8907-4544-B209-D6C2AE1A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C544-9FF8-4D99-8ACA-C892CA1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9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BDAB-142D-4C73-BFA2-3CADB12A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Ethereum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53D4-9F4A-4370-8616-9B36AF99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exploring Ethereum</a:t>
            </a:r>
          </a:p>
          <a:p>
            <a:r>
              <a:rPr lang="en-US" dirty="0"/>
              <a:t>Leaning how to use wallets</a:t>
            </a:r>
          </a:p>
          <a:p>
            <a:r>
              <a:rPr lang="en-US" dirty="0"/>
              <a:t>How to create transactions</a:t>
            </a:r>
          </a:p>
          <a:p>
            <a:r>
              <a:rPr lang="en-US" dirty="0"/>
              <a:t>How to run a basic smart contract.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4CD2-4AEB-4F92-ADCC-A425C0B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5FCF-5F3A-3E4A-BDDE-88BC8F0879A0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2938-156C-4292-ADED-542319C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BE3B-316F-4BD4-8330-5D53CBF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0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6439-95E2-4B5D-891F-18BB1609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 currency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BF049-279F-4C0B-B41E-AB77E47CD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Ethereum’s currency unit is call </a:t>
                </a:r>
                <a:r>
                  <a:rPr lang="en-US" i="1" dirty="0"/>
                  <a:t>ether</a:t>
                </a:r>
                <a:r>
                  <a:rPr lang="en-US" dirty="0"/>
                  <a:t>, identified also as “ETH”.</a:t>
                </a:r>
              </a:p>
              <a:p>
                <a:r>
                  <a:rPr lang="en-US" dirty="0"/>
                  <a:t>Wei is the smallest unit.</a:t>
                </a:r>
              </a:p>
              <a:p>
                <a:pPr lvl="1"/>
                <a:r>
                  <a:rPr lang="en-US" dirty="0"/>
                  <a:t>One ether is 1 quintillion </a:t>
                </a:r>
                <a:r>
                  <a:rPr lang="en-US" dirty="0" err="1"/>
                  <a:t>wei</a:t>
                </a:r>
                <a:r>
                  <a:rPr lang="en-US" dirty="0"/>
                  <a:t> (1 * 10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r>
                  <a:rPr lang="en-US" dirty="0"/>
                  <a:t> or 1,000,000,000,000,000,000).</a:t>
                </a:r>
              </a:p>
              <a:p>
                <a:pPr lvl="1"/>
                <a:r>
                  <a:rPr lang="en-US" dirty="0"/>
                  <a:t>The value of ether is always represented internally in Ethereum as an unsigned integer value denominated in </a:t>
                </a:r>
                <a:r>
                  <a:rPr lang="en-US" dirty="0" err="1"/>
                  <a:t>wei</a:t>
                </a:r>
                <a:r>
                  <a:rPr lang="en-US" dirty="0"/>
                  <a:t>. When you transact 1 ether, the transaction encodes 1,000,000,000,000,000,000 </a:t>
                </a:r>
                <a:r>
                  <a:rPr lang="en-US" dirty="0" err="1"/>
                  <a:t>wei</a:t>
                </a:r>
                <a:r>
                  <a:rPr lang="en-US" dirty="0"/>
                  <a:t> as the value.</a:t>
                </a:r>
              </a:p>
              <a:p>
                <a:r>
                  <a:rPr lang="en-US" dirty="0"/>
                  <a:t>Ethereum is the system, ether is the currency.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BF049-279F-4C0B-B41E-AB77E47CD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389" r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4D13D-3649-46C7-95C1-D4983D45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BF98-121B-734D-B847-D68C5131F55F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DF37A-61C2-47DB-932D-85C2775A1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E9837-D291-4D1A-BDCA-B6EF1B92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1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963D-5837-4106-B459-ADAC40C5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Ether denominations and unit names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939A8A39-5D81-42F8-83A3-AA452376311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13654562"/>
                  </p:ext>
                </p:extLst>
              </p:nvPr>
            </p:nvGraphicFramePr>
            <p:xfrm>
              <a:off x="609600" y="1935163"/>
              <a:ext cx="10972800" cy="3977640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4249271">
                      <a:extLst>
                        <a:ext uri="{9D8B030D-6E8A-4147-A177-3AD203B41FA5}">
                          <a16:colId xmlns:a16="http://schemas.microsoft.com/office/drawing/2014/main" val="3526088198"/>
                        </a:ext>
                      </a:extLst>
                    </a:gridCol>
                    <a:gridCol w="1362635">
                      <a:extLst>
                        <a:ext uri="{9D8B030D-6E8A-4147-A177-3AD203B41FA5}">
                          <a16:colId xmlns:a16="http://schemas.microsoft.com/office/drawing/2014/main" val="3398081038"/>
                        </a:ext>
                      </a:extLst>
                    </a:gridCol>
                    <a:gridCol w="2277035">
                      <a:extLst>
                        <a:ext uri="{9D8B030D-6E8A-4147-A177-3AD203B41FA5}">
                          <a16:colId xmlns:a16="http://schemas.microsoft.com/office/drawing/2014/main" val="2896086066"/>
                        </a:ext>
                      </a:extLst>
                    </a:gridCol>
                    <a:gridCol w="3083859">
                      <a:extLst>
                        <a:ext uri="{9D8B030D-6E8A-4147-A177-3AD203B41FA5}">
                          <a16:colId xmlns:a16="http://schemas.microsoft.com/office/drawing/2014/main" val="24577162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Value (in </a:t>
                          </a:r>
                          <a:r>
                            <a:rPr lang="en-US" dirty="0" err="1"/>
                            <a:t>wei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Exponent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Common (Colloquial)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 name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3768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2058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Babbage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Kilowei or femtoether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760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Lovelace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Megawei or picoether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7010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1,000,000,000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Shannon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Gigawei or nanoether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6986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1,000,000,000,000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Szabo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Microether or micro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86387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1,000,000,000,000,000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Finney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Milliether or milli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2995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1,000,000,000,000,000,000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Ether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Ether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496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1,000,000,000,000,000,000,000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Grand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Kiloether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69581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1,000,000,000,000,000,000,000,000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Megaether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92015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939A8A39-5D81-42F8-83A3-AA452376311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13654562"/>
                  </p:ext>
                </p:extLst>
              </p:nvPr>
            </p:nvGraphicFramePr>
            <p:xfrm>
              <a:off x="609600" y="1935163"/>
              <a:ext cx="10972800" cy="3977640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4249271">
                      <a:extLst>
                        <a:ext uri="{9D8B030D-6E8A-4147-A177-3AD203B41FA5}">
                          <a16:colId xmlns:a16="http://schemas.microsoft.com/office/drawing/2014/main" val="3526088198"/>
                        </a:ext>
                      </a:extLst>
                    </a:gridCol>
                    <a:gridCol w="1362635">
                      <a:extLst>
                        <a:ext uri="{9D8B030D-6E8A-4147-A177-3AD203B41FA5}">
                          <a16:colId xmlns:a16="http://schemas.microsoft.com/office/drawing/2014/main" val="3398081038"/>
                        </a:ext>
                      </a:extLst>
                    </a:gridCol>
                    <a:gridCol w="2277035">
                      <a:extLst>
                        <a:ext uri="{9D8B030D-6E8A-4147-A177-3AD203B41FA5}">
                          <a16:colId xmlns:a16="http://schemas.microsoft.com/office/drawing/2014/main" val="2896086066"/>
                        </a:ext>
                      </a:extLst>
                    </a:gridCol>
                    <a:gridCol w="3083859">
                      <a:extLst>
                        <a:ext uri="{9D8B030D-6E8A-4147-A177-3AD203B41FA5}">
                          <a16:colId xmlns:a16="http://schemas.microsoft.com/office/drawing/2014/main" val="245771620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Value (in </a:t>
                          </a:r>
                          <a:r>
                            <a:rPr lang="en-US" dirty="0" err="1"/>
                            <a:t>wei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Exponent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Common (Colloquial)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 name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3768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2058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054" t="-280328" r="-394196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Babbage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Kilowei or femtoether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760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054" t="-380328" r="-394196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Lovelace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Megawei or picoether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7010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1,000,000,000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054" t="-480328" r="-394196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Shannon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Gigawei or nanoether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6986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1,000,000,000,000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054" t="-590000" r="-394196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Szabo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Microether or micro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86387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1,000,000,000,000,000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054" t="-678689" r="-39419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Finney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Milliether or milli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2995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1,000,000,000,000,000,000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054" t="-778689" r="-39419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Ether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Ether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496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1,000,000,000,000,000,000,000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054" t="-878689" r="-39419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Grand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Kiloether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69581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1,000,000,000,000,000,000,000,000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054" t="-978689" r="-39419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Megaether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92015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9D56E-6023-41CB-A06D-E2DAC0E0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534D-2196-A94E-A4BE-3EB6A423F06B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49700-81C6-4FB4-9171-24A3CFFA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E3298-E22E-45E4-8505-1E8C693F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7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Ethereum?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Ethereum 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Ethereum Clients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Cryptography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Wallets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Transactions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Smart Contracts and Solidity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Smart Contracts and Vyper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Smart Contract Security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Tokens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Oracles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Decentralized Applications (DApps)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Ethereum Virtual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Consensus</a:t>
            </a:r>
          </a:p>
          <a:p>
            <a:r>
              <a:rPr lang="en-US" dirty="0"/>
              <a:t>Miscellaneous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61194-A072-4186-B303-8373DA0E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384D-A0F4-4E47-A76B-419884EECBC6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8F881-ED30-4132-B2CD-183953A8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4208C-89E8-436F-8460-D6020970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BE32-EA36-4B1C-ACFD-3CEC6B95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an Ethereum Wallet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9BA9C-D64B-4B70-8905-5FB1A0948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Wallet: a software application that helps you manage your Ethereum account. In short, an Ethereum wallet is your gateway to the Ethereum system.</a:t>
            </a:r>
          </a:p>
          <a:p>
            <a:r>
              <a:rPr lang="en-US" dirty="0"/>
              <a:t>Wallet holds your keys and can create and broadcast transactions on your behalf.</a:t>
            </a:r>
          </a:p>
          <a:p>
            <a:r>
              <a:rPr lang="en-US" dirty="0"/>
              <a:t>We’ve selected three different types of wallets to use:</a:t>
            </a:r>
          </a:p>
          <a:p>
            <a:pPr lvl="1"/>
            <a:r>
              <a:rPr lang="en-US" dirty="0"/>
              <a:t>Mobile wallet</a:t>
            </a:r>
          </a:p>
          <a:p>
            <a:pPr lvl="1"/>
            <a:r>
              <a:rPr lang="en-US" dirty="0"/>
              <a:t>Desktop wallet</a:t>
            </a:r>
          </a:p>
          <a:p>
            <a:pPr lvl="1"/>
            <a:r>
              <a:rPr lang="en-US" dirty="0"/>
              <a:t>Web-based wallet</a:t>
            </a:r>
          </a:p>
          <a:p>
            <a:r>
              <a:rPr lang="en-US" dirty="0"/>
              <a:t>Good starter wallets:</a:t>
            </a:r>
          </a:p>
          <a:p>
            <a:pPr lvl="1"/>
            <a:r>
              <a:rPr lang="en-US" dirty="0"/>
              <a:t>MetaMask</a:t>
            </a:r>
          </a:p>
          <a:p>
            <a:pPr lvl="1"/>
            <a:r>
              <a:rPr lang="en-US" dirty="0"/>
              <a:t>Jaxx</a:t>
            </a:r>
          </a:p>
          <a:p>
            <a:pPr lvl="1"/>
            <a:r>
              <a:rPr lang="en-US" dirty="0" err="1"/>
              <a:t>MyEtherWallet</a:t>
            </a:r>
            <a:r>
              <a:rPr lang="en-US" dirty="0"/>
              <a:t> (MEW)</a:t>
            </a:r>
          </a:p>
          <a:p>
            <a:pPr lvl="1"/>
            <a:r>
              <a:rPr lang="en-US" dirty="0"/>
              <a:t>Emerald Wallet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2CDD0-926C-41E4-86CA-7B7467A8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2528-9B6D-EE45-B3E3-9C2A1820F102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9A1F-F018-4A3A-A9C1-73FB4D93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85AFE-A1A9-40A4-894F-B92CA5A9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4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8202-52A1-4634-A1D7-36122CFC5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and responsibility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47741-1B46-42D9-A980-F3C16BA01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user of Ethereum can—and should—control their own private keys, which are the things that control access to funds and smart contracts.</a:t>
            </a:r>
          </a:p>
          <a:p>
            <a:r>
              <a:rPr lang="en-US" dirty="0"/>
              <a:t>Do not improvise security.</a:t>
            </a:r>
          </a:p>
          <a:p>
            <a:r>
              <a:rPr lang="en-US" dirty="0"/>
              <a:t>The more important the account, the higher security measures should be taken.</a:t>
            </a:r>
          </a:p>
          <a:p>
            <a:r>
              <a:rPr lang="en-US" dirty="0"/>
              <a:t>Never store your private key in plain form, especially digitally.</a:t>
            </a:r>
          </a:p>
          <a:p>
            <a:r>
              <a:rPr lang="en-US" dirty="0"/>
              <a:t>Private keys can be stored in an encrypted form, as a digital “keystore” file.</a:t>
            </a:r>
          </a:p>
          <a:p>
            <a:r>
              <a:rPr lang="en-US" dirty="0"/>
              <a:t>Do not store any passwords in digital documents.</a:t>
            </a:r>
          </a:p>
          <a:p>
            <a:r>
              <a:rPr lang="en-US" dirty="0"/>
              <a:t>When you are prompted to back up a key as a mnemonic work sequence, use pen and paper to make a physical backup.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9BED4-EBAA-4432-B6F2-52856971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B1E9-A826-D44C-92E3-888F2AFDC47F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24894-2E95-46DD-AAC8-99DEC27B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74E0D-9C71-4A06-AEE5-4617A5BA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7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A69D-0139-4171-A95E-14A9139D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and responsibility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73FC6-3F94-4C2E-9C3A-515154D46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large transactions, do a small test transaction first.</a:t>
            </a:r>
          </a:p>
          <a:p>
            <a:r>
              <a:rPr lang="en-US" dirty="0"/>
              <a:t>For a new account, test it first.</a:t>
            </a:r>
          </a:p>
          <a:p>
            <a:r>
              <a:rPr lang="en-US" dirty="0"/>
              <a:t>Be aware of public block explorers.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610FB-52AF-4C7A-BDCF-F2AACCB0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F34E-858F-E149-9E9E-779C510A827A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41F14-F44F-4978-9F17-C3AB163B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DF5C-FC26-4E48-89AE-E54FED15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1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D136-FD1A-41C4-B988-E8A0B86E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MetaMask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33B69-0126-48EA-8455-8AA7E650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Google Chrome browser and navigate to: </a:t>
            </a:r>
            <a:r>
              <a:rPr lang="en-US" i="1" dirty="0">
                <a:hlinkClick r:id="rId2"/>
              </a:rPr>
              <a:t>https://chrome.google.com/webstore/category/extensions</a:t>
            </a:r>
            <a:endParaRPr lang="en-US" dirty="0"/>
          </a:p>
          <a:p>
            <a:r>
              <a:rPr lang="en-US" dirty="0"/>
              <a:t>Search “MetaMask” and verify and download the real MetaMask.</a:t>
            </a:r>
          </a:p>
          <a:p>
            <a:r>
              <a:rPr lang="en-US" dirty="0"/>
              <a:t>Creating a Wallet</a:t>
            </a:r>
          </a:p>
          <a:p>
            <a:pPr lvl="1"/>
            <a:r>
              <a:rPr lang="en-US" dirty="0"/>
              <a:t>MetaMask will generate a wallet for you and show you a mnemonic backup consisting 12 English words. Back up your mnemonic on papers, twice.</a:t>
            </a:r>
          </a:p>
          <a:p>
            <a:pPr lvl="1"/>
            <a:r>
              <a:rPr lang="en-US" dirty="0"/>
              <a:t>Congratulations! Your have set up your first Ethereum wallet.</a:t>
            </a:r>
          </a:p>
          <a:p>
            <a:r>
              <a:rPr lang="en-US" dirty="0"/>
              <a:t>To use MetaMask:</a:t>
            </a:r>
          </a:p>
          <a:p>
            <a:pPr lvl="1"/>
            <a:r>
              <a:rPr lang="en-US" dirty="0"/>
              <a:t>Launch Google Chrome browser</a:t>
            </a:r>
          </a:p>
          <a:p>
            <a:pPr lvl="1"/>
            <a:r>
              <a:rPr lang="en-US" dirty="0"/>
              <a:t>Click MetaMask icon and login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FDDAC-00A2-47FF-BC47-EF71D6BA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6A25-5F72-FE44-83AA-9974A4534722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E7FA9-67EE-4920-A412-3C364F6B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B120D-8844-4368-8998-D176016D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9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0C52-0E2C-487E-A267-EAEA296E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E8145-E189-479C-A6E6-30DA7CEF7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Main Ethereum Network.</a:t>
            </a:r>
          </a:p>
          <a:p>
            <a:pPr lvl="1"/>
            <a:r>
              <a:rPr lang="en-US" dirty="0"/>
              <a:t>The main real public Ethereum blockchain.</a:t>
            </a:r>
          </a:p>
          <a:p>
            <a:r>
              <a:rPr lang="en-US" dirty="0"/>
              <a:t>Ropsten Test Network.</a:t>
            </a:r>
          </a:p>
          <a:p>
            <a:pPr lvl="1"/>
            <a:r>
              <a:rPr lang="en-US" dirty="0"/>
              <a:t>Ethereum public test blockchain.</a:t>
            </a:r>
          </a:p>
          <a:p>
            <a:r>
              <a:rPr lang="en-US" dirty="0"/>
              <a:t>Kovan Test Network. Supported by Parity only.</a:t>
            </a:r>
          </a:p>
          <a:p>
            <a:pPr lvl="1"/>
            <a:r>
              <a:rPr lang="en-US" dirty="0"/>
              <a:t>Ethereum public test blockchain: using the Aura consensus protocol with proof-of-authority (federated signing). It is supported by Parity only.</a:t>
            </a:r>
          </a:p>
          <a:p>
            <a:r>
              <a:rPr lang="en-US" dirty="0"/>
              <a:t>Rinkeby Test Network.</a:t>
            </a:r>
          </a:p>
          <a:p>
            <a:pPr lvl="1"/>
            <a:r>
              <a:rPr lang="en-US" dirty="0"/>
              <a:t>Ethereum public test blockchain: using the Clique consensus protocol with proof-of-authority (federated signing).</a:t>
            </a:r>
          </a:p>
          <a:p>
            <a:r>
              <a:rPr lang="en-US" dirty="0"/>
              <a:t>Localhost 8545.</a:t>
            </a:r>
          </a:p>
          <a:p>
            <a:pPr lvl="1"/>
            <a:r>
              <a:rPr lang="en-US" dirty="0"/>
              <a:t>Local test Ethereum test blockchain.</a:t>
            </a:r>
          </a:p>
          <a:p>
            <a:r>
              <a:rPr lang="en-US" dirty="0"/>
              <a:t>Custom RPC.</a:t>
            </a:r>
          </a:p>
          <a:p>
            <a:pPr lvl="1"/>
            <a:r>
              <a:rPr lang="en-US" dirty="0"/>
              <a:t>Allow you to connect MetaMask to any node with a </a:t>
            </a:r>
            <a:r>
              <a:rPr lang="en-US" dirty="0" err="1"/>
              <a:t>Geth</a:t>
            </a:r>
            <a:r>
              <a:rPr lang="en-US" dirty="0"/>
              <a:t>-compatible Remote Procedure Call (RPC</a:t>
            </a:r>
            <a:r>
              <a:rPr lang="en-US"/>
              <a:t>) interface.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65475-4042-44AF-B483-9E7875A7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C94-4627-E346-9091-DC868ACB42C6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42A56-5550-4C95-8CA9-E7699417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C7005-4639-4994-AD7D-1090D444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7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5623-43FC-48C6-91F6-0D8FAEBE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some test 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97D3A-5935-4ECC-A6EA-F50D76DD2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MetaMask to the “</a:t>
            </a:r>
            <a:r>
              <a:rPr lang="en-US" b="1" dirty="0">
                <a:solidFill>
                  <a:srgbClr val="FF0000"/>
                </a:solidFill>
              </a:rPr>
              <a:t>Ropsten Test Network</a:t>
            </a:r>
            <a:r>
              <a:rPr lang="en-US" dirty="0"/>
              <a:t>”.</a:t>
            </a:r>
          </a:p>
          <a:p>
            <a:r>
              <a:rPr lang="en-US" dirty="0"/>
              <a:t>Click DEPOSIT.</a:t>
            </a:r>
          </a:p>
          <a:p>
            <a:r>
              <a:rPr lang="en-US" dirty="0"/>
              <a:t>From Test Faucet, click GET ETHER.</a:t>
            </a:r>
          </a:p>
          <a:p>
            <a:r>
              <a:rPr lang="en-US" dirty="0"/>
              <a:t>From MetaMask Ether Faucet, click “request 1 ether </a:t>
            </a:r>
            <a:r>
              <a:rPr lang="en-US"/>
              <a:t>from faucet”.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B82C6-BF30-42C0-98BD-1C4E80B0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C75D-E028-E44C-AA62-E3D332448019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A4D1F-C8EE-4D6D-B649-D7682FF2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C37EB-4950-41BA-BAAC-061D8E96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4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BD25-242F-4F5B-AD1B-F6F7EC68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Ethereum Clients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9852-2C28-4E9B-9B60-DE17B6E4B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4460-0FE4-45D8-AC3C-757F3D42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2AE0-6743-6447-8D2F-601704BE8A67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69D-8907-4544-B209-D6C2AE1A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C544-9FF8-4D99-8ACA-C892CA1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3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BDAB-142D-4C73-BFA2-3CADB12A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Ethereum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53D4-9F4A-4370-8616-9B36AF99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4CD2-4AEB-4F92-ADCC-A425C0B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4B3A-AF34-154A-98C9-BA7E39C38D89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2938-156C-4292-ADED-542319C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BE3B-316F-4BD4-8330-5D53CBF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4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D3B9A-4639-47E1-A9E2-B7D89994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05D7-CFC5-49F3-A8BB-5ED22058A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Ethereum clients</a:t>
            </a:r>
          </a:p>
          <a:p>
            <a:pPr lvl="1" fontAlgn="base"/>
            <a:r>
              <a:rPr lang="en-US" dirty="0">
                <a:hlinkClick r:id="rId2"/>
              </a:rPr>
              <a:t>go-</a:t>
            </a:r>
            <a:r>
              <a:rPr lang="en-US" dirty="0" err="1">
                <a:hlinkClick r:id="rId2"/>
              </a:rPr>
              <a:t>ethereum</a:t>
            </a:r>
            <a:endParaRPr lang="en-US" dirty="0"/>
          </a:p>
          <a:p>
            <a:pPr lvl="1" fontAlgn="base"/>
            <a:r>
              <a:rPr lang="en-US" dirty="0">
                <a:hlinkClick r:id="rId3"/>
              </a:rPr>
              <a:t>parity </a:t>
            </a:r>
            <a:r>
              <a:rPr lang="en-US" dirty="0" err="1">
                <a:hlinkClick r:id="rId3"/>
              </a:rPr>
              <a:t>ethereum</a:t>
            </a:r>
            <a:endParaRPr lang="en-US" dirty="0"/>
          </a:p>
          <a:p>
            <a:pPr fontAlgn="base"/>
            <a:r>
              <a:rPr lang="en-US" dirty="0">
                <a:hlinkClick r:id="rId4"/>
              </a:rPr>
              <a:t>Solidity smart contract language</a:t>
            </a:r>
            <a:endParaRPr lang="en-US" dirty="0"/>
          </a:p>
          <a:p>
            <a:pPr fontAlgn="base"/>
            <a:r>
              <a:rPr lang="en-US" dirty="0">
                <a:hlinkClick r:id="rId5"/>
              </a:rPr>
              <a:t>Metamask Chrome extension</a:t>
            </a:r>
            <a:endParaRPr lang="en-US" dirty="0"/>
          </a:p>
          <a:p>
            <a:pPr fontAlgn="base"/>
            <a:r>
              <a:rPr lang="en-US" dirty="0">
                <a:hlinkClick r:id="rId6"/>
              </a:rPr>
              <a:t>Truffle build and test framework</a:t>
            </a:r>
            <a:endParaRPr lang="en-US" dirty="0"/>
          </a:p>
          <a:p>
            <a:pPr fontAlgn="base"/>
            <a:r>
              <a:rPr lang="en-US" dirty="0">
                <a:hlinkClick r:id="rId7"/>
              </a:rPr>
              <a:t>Ganache Ethereum node emulator</a:t>
            </a:r>
            <a:endParaRPr lang="en-US" dirty="0"/>
          </a:p>
          <a:p>
            <a:pPr fontAlgn="base"/>
            <a:r>
              <a:rPr lang="en-US" dirty="0">
                <a:hlinkClick r:id="rId8"/>
              </a:rPr>
              <a:t>Rinkeby test network</a:t>
            </a:r>
            <a:endParaRPr lang="en-US" dirty="0"/>
          </a:p>
          <a:p>
            <a:pPr fontAlgn="base"/>
            <a:r>
              <a:rPr lang="en-US" dirty="0">
                <a:hlinkClick r:id="rId9"/>
              </a:rPr>
              <a:t>Visual Studio Code</a:t>
            </a:r>
            <a:r>
              <a:rPr lang="en-US" dirty="0"/>
              <a:t> (text editor)</a:t>
            </a:r>
          </a:p>
          <a:p>
            <a:pPr fontAlgn="base"/>
            <a:r>
              <a:rPr lang="en-US" dirty="0">
                <a:hlinkClick r:id="rId10"/>
              </a:rPr>
              <a:t>GitHub</a:t>
            </a:r>
            <a:r>
              <a:rPr lang="en-US" dirty="0"/>
              <a:t> source code repository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21065-98FE-4C74-AD8E-8BBC89E15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C27C-BC32-0A40-A32A-83C9A80ADDE1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9ECF0-E412-4688-B0DF-E8C1603B2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B83C9-7F0D-4E13-979F-998B2D27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4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BD25-242F-4F5B-AD1B-F6F7EC68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Cryptography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9852-2C28-4E9B-9B60-DE17B6E4B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4460-0FE4-45D8-AC3C-757F3D42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6CDC-C57A-904E-90F5-B946929AC562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69D-8907-4544-B209-D6C2AE1A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C544-9FF8-4D99-8ACA-C892CA1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7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868F-2F49-4D81-9F84-FE0DE291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What is Ethereum?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F7706-65F5-4E55-B073-AE381B273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7246D-3524-4D40-9758-02DB074E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E4B8-4E66-504A-8CAF-EDC9381B67F7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18740-28CC-421A-B167-3CFD1008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21AB3-6999-4269-8EE7-1F9F2955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8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BDAB-142D-4C73-BFA2-3CADB12A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53D4-9F4A-4370-8616-9B36AF99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4CD2-4AEB-4F92-ADCC-A425C0B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82EE-7E68-2747-8178-EDDE2DC46A78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2938-156C-4292-ADED-542319C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BE3B-316F-4BD4-8330-5D53CBF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5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BD25-242F-4F5B-AD1B-F6F7EC68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Wallets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9852-2C28-4E9B-9B60-DE17B6E4B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4460-0FE4-45D8-AC3C-757F3D42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EB28-D8D1-8244-95C3-A1450D7F328B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69D-8907-4544-B209-D6C2AE1A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C544-9FF8-4D99-8ACA-C892CA1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9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BDAB-142D-4C73-BFA2-3CADB12A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Wallets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53D4-9F4A-4370-8616-9B36AF99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4CD2-4AEB-4F92-ADCC-A425C0B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BC1F-B57F-354E-A99F-0B373AD70370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2938-156C-4292-ADED-542319C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BE3B-316F-4BD4-8330-5D53CBF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0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BD25-242F-4F5B-AD1B-F6F7EC68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9852-2C28-4E9B-9B60-DE17B6E4B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4460-0FE4-45D8-AC3C-757F3D42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F412-E616-6247-9CA5-0D97C0FB0425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69D-8907-4544-B209-D6C2AE1A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C544-9FF8-4D99-8ACA-C892CA1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5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BDAB-142D-4C73-BFA2-3CADB12A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53D4-9F4A-4370-8616-9B36AF99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4CD2-4AEB-4F92-ADCC-A425C0B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A877-3D50-244A-ABB8-BEC01883E9B9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2938-156C-4292-ADED-542319C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BE3B-316F-4BD4-8330-5D53CBF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BD25-242F-4F5B-AD1B-F6F7EC68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Smart Contracts and Solidity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9852-2C28-4E9B-9B60-DE17B6E4B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4460-0FE4-45D8-AC3C-757F3D42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B2AC-70A9-454E-9354-032569919D6C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69D-8907-4544-B209-D6C2AE1A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C544-9FF8-4D99-8ACA-C892CA1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0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BDAB-142D-4C73-BFA2-3CADB12A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Smart Contracts and Solidity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53D4-9F4A-4370-8616-9B36AF99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4CD2-4AEB-4F92-ADCC-A425C0B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AF07-04F4-E144-B98E-C9BFD0D0FBC3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2938-156C-4292-ADED-542319C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BE3B-316F-4BD4-8330-5D53CBF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6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BD25-242F-4F5B-AD1B-F6F7EC68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Smart Contracts and Vyper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9852-2C28-4E9B-9B60-DE17B6E4B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4460-0FE4-45D8-AC3C-757F3D42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4B4-3E57-5542-87A9-5378322D47B6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69D-8907-4544-B209-D6C2AE1A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C544-9FF8-4D99-8ACA-C892CA1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2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BDAB-142D-4C73-BFA2-3CADB12A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Smart Contracts and Vyper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53D4-9F4A-4370-8616-9B36AF99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4CD2-4AEB-4F92-ADCC-A425C0B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49A0-35EF-434D-B40D-073CDB428F03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2938-156C-4292-ADED-542319C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BE3B-316F-4BD4-8330-5D53CBF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5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BD25-242F-4F5B-AD1B-F6F7EC68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Smart Contract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9852-2C28-4E9B-9B60-DE17B6E4B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4460-0FE4-45D8-AC3C-757F3D42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BA60-BCA7-D848-B4BF-898A124A0B94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69D-8907-4544-B209-D6C2AE1A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C544-9FF8-4D99-8ACA-C892CA1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4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55BC-3353-4AF2-A984-3821F7E4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What is Ethereum?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893B0-CB7E-4C60-A46B-9B28EE66F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Ethereum is often described as “</a:t>
            </a:r>
            <a:r>
              <a:rPr lang="en-US" b="1" dirty="0">
                <a:solidFill>
                  <a:srgbClr val="FF0000"/>
                </a:solidFill>
              </a:rPr>
              <a:t>the world computer</a:t>
            </a:r>
            <a:r>
              <a:rPr lang="en-US" dirty="0"/>
              <a:t>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Computer science perspective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Deterministic but unbounded state machine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Globally accessible singleton state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Virtual machine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Practical perspective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Open source, globally decentralized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Smart contracts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Blockchain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“Ether” cryptocurrency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4138F-2876-49CC-A6D8-F994AAF2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A925-279F-7340-B7CD-283325A6DEBD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CBEBC-56C5-4116-B27D-990117E0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83F89-A98D-4462-9E24-5BE53D17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3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BDAB-142D-4C73-BFA2-3CADB12A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Smart Contract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53D4-9F4A-4370-8616-9B36AF99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4CD2-4AEB-4F92-ADCC-A425C0B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9352-DABD-E04C-AA3D-4F3EC79E03AB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2938-156C-4292-ADED-542319C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BE3B-316F-4BD4-8330-5D53CBF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2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BD25-242F-4F5B-AD1B-F6F7EC68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Tokens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9852-2C28-4E9B-9B60-DE17B6E4B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4460-0FE4-45D8-AC3C-757F3D42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6C87-9766-C942-A780-AE3924596450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69D-8907-4544-B209-D6C2AE1A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C544-9FF8-4D99-8ACA-C892CA1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2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BDAB-142D-4C73-BFA2-3CADB12A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53D4-9F4A-4370-8616-9B36AF99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4CD2-4AEB-4F92-ADCC-A425C0B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4D29-779E-4E47-BD86-655E062F5C28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2938-156C-4292-ADED-542319C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BE3B-316F-4BD4-8330-5D53CBF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0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BD25-242F-4F5B-AD1B-F6F7EC68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Oracles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9852-2C28-4E9B-9B60-DE17B6E4B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4460-0FE4-45D8-AC3C-757F3D42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986C-9EA7-5B4E-BD8A-C78050E35520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69D-8907-4544-B209-D6C2AE1A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C544-9FF8-4D99-8ACA-C892CA1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6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BDAB-142D-4C73-BFA2-3CADB12A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Oracles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53D4-9F4A-4370-8616-9B36AF99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4CD2-4AEB-4F92-ADCC-A425C0B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AEFB-0037-D44E-B0AD-401D7773FD68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2938-156C-4292-ADED-542319C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BE3B-316F-4BD4-8330-5D53CBF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1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BD25-242F-4F5B-AD1B-F6F7EC68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Decentralized Applications (DApps)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9852-2C28-4E9B-9B60-DE17B6E4B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4460-0FE4-45D8-AC3C-757F3D42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A3F4-5923-9E44-9DAE-EDCB02DA2C68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69D-8907-4544-B209-D6C2AE1A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C544-9FF8-4D99-8ACA-C892CA1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BDAB-142D-4C73-BFA2-3CADB12A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12. Decentralized Applications (DApps)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53D4-9F4A-4370-8616-9B36AF99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4CD2-4AEB-4F92-ADCC-A425C0B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165C-A6B0-1D45-970D-7FC144045DDE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2938-156C-4292-ADED-542319C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BE3B-316F-4BD4-8330-5D53CBF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4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BD25-242F-4F5B-AD1B-F6F7EC68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The Ethereum Virtual Machine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9852-2C28-4E9B-9B60-DE17B6E4B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4460-0FE4-45D8-AC3C-757F3D42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BC60-664B-B54E-B16E-17711585F01A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69D-8907-4544-B209-D6C2AE1A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C544-9FF8-4D99-8ACA-C892CA1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0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BDAB-142D-4C73-BFA2-3CADB12A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The Ethereum 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53D4-9F4A-4370-8616-9B36AF99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4CD2-4AEB-4F92-ADCC-A425C0B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C30B-7C4A-594D-B534-5E3D69161FE7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2938-156C-4292-ADED-542319C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BE3B-316F-4BD4-8330-5D53CBF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3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BD25-242F-4F5B-AD1B-F6F7EC68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 Consensus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9852-2C28-4E9B-9B60-DE17B6E4B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4460-0FE4-45D8-AC3C-757F3D42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BE8-4E29-2648-B305-121348CB21F9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69D-8907-4544-B209-D6C2AE1A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C544-9FF8-4D99-8ACA-C892CA1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9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B358-4F07-469E-AAF2-3E5ABABB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vs Bitcoin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F2C55-F701-4CD0-AAE3-561874C27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elements</a:t>
            </a:r>
          </a:p>
          <a:p>
            <a:pPr lvl="1"/>
            <a:r>
              <a:rPr lang="en-US" dirty="0"/>
              <a:t>Peer-to-peer (P2P) network.</a:t>
            </a:r>
          </a:p>
          <a:p>
            <a:pPr lvl="1"/>
            <a:r>
              <a:rPr lang="en-US" dirty="0"/>
              <a:t>Byzantine fault-tolerant consensus algorithm (proof-of-work).</a:t>
            </a:r>
          </a:p>
          <a:p>
            <a:pPr lvl="1"/>
            <a:r>
              <a:rPr lang="en-US" dirty="0"/>
              <a:t>Cryptographic primitives: digital signatures and hashes, digital currency (ether).</a:t>
            </a:r>
          </a:p>
          <a:p>
            <a:r>
              <a:rPr lang="en-US" dirty="0"/>
              <a:t>Different elements</a:t>
            </a:r>
          </a:p>
          <a:p>
            <a:pPr lvl="1"/>
            <a:r>
              <a:rPr lang="en-US" dirty="0"/>
              <a:t>Purpose</a:t>
            </a:r>
          </a:p>
          <a:p>
            <a:pPr lvl="2"/>
            <a:r>
              <a:rPr lang="en-US" dirty="0"/>
              <a:t>Utility currency (ether) vs digital currency payment network.</a:t>
            </a:r>
          </a:p>
          <a:p>
            <a:pPr lvl="1"/>
            <a:r>
              <a:rPr lang="en-US" dirty="0"/>
              <a:t>Construction</a:t>
            </a:r>
          </a:p>
          <a:p>
            <a:pPr lvl="2"/>
            <a:r>
              <a:rPr lang="en-US" dirty="0"/>
              <a:t>Ethereum is a general-purpose vs </a:t>
            </a:r>
            <a:r>
              <a:rPr lang="en-US" dirty="0" err="1"/>
              <a:t>Bitcion’s</a:t>
            </a:r>
            <a:r>
              <a:rPr lang="en-US" dirty="0"/>
              <a:t> script is limited.</a:t>
            </a:r>
          </a:p>
          <a:p>
            <a:pPr lvl="2"/>
            <a:r>
              <a:rPr lang="en-US" dirty="0"/>
              <a:t>Ethereum’s language (Solidity) is Turing complete vs </a:t>
            </a:r>
            <a:r>
              <a:rPr lang="en-US" dirty="0" err="1"/>
              <a:t>Bitcion’s</a:t>
            </a:r>
            <a:r>
              <a:rPr lang="en-US" dirty="0"/>
              <a:t> script is constrained to simple true/false of evaluation of spending conditions.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A2A3A-61D9-4477-B2AE-0164A1EF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7D6A-6D8C-3B4C-9A13-B984C2F0C807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7CC75-9B44-4261-A9CC-DC3D4F1F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B088B-7DB0-4433-89E8-277A005A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2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BDAB-142D-4C73-BFA2-3CADB12A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53D4-9F4A-4370-8616-9B36AF99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4CD2-4AEB-4F92-ADCC-A425C0B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DA8D-477C-5B46-91F3-291395F7D525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2938-156C-4292-ADED-542319C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BE3B-316F-4BD4-8330-5D53CBF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1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BD25-242F-4F5B-AD1B-F6F7EC68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9852-2C28-4E9B-9B60-DE17B6E4B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4460-0FE4-45D8-AC3C-757F3D42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33C5-8437-7345-AE95-AF8BE029046A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69D-8907-4544-B209-D6C2AE1A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C544-9FF8-4D99-8ACA-C892CA1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5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BDAB-142D-4C73-BFA2-3CADB12A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53D4-9F4A-4370-8616-9B36AF99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4CD2-4AEB-4F92-ADCC-A425C0B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64AE-8BAA-D447-92BC-BD150794EF24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2938-156C-4292-ADED-542319C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BE3B-316F-4BD4-8330-5D53CBF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0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Blockchain for business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"What makes blockchain for business better for business by IBM</a:t>
            </a:r>
            <a:r>
              <a:rPr lang="en-US" dirty="0"/>
              <a:t>.</a:t>
            </a:r>
          </a:p>
          <a:p>
            <a:r>
              <a:rPr lang="en-US" dirty="0"/>
              <a:t>It’s </a:t>
            </a:r>
            <a:r>
              <a:rPr lang="en-US" b="1" dirty="0">
                <a:solidFill>
                  <a:srgbClr val="FF0000"/>
                </a:solidFill>
              </a:rPr>
              <a:t>distributed</a:t>
            </a:r>
          </a:p>
          <a:p>
            <a:pPr lvl="1"/>
            <a:r>
              <a:rPr lang="en-US" dirty="0"/>
              <a:t>Shared system of record among business network members.</a:t>
            </a:r>
          </a:p>
          <a:p>
            <a:r>
              <a:rPr lang="en-US" dirty="0"/>
              <a:t>It’s </a:t>
            </a:r>
            <a:r>
              <a:rPr lang="en-US" b="1" dirty="0">
                <a:solidFill>
                  <a:srgbClr val="0070C0"/>
                </a:solidFill>
              </a:rPr>
              <a:t>permissioned</a:t>
            </a:r>
          </a:p>
          <a:p>
            <a:pPr lvl="1"/>
            <a:r>
              <a:rPr lang="en-US" dirty="0"/>
              <a:t>Access privileges and Need-to-know basis.</a:t>
            </a:r>
          </a:p>
          <a:p>
            <a:r>
              <a:rPr lang="en-US" dirty="0"/>
              <a:t>It’s </a:t>
            </a:r>
            <a:r>
              <a:rPr lang="en-US" b="1" dirty="0">
                <a:solidFill>
                  <a:srgbClr val="7030A0"/>
                </a:solidFill>
              </a:rPr>
              <a:t>immutable</a:t>
            </a:r>
          </a:p>
          <a:p>
            <a:pPr lvl="1"/>
            <a:r>
              <a:rPr lang="en-US" dirty="0"/>
              <a:t>Consensus is required and transactions are permanently recorded.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4A5A1-4F25-458D-9483-80480D33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7F1B-1A52-DA4B-80AA-C410996229ED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7D59E-E139-45A8-BFEC-9DE49443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E8FEC-BCED-495F-9E71-7C0EB5AF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D7DD-20D8-4029-8ADE-4FAF1A0B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A4FC-32C7-46EA-BCD1-9D1AE0D6F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Book: “</a:t>
            </a:r>
            <a:r>
              <a:rPr lang="en-US" dirty="0">
                <a:hlinkClick r:id="rId2"/>
              </a:rPr>
              <a:t>Mastering Ethereum: Building Smart Contracts and Dapps, Andreas M. Antonopoulos &amp; Gavin Wood </a:t>
            </a:r>
            <a:r>
              <a:rPr lang="en-US" dirty="0" err="1">
                <a:hlinkClick r:id="rId2"/>
              </a:rPr>
              <a:t>Ph.D</a:t>
            </a:r>
            <a:r>
              <a:rPr lang="en-US" dirty="0">
                <a:hlinkClick r:id="rId2"/>
              </a:rPr>
              <a:t>, O’Reilly, 2018</a:t>
            </a:r>
            <a:r>
              <a:rPr lang="en-US" dirty="0"/>
              <a:t> “.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3"/>
              </a:rPr>
              <a:t>Mastering Ethereum @GitHub</a:t>
            </a:r>
            <a:r>
              <a:rPr lang="en-US" dirty="0"/>
              <a:t>.</a:t>
            </a:r>
          </a:p>
          <a:p>
            <a:r>
              <a:rPr lang="en-US" dirty="0">
                <a:hlinkClick r:id="rId4"/>
              </a:rPr>
              <a:t>Ethereum website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hlinkClick r:id="rId5"/>
              </a:rPr>
              <a:t>Ethereum @GitHub</a:t>
            </a:r>
            <a:r>
              <a:rPr lang="en-US" dirty="0"/>
              <a:t>.</a:t>
            </a:r>
          </a:p>
          <a:p>
            <a:r>
              <a:rPr lang="en-US" dirty="0"/>
              <a:t>J. P. Morgan’s Quorum (Enterprise-focused Ethereum).</a:t>
            </a:r>
          </a:p>
          <a:p>
            <a:pPr lvl="1"/>
            <a:r>
              <a:rPr lang="en-US" dirty="0">
                <a:hlinkClick r:id="rId6"/>
              </a:rPr>
              <a:t>Quorum @GitHub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E514-8FEE-41DD-AB47-97144CE7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286F-301C-D14B-AC8B-6979EA2BF1C0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E7EAF-A0C8-48B9-B736-2AE47D49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67475-7F52-40F5-A82C-E4DCEEDF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2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0C745-A8EC-434A-8794-C7DB25EE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of Ethereum courses on Udemy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CF943-B23E-40E8-8B56-A95DC4A12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of Ethereum courses on Udemy</a:t>
            </a:r>
          </a:p>
          <a:p>
            <a:pPr lvl="1" fontAlgn="base"/>
            <a:r>
              <a:rPr lang="en-US" u="sng" dirty="0">
                <a:hlinkClick r:id="rId2"/>
              </a:rPr>
              <a:t>Ethereum Developer Masterclass: Build Real World Projects by Thomas Wiesner, Ravinder </a:t>
            </a:r>
            <a:r>
              <a:rPr lang="en-US" u="sng" dirty="0" err="1">
                <a:hlinkClick r:id="rId2"/>
              </a:rPr>
              <a:t>Deol</a:t>
            </a:r>
            <a:r>
              <a:rPr lang="en-US" u="sng" dirty="0">
                <a:hlinkClick r:id="rId2"/>
              </a:rPr>
              <a:t>, Udemy</a:t>
            </a:r>
            <a:r>
              <a:rPr lang="en-US" dirty="0"/>
              <a:t> (10H).</a:t>
            </a:r>
          </a:p>
          <a:p>
            <a:pPr lvl="1" fontAlgn="base"/>
            <a:r>
              <a:rPr lang="en-US" u="sng" dirty="0">
                <a:hlinkClick r:id="rId3"/>
              </a:rPr>
              <a:t>Become a Blockchain Developer with Ethereum and Solidity by Sebastien Arbogast and Said </a:t>
            </a:r>
            <a:r>
              <a:rPr lang="en-US" u="sng" dirty="0" err="1">
                <a:hlinkClick r:id="rId3"/>
              </a:rPr>
              <a:t>Eloudrhiri</a:t>
            </a:r>
            <a:r>
              <a:rPr lang="en-US" u="sng" dirty="0">
                <a:hlinkClick r:id="rId3"/>
              </a:rPr>
              <a:t>, Udemy</a:t>
            </a:r>
            <a:r>
              <a:rPr lang="en-US" dirty="0"/>
              <a:t> (15H).</a:t>
            </a:r>
          </a:p>
          <a:p>
            <a:pPr lvl="1" fontAlgn="base"/>
            <a:r>
              <a:rPr lang="en-US" u="sng" dirty="0">
                <a:hlinkClick r:id="rId4"/>
              </a:rPr>
              <a:t>Ethereum and Solidity: The Complete Developer's Guide by Stephen </a:t>
            </a:r>
            <a:r>
              <a:rPr lang="en-US" u="sng" dirty="0" err="1">
                <a:hlinkClick r:id="rId4"/>
              </a:rPr>
              <a:t>Grider</a:t>
            </a:r>
            <a:r>
              <a:rPr lang="en-US" u="sng" dirty="0">
                <a:hlinkClick r:id="rId4"/>
              </a:rPr>
              <a:t>, Udemy</a:t>
            </a:r>
            <a:r>
              <a:rPr lang="en-US" dirty="0"/>
              <a:t> (24H).</a:t>
            </a:r>
          </a:p>
          <a:p>
            <a:pPr lvl="1" fontAlgn="base"/>
            <a:r>
              <a:rPr lang="en-US" u="sng" dirty="0">
                <a:hlinkClick r:id="rId5"/>
              </a:rPr>
              <a:t>Pass The Certified Blockchain Developer Exam - Ethereum CBDE by Thomas Wiesner, Ravinder </a:t>
            </a:r>
            <a:r>
              <a:rPr lang="en-US" u="sng" dirty="0" err="1">
                <a:hlinkClick r:id="rId5"/>
              </a:rPr>
              <a:t>Deol</a:t>
            </a:r>
            <a:r>
              <a:rPr lang="en-US" u="sng" dirty="0">
                <a:hlinkClick r:id="rId5"/>
              </a:rPr>
              <a:t>, Udemy</a:t>
            </a:r>
            <a:r>
              <a:rPr lang="en-US" dirty="0"/>
              <a:t> (5H).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0EA8D-F2AE-42D2-914F-F814FB2BD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F9D3-AD62-E746-A299-E062FDE4E78F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C1317-D4E3-4B99-8206-32C89022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DEF9B-FA77-4FAB-AD12-346FCD60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2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B0C7-F6FD-4367-BF2E-A366584EB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5BC05-E77D-487E-BA22-DCDCE76BF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What is a blockchain by Microsoft Blockchain</a:t>
            </a:r>
            <a:endParaRPr lang="en-US" dirty="0"/>
          </a:p>
          <a:p>
            <a:r>
              <a:rPr lang="en-US" dirty="0">
                <a:hlinkClick r:id="rId3"/>
              </a:rPr>
              <a:t>What is blockchain by IBM Blockchain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hlinkClick r:id="rId4"/>
              </a:rPr>
              <a:t>What is blockchain</a:t>
            </a:r>
            <a:r>
              <a:rPr lang="en-US" dirty="0"/>
              <a:t>?</a:t>
            </a:r>
          </a:p>
          <a:p>
            <a:r>
              <a:rPr lang="en-US" dirty="0">
                <a:hlinkClick r:id="rId5"/>
              </a:rPr>
              <a:t>How Blockchain Will Accelerate Business Performance and Power the Smart Economy by Harvard Business Review</a:t>
            </a:r>
            <a:r>
              <a:rPr lang="en-US" dirty="0"/>
              <a:t>.</a:t>
            </a:r>
          </a:p>
          <a:p>
            <a:r>
              <a:rPr lang="en-US" dirty="0">
                <a:hlinkClick r:id="rId6"/>
              </a:rPr>
              <a:t>Ethereum Yellow Paper</a:t>
            </a:r>
            <a:r>
              <a:rPr lang="en-US" dirty="0"/>
              <a:t>.</a:t>
            </a:r>
          </a:p>
          <a:p>
            <a:r>
              <a:rPr lang="en-US" dirty="0">
                <a:hlinkClick r:id="rId7"/>
              </a:rPr>
              <a:t>A Prehistory of Ethereum Protocol by Vitalik Buterin, Sep. 14, 2017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833DD-6AB8-4A80-BFF7-98484C8F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8A17-361D-2A46-8E9A-2667E9541AEF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C8961-773A-4A6C-99FA-960B74F3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0FC70-5B82-4A9B-A655-44FCE64C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5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B324-9F49-49DA-A896-35372A30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B1CA4-B961-4BC8-A269-E06CD6013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Peer-to-peer (P2P) network.</a:t>
            </a:r>
          </a:p>
          <a:p>
            <a:r>
              <a:rPr lang="en-US" dirty="0"/>
              <a:t>Messages: Transactions.</a:t>
            </a:r>
          </a:p>
          <a:p>
            <a:r>
              <a:rPr lang="en-US" dirty="0"/>
              <a:t>Consensus rules.</a:t>
            </a:r>
          </a:p>
          <a:p>
            <a:r>
              <a:rPr lang="en-US" dirty="0"/>
              <a:t>State machine.</a:t>
            </a:r>
          </a:p>
          <a:p>
            <a:r>
              <a:rPr lang="en-US" dirty="0"/>
              <a:t>Cryptographically secured blockchains.</a:t>
            </a:r>
          </a:p>
          <a:p>
            <a:r>
              <a:rPr lang="en-US" dirty="0"/>
              <a:t>Consensus algorithm.</a:t>
            </a:r>
          </a:p>
          <a:p>
            <a:r>
              <a:rPr lang="en-US" dirty="0"/>
              <a:t>Game-theoretically sound incentivization scheme (proof-of-work (</a:t>
            </a:r>
            <a:r>
              <a:rPr lang="en-US" dirty="0" err="1"/>
              <a:t>PoW</a:t>
            </a:r>
            <a:r>
              <a:rPr lang="en-US" dirty="0"/>
              <a:t>), proof-of-stake (</a:t>
            </a:r>
            <a:r>
              <a:rPr lang="en-US" dirty="0" err="1"/>
              <a:t>PoS</a:t>
            </a:r>
            <a:r>
              <a:rPr lang="en-US" dirty="0"/>
              <a:t>)).</a:t>
            </a:r>
          </a:p>
          <a:p>
            <a:r>
              <a:rPr lang="en-US" dirty="0"/>
              <a:t>Clients (open source software implementations of the above)</a:t>
            </a:r>
          </a:p>
          <a:p>
            <a:r>
              <a:rPr lang="en-US" dirty="0"/>
              <a:t>Characteristics: open, public, global, decentralized, neural, and censorship-resistant.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0A932-D7F1-4619-B1D6-BBE85D8BA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B33D-D7F1-B640-8F9A-989BCC9AC116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5CCF9-3AE3-4742-BE72-AF1CC2EE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3CBEB-5534-4198-A5C1-1906CADB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7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F11A-825B-467A-96A5-4E6887CD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birth of Ethereum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D7B9A-49C5-4485-91F3-677FE3404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December 2013, Vitalik Buterin started sharing a whitepaper that outlined the idea behind Ethereum: a Turing-complete, general-purpose blockchain.</a:t>
            </a:r>
          </a:p>
          <a:p>
            <a:r>
              <a:rPr lang="en-US" dirty="0"/>
              <a:t>In December 2013, Vitalik Buterin and Gavin Wood refined and evolved the idea, together building the protocol layer that became Ethereum.</a:t>
            </a:r>
          </a:p>
          <a:p>
            <a:r>
              <a:rPr lang="en-US" dirty="0"/>
              <a:t>The Ethereum platform was designed to abstract these details (P2P networks, blockchains, consensus algorithms, etc.) and provide a deterministic and secure programming environment for decentralized blockchain applications.</a:t>
            </a:r>
          </a:p>
          <a:p>
            <a:r>
              <a:rPr lang="en-US" dirty="0"/>
              <a:t>July 30, 2015, the first Ethereum block </a:t>
            </a:r>
            <a:r>
              <a:rPr lang="en-US" dirty="0" err="1"/>
              <a:t>wa</a:t>
            </a:r>
            <a:r>
              <a:rPr lang="en-US" dirty="0"/>
              <a:t> mined.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94745-EA41-4485-AA48-58EDC600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DA75-91AD-0640-883D-99DF26918BAB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1BCFE-2AF2-4842-80DD-6CA73B99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9800A-D815-435C-B944-B2416D7D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4BDB-5B92-4399-98C4-1AA925DE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Ethereum’s four stages of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497A5-9399-4CA5-8885-E7C4BEC2F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 #0: </a:t>
            </a:r>
            <a:r>
              <a:rPr lang="en-US" b="1" dirty="0">
                <a:solidFill>
                  <a:srgbClr val="FF0000"/>
                </a:solidFill>
              </a:rPr>
              <a:t>Frontier</a:t>
            </a:r>
            <a:r>
              <a:rPr lang="en-US" dirty="0"/>
              <a:t>-Initial stage (July 30, 2015 – March 2016).</a:t>
            </a:r>
          </a:p>
          <a:p>
            <a:r>
              <a:rPr lang="en-US" dirty="0"/>
              <a:t>Block #200,000: Ice Age (hard fork).</a:t>
            </a:r>
          </a:p>
          <a:p>
            <a:r>
              <a:rPr lang="en-US" dirty="0"/>
              <a:t>Block #1,150,000: </a:t>
            </a:r>
            <a:r>
              <a:rPr lang="en-US" b="1" dirty="0">
                <a:solidFill>
                  <a:srgbClr val="00B050"/>
                </a:solidFill>
              </a:rPr>
              <a:t>Homestead</a:t>
            </a:r>
            <a:r>
              <a:rPr lang="en-US" dirty="0"/>
              <a:t>-Second stage (March 2016).</a:t>
            </a:r>
          </a:p>
          <a:p>
            <a:r>
              <a:rPr lang="en-US" dirty="0"/>
              <a:t>Block #1,192,000: DAO (hard fork) (Ethereum and Ethereum Classic).</a:t>
            </a:r>
          </a:p>
          <a:p>
            <a:r>
              <a:rPr lang="en-US" dirty="0"/>
              <a:t>Block #2,463,000: Tangerine Whistle (hard fork).</a:t>
            </a:r>
          </a:p>
          <a:p>
            <a:r>
              <a:rPr lang="en-US" dirty="0"/>
              <a:t>Block #2,675,000: Spurious Dragon (hard fork).</a:t>
            </a:r>
          </a:p>
          <a:p>
            <a:r>
              <a:rPr lang="en-US" dirty="0"/>
              <a:t>Block #4,370,000: </a:t>
            </a:r>
            <a:r>
              <a:rPr lang="en-US" b="1" dirty="0">
                <a:solidFill>
                  <a:srgbClr val="7030A0"/>
                </a:solidFill>
              </a:rPr>
              <a:t>Metropolis</a:t>
            </a:r>
            <a:r>
              <a:rPr lang="en-US" dirty="0"/>
              <a:t> Byzantium-Third stage (October 2017).</a:t>
            </a:r>
          </a:p>
          <a:p>
            <a:pPr lvl="1"/>
            <a:r>
              <a:rPr lang="en-US" dirty="0"/>
              <a:t>Byzantium (first hard fork) &amp; Constantinople (second fork).</a:t>
            </a:r>
          </a:p>
          <a:p>
            <a:r>
              <a:rPr lang="en-US" dirty="0"/>
              <a:t>Final stage of Ethereum’s deployment: </a:t>
            </a:r>
            <a:r>
              <a:rPr lang="en-US" b="1" dirty="0">
                <a:solidFill>
                  <a:srgbClr val="C00000"/>
                </a:solidFill>
              </a:rPr>
              <a:t>Serenity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1788-A9BE-4792-9ED0-CADE9C2E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305-D81E-F74C-A91A-B3C6EB2A9F76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30DDA-E29C-4CF4-8632-038F8B1A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CFC7B-CE8C-40B9-BC4B-908DA95D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4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53DA-0C44-4F1E-828F-422788C1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Ethereum: a general-purpose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DEB82-08D8-43BD-8A99-8D3921639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Ethereum is a distributed state machine.</a:t>
            </a:r>
          </a:p>
          <a:p>
            <a:r>
              <a:rPr lang="en-US" dirty="0"/>
              <a:t>Ethereum tracks the state transitions of a general-purpose data store (key-value tuple).</a:t>
            </a:r>
          </a:p>
          <a:p>
            <a:r>
              <a:rPr lang="en-US" dirty="0"/>
              <a:t>Two of the critical differences</a:t>
            </a:r>
          </a:p>
          <a:p>
            <a:pPr lvl="1"/>
            <a:r>
              <a:rPr lang="en-US" dirty="0"/>
              <a:t>Ethereum state changes are governed by the rules of consensus.</a:t>
            </a:r>
          </a:p>
          <a:p>
            <a:pPr lvl="1"/>
            <a:r>
              <a:rPr lang="en-US" dirty="0"/>
              <a:t>The state is distributed globally.</a:t>
            </a:r>
          </a:p>
          <a:p>
            <a:r>
              <a:rPr lang="en-US" i="1" dirty="0"/>
              <a:t>Ethereum answers the question: “What if we could track any arbitrary state and program the state machine to create a world-wide computer operating under consensus?”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AD0FB-7E3A-4CB6-A02B-17AD49BDF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81D3-D855-0843-AEF2-A4A5C2F9D50B}" type="datetime1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93B70-CAB9-441A-B9BE-921DEF48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Mastering thereum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49158-8E9E-4B6F-85B1-5CC3D269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0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2206</Words>
  <Application>Microsoft Macintosh PowerPoint</Application>
  <PresentationFormat>Widescreen</PresentationFormat>
  <Paragraphs>459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Cambria Math</vt:lpstr>
      <vt:lpstr>Century Gothic</vt:lpstr>
      <vt:lpstr>Vapor Trail</vt:lpstr>
      <vt:lpstr>Mastering Ethereum: Building Smart Contracts and DApps</vt:lpstr>
      <vt:lpstr>Agenda</vt:lpstr>
      <vt:lpstr>1. What is Ethereum?</vt:lpstr>
      <vt:lpstr>1. What is Ethereum?</vt:lpstr>
      <vt:lpstr>Ethereum vs Bitcoin</vt:lpstr>
      <vt:lpstr>Components of a Blockchain</vt:lpstr>
      <vt:lpstr>The birth of Ethereum</vt:lpstr>
      <vt:lpstr>Ethereum’s four stages of development</vt:lpstr>
      <vt:lpstr>Ethereum: a general-purpose blockchain</vt:lpstr>
      <vt:lpstr>Ethereum’s components</vt:lpstr>
      <vt:lpstr>From general-purpose blockchains to Decentralized Applications (DApps)</vt:lpstr>
      <vt:lpstr>Third age of the Internet (web3)</vt:lpstr>
      <vt:lpstr>Ethereum’s development culture</vt:lpstr>
      <vt:lpstr>Why learn Ethereum?</vt:lpstr>
      <vt:lpstr>What this book will teach you</vt:lpstr>
      <vt:lpstr>2. Ethereum Basics</vt:lpstr>
      <vt:lpstr>2. Ethereum Basics</vt:lpstr>
      <vt:lpstr>Ether currency units</vt:lpstr>
      <vt:lpstr>Ether denominations and unit names</vt:lpstr>
      <vt:lpstr>Choosing an Ethereum Wallet</vt:lpstr>
      <vt:lpstr>Control and responsibility</vt:lpstr>
      <vt:lpstr>Control and responsibility</vt:lpstr>
      <vt:lpstr>Getting started with MetaMask</vt:lpstr>
      <vt:lpstr>Switching Networks</vt:lpstr>
      <vt:lpstr>Getting some test Ether</vt:lpstr>
      <vt:lpstr>3. Ethereum Clients</vt:lpstr>
      <vt:lpstr>3. Ethereum Clients</vt:lpstr>
      <vt:lpstr>Development Tools</vt:lpstr>
      <vt:lpstr>4. Cryptography</vt:lpstr>
      <vt:lpstr>4. Cryptography</vt:lpstr>
      <vt:lpstr>5. Wallets</vt:lpstr>
      <vt:lpstr>5. Wallets</vt:lpstr>
      <vt:lpstr>6. Transactions</vt:lpstr>
      <vt:lpstr>6. Transactions</vt:lpstr>
      <vt:lpstr>7. Smart Contracts and Solidity</vt:lpstr>
      <vt:lpstr>7. Smart Contracts and Solidity</vt:lpstr>
      <vt:lpstr>8. Smart Contracts and Vyper</vt:lpstr>
      <vt:lpstr>8. Smart Contracts and Vyper</vt:lpstr>
      <vt:lpstr>9. Smart Contract Security</vt:lpstr>
      <vt:lpstr>9. Smart Contract Security</vt:lpstr>
      <vt:lpstr>10. Tokens</vt:lpstr>
      <vt:lpstr>10. Tokens</vt:lpstr>
      <vt:lpstr>11. Oracles</vt:lpstr>
      <vt:lpstr>11. Oracles</vt:lpstr>
      <vt:lpstr>12. Decentralized Applications (DApps)</vt:lpstr>
      <vt:lpstr>12. Decentralized Applications (DApps)</vt:lpstr>
      <vt:lpstr>13. The Ethereum Virtual Machine</vt:lpstr>
      <vt:lpstr>13. The Ethereum Virtual Machine</vt:lpstr>
      <vt:lpstr>14. Consensus</vt:lpstr>
      <vt:lpstr>14. Consensus</vt:lpstr>
      <vt:lpstr>Miscellaneous</vt:lpstr>
      <vt:lpstr>Miscellaneous</vt:lpstr>
      <vt:lpstr>Blockchain for business</vt:lpstr>
      <vt:lpstr>References</vt:lpstr>
      <vt:lpstr>Sample of Ethereum courses on Udemy</vt:lpstr>
      <vt:lpstr>More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DApps with Ethereum Blockchain</dc:title>
  <dc:creator>Chia Chang</dc:creator>
  <cp:lastModifiedBy>Microsoft Office User</cp:lastModifiedBy>
  <cp:revision>8</cp:revision>
  <dcterms:created xsi:type="dcterms:W3CDTF">2019-03-01T03:36:53Z</dcterms:created>
  <dcterms:modified xsi:type="dcterms:W3CDTF">2019-05-25T22:38:58Z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chiach@microsoft.com</vt:lpwstr>
  </property>
  <property fmtid="{D5CDD505-2E9C-101B-9397-08002B2CF9AE}" pid="5" name="MSIP_Label_f42aa342-8706-4288-bd11-ebb85995028c_SetDate">
    <vt:lpwstr>2019-03-01T03:37:08.8044231Z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c0db5434-9fda-449a-beeb-e28e78f0c2f2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