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8"/>
  </p:notesMasterIdLst>
  <p:sldIdLst>
    <p:sldId id="272" r:id="rId2"/>
    <p:sldId id="273" r:id="rId3"/>
    <p:sldId id="282" r:id="rId4"/>
    <p:sldId id="281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5" r:id="rId14"/>
    <p:sldId id="326" r:id="rId15"/>
    <p:sldId id="324" r:id="rId16"/>
    <p:sldId id="283" r:id="rId17"/>
    <p:sldId id="284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285" r:id="rId27"/>
    <p:sldId id="286" r:id="rId28"/>
    <p:sldId id="31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274" r:id="rId54"/>
    <p:sldId id="280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E5341-7E5B-41C1-B9CB-15573F58ADAA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3354-5358-4226-AB10-0694A96C3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AB505D0-D57C-4423-AA09-F4AB030AE2F8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F739-188A-46E6-BA0F-BDCD40AF43F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BF6A6F-C726-4BFB-ADF5-248FE9F8D6C0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76B46C-D760-468F-980C-94617665C46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833BFB-5ED4-427E-8A37-2C284AB5673A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39A7-FED7-459A-9750-A75466453B13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B7F1-1E1B-4B23-A28F-968CB18CCEC0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C935-ABD6-4B02-B0EF-AB65555E871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7FE16F-2F46-40AE-812F-0D208CCFD9B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34B2-4D58-4B86-B677-5FB60B2F0CAA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CC7F2C-9038-44B3-B6A5-809A12E4E4C1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911-F7CE-4C00-86FF-086163FDDA4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25F5-B8F1-40FD-9363-BEBA6D16E29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2A6C-6839-4317-8162-110167AA793B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A9DE-E2CE-4C0A-9FF9-DDC19F41E584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5D6E-9114-46F3-8418-E3D19A9DD7E3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13A3-5499-44B6-A025-F29964D7A277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F666-63C3-4DCD-86FA-D83C0328F46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category/extens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nkeby.io/" TargetMode="External"/><Relationship Id="rId3" Type="http://schemas.openxmlformats.org/officeDocument/2006/relationships/hyperlink" Target="https://www.parity.io/ethereum/" TargetMode="External"/><Relationship Id="rId7" Type="http://schemas.openxmlformats.org/officeDocument/2006/relationships/hyperlink" Target="https://truffleframework.com/ganache" TargetMode="External"/><Relationship Id="rId2" Type="http://schemas.openxmlformats.org/officeDocument/2006/relationships/hyperlink" Target="https://ethereum.github.io/go-ethere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uffleframework.com/" TargetMode="External"/><Relationship Id="rId5" Type="http://schemas.openxmlformats.org/officeDocument/2006/relationships/hyperlink" Target="https://metamask.io/" TargetMode="External"/><Relationship Id="rId10" Type="http://schemas.openxmlformats.org/officeDocument/2006/relationships/hyperlink" Target="https://github.com/" TargetMode="External"/><Relationship Id="rId4" Type="http://schemas.openxmlformats.org/officeDocument/2006/relationships/hyperlink" Target="https://solidity.readthedocs.io/" TargetMode="External"/><Relationship Id="rId9" Type="http://schemas.openxmlformats.org/officeDocument/2006/relationships/hyperlink" Target="https://code.visualstudio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lockchain/what-is-blockchain?S_PKG=CoG&amp;cm_mmc=Search_Bing-_-Blockchain+and+Watson+Financial+Services_Blockchain-_-WW_US-_-+What++Is++The++Blockchain_Broad_CoG&amp;cm_mmca1=000020YK&amp;cm_mmca2=10005803&amp;cm_mmca8=kwd-81089013246393:loc-190&amp;cm_mmca9=d5069943-9ee7-4d5a-bbcd-9c7e3ae43b72&amp;cm_mmca10=81088995900951&amp;cm_mmca11=b&amp;mkwid=d5069943-9ee7-4d5a-bbcd-9c7e3ae43b72|1298|570&amp;cvosrc=ppc.bing.%2BWhat%20%2BIs%20%2BThe%20%2BBlockchain&amp;cvo_campaign=000020YK&amp;cvo_crid=81088995900951&amp;Matchtype=b&amp;msclkid=f4d3678f6490134d662d3bfeee346e54&amp;utm_source=bing&amp;utm_medium=cpc&amp;utm_campaign=Search%7CGeneric%20-%20What%20is%20Blockchain%7C000020YK%7CWW%7CUS%7CEN%7CBMM%7C10005803%7CNULL&amp;utm_term=%2BWhat%20%2BIs%20%2BThe%20%2BBlockchain&amp;utm_content=What%20Is%20The%20Blockchain%20-%20Broa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book/ethereumbook" TargetMode="External"/><Relationship Id="rId2" Type="http://schemas.openxmlformats.org/officeDocument/2006/relationships/hyperlink" Target="https://ethereumbook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pmorganchase/quorum" TargetMode="External"/><Relationship Id="rId5" Type="http://schemas.openxmlformats.org/officeDocument/2006/relationships/hyperlink" Target="https://github.com/ethereum" TargetMode="External"/><Relationship Id="rId4" Type="http://schemas.openxmlformats.org/officeDocument/2006/relationships/hyperlink" Target="https://www.ethereum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getting-started-with-ethereum-solidity-development/" TargetMode="External"/><Relationship Id="rId2" Type="http://schemas.openxmlformats.org/officeDocument/2006/relationships/hyperlink" Target="https://www.udemy.com/ethereum-mastercla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demy.com/ethereum-blockchain-certification/" TargetMode="External"/><Relationship Id="rId4" Type="http://schemas.openxmlformats.org/officeDocument/2006/relationships/hyperlink" Target="https://www.udemy.com/ethereum-and-solidity-the-complete-developers-guide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lockchain/what-is-blockchain?S_PKG=CoG&amp;cm_mmc=Search_Bing-_-Blockchain+and+Watson+Financial+Services_Blockchain-_-WW_US-_-+What++Is++The++Blockchain_Broad_CoG&amp;cm_mmca1=000020YK&amp;cm_mmca2=10005803&amp;cm_mmca8=kwd-81089013246393:loc-190&amp;cm_mmca9=d5069943-9ee7-4d5a-bbcd-9c7e3ae43b72&amp;cm_mmca10=81088995900951&amp;cm_mmca11=b&amp;mkwid=d5069943-9ee7-4d5a-bbcd-9c7e3ae43b72|1298|570&amp;cvosrc=ppc.bing.%2BWhat%20%2BIs%20%2BThe%20%2BBlockchain&amp;cvo_campaign=000020YK&amp;cvo_crid=81088995900951&amp;Matchtype=b&amp;msclkid=afaf6cf2bc901507180d308306389c32&amp;utm_source=bing&amp;utm_medium=cpc&amp;utm_campaign=Search%7CGeneric%20-%20What%20is%20Blockchain%7C000020YK%7CWW%7CUS%7CEN%7CBMM%7C10005803%7CNULL&amp;utm_term=%2BWhat%20%2BIs%20%2BThe%20%2BBlockchain&amp;utm_content=What%20Is%20The%20Blockchain%20-%20Broad" TargetMode="External"/><Relationship Id="rId7" Type="http://schemas.openxmlformats.org/officeDocument/2006/relationships/hyperlink" Target="https://vitalik.ca/general/2017/09/14/prehistory.html" TargetMode="External"/><Relationship Id="rId2" Type="http://schemas.openxmlformats.org/officeDocument/2006/relationships/hyperlink" Target="https://azure.microsoft.com/en-us/solutions/blockcha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github.io/yellowpaper/paper.pdf" TargetMode="External"/><Relationship Id="rId5" Type="http://schemas.openxmlformats.org/officeDocument/2006/relationships/hyperlink" Target="https://hbr.org/sponsored/2017/10/how-blockchain-will-accelerate-business-performance-and-power-the-smart-economy" TargetMode="External"/><Relationship Id="rId4" Type="http://schemas.openxmlformats.org/officeDocument/2006/relationships/hyperlink" Target="https://www.ibm.com/downloads/cas/K54GJQJ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sz="4200"/>
              <a:t>Building DApps with Ethereum Blockchain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/>
              <a:t>Chia James Chang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B8A6D-8C5D-4751-AAD0-B4D32763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0071-A3EE-4238-894C-19F447E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Ethereum’s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10B1-984D-459B-A628-BB9ADC87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P2P network. TCP port 30303 and protocol called DEVp2p.</a:t>
            </a:r>
          </a:p>
          <a:p>
            <a:r>
              <a:rPr lang="en-US" dirty="0"/>
              <a:t>Consensus rules.</a:t>
            </a:r>
          </a:p>
          <a:p>
            <a:r>
              <a:rPr lang="en-US" dirty="0"/>
              <a:t>Transactions.</a:t>
            </a:r>
          </a:p>
          <a:p>
            <a:r>
              <a:rPr lang="en-US" dirty="0"/>
              <a:t>State machine.</a:t>
            </a:r>
          </a:p>
          <a:p>
            <a:r>
              <a:rPr lang="en-US" dirty="0"/>
              <a:t>Ethereum Virtual Machine (EVM).</a:t>
            </a:r>
          </a:p>
          <a:p>
            <a:pPr lvl="1"/>
            <a:r>
              <a:rPr lang="en-US" dirty="0"/>
              <a:t>EVM programs called “smart contracts” written in Solidity.</a:t>
            </a:r>
          </a:p>
          <a:p>
            <a:r>
              <a:rPr lang="en-US" dirty="0"/>
              <a:t>Data structures.</a:t>
            </a:r>
          </a:p>
          <a:p>
            <a:pPr lvl="1"/>
            <a:r>
              <a:rPr lang="en-US" dirty="0"/>
              <a:t>Transactions.</a:t>
            </a:r>
          </a:p>
          <a:p>
            <a:pPr lvl="1"/>
            <a:r>
              <a:rPr lang="en-US" dirty="0"/>
              <a:t>System state in serialized hashed data structure called a Merkle Patricia </a:t>
            </a:r>
            <a:r>
              <a:rPr lang="en-US" dirty="0" err="1"/>
              <a:t>Treee</a:t>
            </a:r>
            <a:r>
              <a:rPr lang="en-US" dirty="0"/>
              <a:t>.</a:t>
            </a:r>
          </a:p>
          <a:p>
            <a:r>
              <a:rPr lang="en-US" dirty="0"/>
              <a:t>Consensus algorithm.</a:t>
            </a:r>
          </a:p>
          <a:p>
            <a:pPr lvl="1"/>
            <a:r>
              <a:rPr lang="en-US" dirty="0" err="1"/>
              <a:t>PoW</a:t>
            </a:r>
            <a:r>
              <a:rPr lang="en-US" dirty="0"/>
              <a:t>: Bitcoin’s consensus model, Nakamoto Consensus.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: codenamed Casper.</a:t>
            </a:r>
          </a:p>
          <a:p>
            <a:r>
              <a:rPr lang="en-US" dirty="0"/>
              <a:t>Economic security.</a:t>
            </a:r>
          </a:p>
          <a:p>
            <a:pPr lvl="1"/>
            <a:r>
              <a:rPr lang="en-US" dirty="0" err="1"/>
              <a:t>Etheash</a:t>
            </a:r>
            <a:r>
              <a:rPr lang="en-US" dirty="0"/>
              <a:t>: </a:t>
            </a:r>
            <a:r>
              <a:rPr lang="en-US" dirty="0" err="1"/>
              <a:t>PoW</a:t>
            </a:r>
            <a:r>
              <a:rPr lang="en-US" dirty="0"/>
              <a:t> algorithm.</a:t>
            </a:r>
          </a:p>
          <a:p>
            <a:r>
              <a:rPr lang="en-US" dirty="0"/>
              <a:t>Clients.</a:t>
            </a:r>
          </a:p>
          <a:p>
            <a:pPr lvl="1"/>
            <a:r>
              <a:rPr lang="en-US" dirty="0"/>
              <a:t>Go-Ethereum (</a:t>
            </a:r>
            <a:r>
              <a:rPr lang="en-US" dirty="0" err="1"/>
              <a:t>Geth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Parity.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5C52-66FB-470B-B537-66C97EB3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F887-6CD0-4D4D-BB38-DC36CBDA2FBD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306D-08FF-4813-A654-4194610E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2FD3-F3A4-44AB-8DD8-A31D7BA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D7D0-AEBB-4B74-A2B8-69F1FA82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general-purpose blockchains to Decentralized Applications (DApps)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2E44-BB4B-404E-AD9E-DA99B12F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Ethereum started as a general-purpose blockchain. But very quickly, Ethereum’s vision expanded to become a platform for programming DApps.</a:t>
            </a:r>
          </a:p>
          <a:p>
            <a:r>
              <a:rPr lang="en-US" dirty="0"/>
              <a:t>DApps is, at the very least, a smart contract and a web user interface.</a:t>
            </a:r>
          </a:p>
          <a:p>
            <a:r>
              <a:rPr lang="en-US" dirty="0"/>
              <a:t>A </a:t>
            </a:r>
            <a:r>
              <a:rPr lang="en-US" dirty="0" err="1"/>
              <a:t>DApp</a:t>
            </a:r>
            <a:r>
              <a:rPr lang="en-US" dirty="0"/>
              <a:t> is a web application that is built on top of open, decentralized, peer-to-peer infrastructure services.</a:t>
            </a:r>
          </a:p>
          <a:p>
            <a:r>
              <a:rPr lang="en-US" dirty="0"/>
              <a:t>A </a:t>
            </a:r>
            <a:r>
              <a:rPr lang="en-US" dirty="0" err="1"/>
              <a:t>DApp</a:t>
            </a:r>
            <a:r>
              <a:rPr lang="en-US" dirty="0"/>
              <a:t> is composed of:</a:t>
            </a:r>
          </a:p>
          <a:p>
            <a:pPr lvl="1"/>
            <a:r>
              <a:rPr lang="en-US" dirty="0"/>
              <a:t>Smart contracts on a blockchain.</a:t>
            </a:r>
          </a:p>
          <a:p>
            <a:pPr lvl="1"/>
            <a:r>
              <a:rPr lang="en-US" dirty="0"/>
              <a:t>A web frontend user interface.</a:t>
            </a:r>
          </a:p>
          <a:p>
            <a:pPr lvl="1"/>
            <a:r>
              <a:rPr lang="en-US" dirty="0"/>
              <a:t>A decentralized (P2P) storage protocol and platform.</a:t>
            </a:r>
          </a:p>
          <a:p>
            <a:pPr lvl="1"/>
            <a:r>
              <a:rPr lang="en-US" dirty="0"/>
              <a:t>A decentralized (P2P) messaging protocol and platform.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FFF0-616D-406C-906B-2E022261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C3C5-EFCF-4ED9-9DAC-B3CA02ADA853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7BF3-11D6-4597-A520-666E66F2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92EB-F9D7-44AE-82C9-2367317C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198F-1023-4760-B465-2EB70FD3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age of the Internet (web3)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7170-83E8-4411-B14A-A8E5FB42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Web3, the third “version” of the web, was first proposed by Dr. Gavin Wood: decentralization with peer-to-peer protocols into every aspect of a web application.</a:t>
            </a:r>
          </a:p>
          <a:p>
            <a:r>
              <a:rPr lang="en-US" dirty="0">
                <a:solidFill>
                  <a:srgbClr val="FF0000"/>
                </a:solidFill>
              </a:rPr>
              <a:t>Ethereum </a:t>
            </a:r>
            <a:r>
              <a:rPr lang="en-US" b="1" dirty="0">
                <a:solidFill>
                  <a:srgbClr val="FF0000"/>
                </a:solidFill>
              </a:rPr>
              <a:t>web3.js</a:t>
            </a:r>
            <a:r>
              <a:rPr lang="en-US" dirty="0">
                <a:solidFill>
                  <a:srgbClr val="FF0000"/>
                </a:solidFill>
              </a:rPr>
              <a:t> JavaScript library</a:t>
            </a:r>
            <a:r>
              <a:rPr lang="en-US" dirty="0"/>
              <a:t>, which bridges JavaScript applications that run in your browser with the Ethereum blockchain.</a:t>
            </a:r>
          </a:p>
          <a:p>
            <a:pPr lvl="1"/>
            <a:r>
              <a:rPr lang="en-US" dirty="0"/>
              <a:t>Includes an interface to a P2P storage network called </a:t>
            </a:r>
            <a:r>
              <a:rPr lang="en-US" b="1" dirty="0">
                <a:solidFill>
                  <a:srgbClr val="00B0F0"/>
                </a:solidFill>
              </a:rPr>
              <a:t>Swarm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P2P messaging service called </a:t>
            </a:r>
            <a:r>
              <a:rPr lang="en-US" b="1" dirty="0">
                <a:solidFill>
                  <a:srgbClr val="7030A0"/>
                </a:solidFill>
              </a:rPr>
              <a:t>Whisper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8528-9384-4011-8F83-AABE158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7E74-4A40-4BA1-AF2F-DE8D304AC7C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AFF9-0E28-4F24-99D2-716C1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A97C-D79C-4A01-9B88-69A52C4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90D-F120-40C1-B4A3-9B7A69E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Ethereum’s development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077B-8DD8-415F-8BDE-DE192810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mantra is “move fast and break things.”</a:t>
            </a:r>
          </a:p>
          <a:p>
            <a:r>
              <a:rPr lang="en-US" dirty="0"/>
              <a:t>Ethereum’s development culture is characterized by </a:t>
            </a:r>
            <a:r>
              <a:rPr lang="en-US" dirty="0">
                <a:solidFill>
                  <a:srgbClr val="FF0000"/>
                </a:solidFill>
              </a:rPr>
              <a:t>rapid innovation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rapid evolution</a:t>
            </a:r>
            <a:r>
              <a:rPr lang="en-US" dirty="0"/>
              <a:t>, and a willingness to deploy </a:t>
            </a:r>
            <a:r>
              <a:rPr lang="en-US" dirty="0">
                <a:solidFill>
                  <a:srgbClr val="7030A0"/>
                </a:solidFill>
              </a:rPr>
              <a:t>forward-looking improvements</a:t>
            </a:r>
            <a:r>
              <a:rPr lang="en-US" dirty="0"/>
              <a:t>, even if this is at the expense of some backward compatibility.</a:t>
            </a:r>
          </a:p>
          <a:p>
            <a:r>
              <a:rPr lang="en-US" dirty="0"/>
              <a:t>As a developer, you must remain flexible and be prepared to rebuild your infrastructure as some of the underlying assumptions change.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223F-5641-4459-9DCD-CEABBB9F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C969-EE61-4546-B712-982A0EC70AD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CDCD-23C9-444B-8C1B-81BA140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1ABC-5910-4316-ACD5-276FF0F9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2E43-44C7-4F21-9F08-3760584E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Ethereum?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4DA5-EF87-4EBB-B978-562C4CC7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Blockchains have a very steep learning curve, as they combine multiple disciplines into one domain: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Information security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Economics</a:t>
            </a:r>
          </a:p>
          <a:p>
            <a:pPr lvl="1"/>
            <a:r>
              <a:rPr lang="en-US" dirty="0"/>
              <a:t>Distributed systems</a:t>
            </a:r>
          </a:p>
          <a:p>
            <a:pPr lvl="1"/>
            <a:r>
              <a:rPr lang="en-US" dirty="0"/>
              <a:t>Peer-to-peer networks</a:t>
            </a:r>
          </a:p>
          <a:p>
            <a:r>
              <a:rPr lang="en-US" dirty="0"/>
              <a:t>Ethereum makes this learning curve a lot less steep, so you can get started quickly.</a:t>
            </a:r>
          </a:p>
          <a:p>
            <a:r>
              <a:rPr lang="en-US" dirty="0"/>
              <a:t>Ethereum is a </a:t>
            </a:r>
            <a:r>
              <a:rPr lang="en-US" b="1" i="1" dirty="0"/>
              <a:t>developer’s blockchain</a:t>
            </a:r>
            <a:r>
              <a:rPr lang="en-US" dirty="0"/>
              <a:t>, built by developers for developers.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F28D-A805-44EA-9BC1-76EB8367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4DB-57A6-4E72-B3C3-CAE4FF93FABD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8F9C-AA54-4525-B5D0-717AA63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D0D8-F079-445C-9938-653C8DA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198F-1023-4760-B465-2EB70FD3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book will teach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7170-83E8-4411-B14A-A8E5FB42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book dives into Ethereum and examines every component.</a:t>
            </a:r>
          </a:p>
          <a:p>
            <a:r>
              <a:rPr lang="en-US" dirty="0"/>
              <a:t>You will start with a simple transactions, dissect how it works, build a simple contract, make it better, and follow its journey through the Ethereum system.</a:t>
            </a:r>
          </a:p>
          <a:p>
            <a:r>
              <a:rPr lang="en-US" dirty="0"/>
              <a:t>You will learn not only how to use Ethereum—how it works—but also why it is designed the way it is.</a:t>
            </a:r>
          </a:p>
          <a:p>
            <a:r>
              <a:rPr lang="en-US" dirty="0"/>
              <a:t>You will be able to understand how each of the pieces works, and how they fit together and why.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8528-9384-4011-8F83-AABE158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EFA2-A016-4D10-9597-900E30377245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AFF9-0E28-4F24-99D2-716C1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A97C-D79C-4A01-9B88-69A52C4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Ethereum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ACBB-6E59-4DF9-BFB0-4871CB78D1E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Ethereum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exploring Ethereum</a:t>
            </a:r>
          </a:p>
          <a:p>
            <a:r>
              <a:rPr lang="en-US" dirty="0"/>
              <a:t>Leaning how to use wallets</a:t>
            </a:r>
          </a:p>
          <a:p>
            <a:r>
              <a:rPr lang="en-US" dirty="0"/>
              <a:t>How to create transactions</a:t>
            </a:r>
          </a:p>
          <a:p>
            <a:r>
              <a:rPr lang="en-US" dirty="0"/>
              <a:t>How to run a basic smart contract.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2981-3E60-4603-8417-35D8ACD4522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6439-95E2-4B5D-891F-18BB1609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 currency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BF049-279F-4C0B-B41E-AB77E47CD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Ethereum’s currency unit is call </a:t>
                </a:r>
                <a:r>
                  <a:rPr lang="en-US" i="1" dirty="0"/>
                  <a:t>ether</a:t>
                </a:r>
                <a:r>
                  <a:rPr lang="en-US" dirty="0"/>
                  <a:t>, identified also as “ETH”.</a:t>
                </a:r>
              </a:p>
              <a:p>
                <a:r>
                  <a:rPr lang="en-US" dirty="0"/>
                  <a:t>Wei is the smallest unit.</a:t>
                </a:r>
              </a:p>
              <a:p>
                <a:pPr lvl="1"/>
                <a:r>
                  <a:rPr lang="en-US" dirty="0"/>
                  <a:t>One ether is 1 quintillion </a:t>
                </a:r>
                <a:r>
                  <a:rPr lang="en-US" dirty="0" err="1"/>
                  <a:t>wei</a:t>
                </a:r>
                <a:r>
                  <a:rPr lang="en-US" dirty="0"/>
                  <a:t> (1 * 10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dirty="0"/>
                  <a:t> or 1,000,000,000,000,000,000).</a:t>
                </a:r>
              </a:p>
              <a:p>
                <a:pPr lvl="1"/>
                <a:r>
                  <a:rPr lang="en-US" dirty="0"/>
                  <a:t>The value of ether is always represented internally in Ethereum as an unsigned integer value denominated in </a:t>
                </a:r>
                <a:r>
                  <a:rPr lang="en-US" dirty="0" err="1"/>
                  <a:t>wei</a:t>
                </a:r>
                <a:r>
                  <a:rPr lang="en-US" dirty="0"/>
                  <a:t>. When you transact 1 ether, the transaction encodes 1,000,000,000,000,000,000 </a:t>
                </a:r>
                <a:r>
                  <a:rPr lang="en-US" dirty="0" err="1"/>
                  <a:t>wei</a:t>
                </a:r>
                <a:r>
                  <a:rPr lang="en-US" dirty="0"/>
                  <a:t> as the value.</a:t>
                </a:r>
              </a:p>
              <a:p>
                <a:r>
                  <a:rPr lang="en-US" dirty="0"/>
                  <a:t>Ethereum is the system, ether is the currency.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BF049-279F-4C0B-B41E-AB77E47CD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D13D-3649-46C7-95C1-D4983D4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1398-3EF7-45D3-8776-26BFF38F95F1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DF37A-61C2-47DB-932D-85C2775A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9837-D291-4D1A-BDCA-B6EF1B92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963D-5837-4106-B459-ADAC40C5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 denominations and unit names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39A8A39-5D81-42F8-83A3-AA45237631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3654562"/>
                  </p:ext>
                </p:extLst>
              </p:nvPr>
            </p:nvGraphicFramePr>
            <p:xfrm>
              <a:off x="609600" y="1935163"/>
              <a:ext cx="10972800" cy="397764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249271">
                      <a:extLst>
                        <a:ext uri="{9D8B030D-6E8A-4147-A177-3AD203B41FA5}">
                          <a16:colId xmlns:a16="http://schemas.microsoft.com/office/drawing/2014/main" val="3526088198"/>
                        </a:ext>
                      </a:extLst>
                    </a:gridCol>
                    <a:gridCol w="1362635">
                      <a:extLst>
                        <a:ext uri="{9D8B030D-6E8A-4147-A177-3AD203B41FA5}">
                          <a16:colId xmlns:a16="http://schemas.microsoft.com/office/drawing/2014/main" val="3398081038"/>
                        </a:ext>
                      </a:extLst>
                    </a:gridCol>
                    <a:gridCol w="2277035">
                      <a:extLst>
                        <a:ext uri="{9D8B030D-6E8A-4147-A177-3AD203B41FA5}">
                          <a16:colId xmlns:a16="http://schemas.microsoft.com/office/drawing/2014/main" val="2896086066"/>
                        </a:ext>
                      </a:extLst>
                    </a:gridCol>
                    <a:gridCol w="3083859">
                      <a:extLst>
                        <a:ext uri="{9D8B030D-6E8A-4147-A177-3AD203B41FA5}">
                          <a16:colId xmlns:a16="http://schemas.microsoft.com/office/drawing/2014/main" val="24577162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 (in </a:t>
                          </a:r>
                          <a:r>
                            <a:rPr lang="en-US" dirty="0" err="1"/>
                            <a:t>wei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Common (Colloquial)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76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05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Babbage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Kilowei or femtoether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76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Lovelace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Megawei or picoether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701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Shannon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Gigawei or nanoether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Szabo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Microether or micro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638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Finney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Milliether or milli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95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9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958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2015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939A8A39-5D81-42F8-83A3-AA45237631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3654562"/>
                  </p:ext>
                </p:extLst>
              </p:nvPr>
            </p:nvGraphicFramePr>
            <p:xfrm>
              <a:off x="609600" y="1935163"/>
              <a:ext cx="10972800" cy="397764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4249271">
                      <a:extLst>
                        <a:ext uri="{9D8B030D-6E8A-4147-A177-3AD203B41FA5}">
                          <a16:colId xmlns:a16="http://schemas.microsoft.com/office/drawing/2014/main" val="3526088198"/>
                        </a:ext>
                      </a:extLst>
                    </a:gridCol>
                    <a:gridCol w="1362635">
                      <a:extLst>
                        <a:ext uri="{9D8B030D-6E8A-4147-A177-3AD203B41FA5}">
                          <a16:colId xmlns:a16="http://schemas.microsoft.com/office/drawing/2014/main" val="3398081038"/>
                        </a:ext>
                      </a:extLst>
                    </a:gridCol>
                    <a:gridCol w="2277035">
                      <a:extLst>
                        <a:ext uri="{9D8B030D-6E8A-4147-A177-3AD203B41FA5}">
                          <a16:colId xmlns:a16="http://schemas.microsoft.com/office/drawing/2014/main" val="2896086066"/>
                        </a:ext>
                      </a:extLst>
                    </a:gridCol>
                    <a:gridCol w="3083859">
                      <a:extLst>
                        <a:ext uri="{9D8B030D-6E8A-4147-A177-3AD203B41FA5}">
                          <a16:colId xmlns:a16="http://schemas.microsoft.com/office/drawing/2014/main" val="245771620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 (in </a:t>
                          </a:r>
                          <a:r>
                            <a:rPr lang="en-US" dirty="0" err="1"/>
                            <a:t>wei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Common (Colloquial)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768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058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280328" r="-394196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Babbage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Kilowei or femtoether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76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380328" r="-39419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Lovelace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Megawei or picoether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701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480328" r="-39419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Shannon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Gigawei or nanoether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590000" r="-394196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Szabo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Microether or micro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8638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678689" r="-3941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Finney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Milliether or milli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95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778689" r="-3941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49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878689" r="-3941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Kiloether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6958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1,000,000,000,000,000,000,000,000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054" t="-978689" r="-3941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Megaether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92015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D56E-6023-41CB-A06D-E2DAC0E0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8528-86C5-4F5A-9846-A32082BF85A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9700-81C6-4FB4-9171-24A3CFFA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3298-E22E-45E4-8505-1E8C693F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Ethereum?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Ethereum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Ethereum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Cryptography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Wallets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Contracts and Solidity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Contracts and Vyper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Smart Contract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Decentralized Applications (DApps)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Ethereum Virtual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Consensus</a:t>
            </a:r>
          </a:p>
          <a:p>
            <a:r>
              <a:rPr lang="en-US" dirty="0"/>
              <a:t>Miscellaneous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1194-A072-4186-B303-8373DA0E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C236-D299-4241-9176-052F9AAAB1A5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F881-ED30-4132-B2CD-183953A8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4208C-89E8-436F-8460-D602097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BE32-EA36-4B1C-ACFD-3CEC6B95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Ethereum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BA9C-D64B-4B70-8905-5FB1A094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Wallet: a software application that helps you manage your Ethereum account. In short, an Ethereum wallet is your gateway to the Ethereum system.</a:t>
            </a:r>
          </a:p>
          <a:p>
            <a:r>
              <a:rPr lang="en-US" dirty="0"/>
              <a:t>Wallet holds your keys and can create and broadcast transactions on your behalf.</a:t>
            </a:r>
          </a:p>
          <a:p>
            <a:r>
              <a:rPr lang="en-US" dirty="0"/>
              <a:t>We’ve selected three different types of wallets to use:</a:t>
            </a:r>
          </a:p>
          <a:p>
            <a:pPr lvl="1"/>
            <a:r>
              <a:rPr lang="en-US" dirty="0"/>
              <a:t>Mobile wallet</a:t>
            </a:r>
          </a:p>
          <a:p>
            <a:pPr lvl="1"/>
            <a:r>
              <a:rPr lang="en-US" dirty="0"/>
              <a:t>Desktop wallet</a:t>
            </a:r>
          </a:p>
          <a:p>
            <a:pPr lvl="1"/>
            <a:r>
              <a:rPr lang="en-US" dirty="0"/>
              <a:t>Web-based wallet</a:t>
            </a:r>
          </a:p>
          <a:p>
            <a:r>
              <a:rPr lang="en-US" dirty="0"/>
              <a:t>Good starter wallets:</a:t>
            </a:r>
          </a:p>
          <a:p>
            <a:pPr lvl="1"/>
            <a:r>
              <a:rPr lang="en-US" dirty="0"/>
              <a:t>MetaMask</a:t>
            </a:r>
          </a:p>
          <a:p>
            <a:pPr lvl="1"/>
            <a:r>
              <a:rPr lang="en-US" dirty="0"/>
              <a:t>Jaxx</a:t>
            </a:r>
          </a:p>
          <a:p>
            <a:pPr lvl="1"/>
            <a:r>
              <a:rPr lang="en-US" dirty="0" err="1"/>
              <a:t>MyEtherWallet</a:t>
            </a:r>
            <a:r>
              <a:rPr lang="en-US" dirty="0"/>
              <a:t> (MEW)</a:t>
            </a:r>
          </a:p>
          <a:p>
            <a:pPr lvl="1"/>
            <a:r>
              <a:rPr lang="en-US" dirty="0"/>
              <a:t>Emerald Wallet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CDD0-926C-41E4-86CA-7B7467A8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D26-8701-464A-8069-28AADC29069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9A1F-F018-4A3A-A9C1-73FB4D93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85AFE-A1A9-40A4-894F-B92CA5A9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8202-52A1-4634-A1D7-36122CFC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7741-1B46-42D9-A980-F3C16BA0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user of Ethereum can—and should—control their own private keys, which are the things that control access to funds and smart contracts.</a:t>
            </a:r>
          </a:p>
          <a:p>
            <a:r>
              <a:rPr lang="en-US" dirty="0"/>
              <a:t>Do not improvise security.</a:t>
            </a:r>
          </a:p>
          <a:p>
            <a:r>
              <a:rPr lang="en-US" dirty="0"/>
              <a:t>The more important the account, the higher security measures should be taken.</a:t>
            </a:r>
          </a:p>
          <a:p>
            <a:r>
              <a:rPr lang="en-US" dirty="0"/>
              <a:t>Never store your private key in plain form, especially digitally.</a:t>
            </a:r>
          </a:p>
          <a:p>
            <a:r>
              <a:rPr lang="en-US" dirty="0"/>
              <a:t>Private keys can be stored in an encrypted form, as a digital “keystore” file.</a:t>
            </a:r>
          </a:p>
          <a:p>
            <a:r>
              <a:rPr lang="en-US" dirty="0"/>
              <a:t>Do not store any passwords in digital documents.</a:t>
            </a:r>
          </a:p>
          <a:p>
            <a:r>
              <a:rPr lang="en-US" dirty="0"/>
              <a:t>When you are prompted to back up a key as a mnemonic work sequence, use pen and paper to make a physical backup.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BED4-EBAA-4432-B6F2-52856971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EA1-076C-4DD8-BE24-38C421A79DBE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4894-2E95-46DD-AAC8-99DEC27B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4E0D-9C71-4A06-AEE5-4617A5BA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A69D-0139-4171-A95E-14A9139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and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3FC6-3F94-4C2E-9C3A-515154D4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 transactions, do a small test transaction first.</a:t>
            </a:r>
          </a:p>
          <a:p>
            <a:r>
              <a:rPr lang="en-US" dirty="0"/>
              <a:t>For a new account, test it first.</a:t>
            </a:r>
          </a:p>
          <a:p>
            <a:r>
              <a:rPr lang="en-US" dirty="0"/>
              <a:t>Be aware of public block explorers.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10FB-52AF-4C7A-BDCF-F2AACCB0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86C2-5E06-44E8-95F5-F3C610A96EE1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41F14-F44F-4978-9F17-C3AB163B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DF5C-FC26-4E48-89AE-E54FED15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D136-FD1A-41C4-B988-E8A0B86E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MetaMask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3B69-0126-48EA-8455-8AA7E650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Google Chrome browser and navigate to: </a:t>
            </a:r>
            <a:r>
              <a:rPr lang="en-US" i="1" dirty="0">
                <a:hlinkClick r:id="rId2"/>
              </a:rPr>
              <a:t>https://chrome.google.com/webstore/category/extensions</a:t>
            </a:r>
            <a:endParaRPr lang="en-US" dirty="0"/>
          </a:p>
          <a:p>
            <a:r>
              <a:rPr lang="en-US" dirty="0"/>
              <a:t>Search “MetaMask” and verify and download the real MetaMask.</a:t>
            </a:r>
          </a:p>
          <a:p>
            <a:r>
              <a:rPr lang="en-US" dirty="0"/>
              <a:t>Creating a Wallet</a:t>
            </a:r>
          </a:p>
          <a:p>
            <a:pPr lvl="1"/>
            <a:r>
              <a:rPr lang="en-US" dirty="0"/>
              <a:t>MetaMask will generate a wallet for you and show you a mnemonic backup consisting 12 English words. Back up your mnemonic on papers, twice.</a:t>
            </a:r>
          </a:p>
          <a:p>
            <a:pPr lvl="1"/>
            <a:r>
              <a:rPr lang="en-US" dirty="0"/>
              <a:t>Congratulations! Your have set up your first Ethereum wallet.</a:t>
            </a:r>
          </a:p>
          <a:p>
            <a:r>
              <a:rPr lang="en-US" dirty="0"/>
              <a:t>To use MetaMask:</a:t>
            </a:r>
          </a:p>
          <a:p>
            <a:pPr lvl="1"/>
            <a:r>
              <a:rPr lang="en-US" dirty="0"/>
              <a:t>Launch Google Chrome browser</a:t>
            </a:r>
          </a:p>
          <a:p>
            <a:pPr lvl="1"/>
            <a:r>
              <a:rPr lang="en-US" dirty="0"/>
              <a:t>Click MetaMask icon and login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DDAC-00A2-47FF-BC47-EF71D6BA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C4AA-0510-49A8-A747-7A26B29CC8B3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7FA9-67EE-4920-A412-3C364F6B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120D-8844-4368-8998-D176016D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0C52-0E2C-487E-A267-EAEA296E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8145-E189-479C-A6E6-30DA7CEF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 Ethereum Network.</a:t>
            </a:r>
          </a:p>
          <a:p>
            <a:pPr lvl="1"/>
            <a:r>
              <a:rPr lang="en-US" dirty="0"/>
              <a:t>The main real public Ethereum blockchain.</a:t>
            </a:r>
          </a:p>
          <a:p>
            <a:r>
              <a:rPr lang="en-US" dirty="0"/>
              <a:t>Ropsten Test Network.</a:t>
            </a:r>
          </a:p>
          <a:p>
            <a:pPr lvl="1"/>
            <a:r>
              <a:rPr lang="en-US" dirty="0"/>
              <a:t>Ethereum public test blockchain.</a:t>
            </a:r>
          </a:p>
          <a:p>
            <a:r>
              <a:rPr lang="en-US" dirty="0"/>
              <a:t>Kovan Test Network. Supported by Parity only.</a:t>
            </a:r>
          </a:p>
          <a:p>
            <a:pPr lvl="1"/>
            <a:r>
              <a:rPr lang="en-US" dirty="0"/>
              <a:t>Ethereum public test blockchain: using the Aura consensus protocol with proof-of-authority (federated signing). It is supported by Parity only.</a:t>
            </a:r>
          </a:p>
          <a:p>
            <a:r>
              <a:rPr lang="en-US" dirty="0"/>
              <a:t>Rinkeby Test Network.</a:t>
            </a:r>
          </a:p>
          <a:p>
            <a:pPr lvl="1"/>
            <a:r>
              <a:rPr lang="en-US" dirty="0"/>
              <a:t>Ethereum public test blockchain: using the Clique consensus protocol with proof-of-authority (federated signing).</a:t>
            </a:r>
          </a:p>
          <a:p>
            <a:r>
              <a:rPr lang="en-US" dirty="0"/>
              <a:t>Localhost 8545.</a:t>
            </a:r>
          </a:p>
          <a:p>
            <a:pPr lvl="1"/>
            <a:r>
              <a:rPr lang="en-US" dirty="0"/>
              <a:t>Local test Ethereum test blockchain.</a:t>
            </a:r>
          </a:p>
          <a:p>
            <a:r>
              <a:rPr lang="en-US" dirty="0"/>
              <a:t>Custom RPC.</a:t>
            </a:r>
          </a:p>
          <a:p>
            <a:pPr lvl="1"/>
            <a:r>
              <a:rPr lang="en-US" dirty="0"/>
              <a:t>Allow you to connect MetaMask to any node with a </a:t>
            </a:r>
            <a:r>
              <a:rPr lang="en-US" dirty="0" err="1"/>
              <a:t>Geth</a:t>
            </a:r>
            <a:r>
              <a:rPr lang="en-US" dirty="0"/>
              <a:t>-compatible Remote Procedure Call (RPC</a:t>
            </a:r>
            <a:r>
              <a:rPr lang="en-US"/>
              <a:t>) interface.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5475-4042-44AF-B483-9E7875A7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FAD1-3B9B-4031-B6A6-6F53074B9C84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2A56-5550-4C95-8CA9-E7699417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7005-4639-4994-AD7D-1090D444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5623-43FC-48C6-91F6-0D8FAEBE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some test 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7D3A-5935-4ECC-A6EA-F50D76DD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MetaMask to the “</a:t>
            </a:r>
            <a:r>
              <a:rPr lang="en-US" b="1" dirty="0">
                <a:solidFill>
                  <a:srgbClr val="FF0000"/>
                </a:solidFill>
              </a:rPr>
              <a:t>Ropsten Test Network</a:t>
            </a:r>
            <a:r>
              <a:rPr lang="en-US" dirty="0"/>
              <a:t>”.</a:t>
            </a:r>
          </a:p>
          <a:p>
            <a:r>
              <a:rPr lang="en-US" dirty="0"/>
              <a:t>Click DEPOSIT.</a:t>
            </a:r>
          </a:p>
          <a:p>
            <a:r>
              <a:rPr lang="en-US" dirty="0"/>
              <a:t>From Test Faucet, click GET ETHER.</a:t>
            </a:r>
          </a:p>
          <a:p>
            <a:r>
              <a:rPr lang="en-US" dirty="0"/>
              <a:t>From MetaMask Ether Faucet, click “request 1 ether </a:t>
            </a:r>
            <a:r>
              <a:rPr lang="en-US"/>
              <a:t>from faucet”.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82C6-BF30-42C0-98BD-1C4E80B0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B0D-38C3-40D3-AC47-AF306B139D4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D1F-C8EE-4D6D-B649-D7682FF2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37EB-4950-41BA-BAAC-061D8E96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Ethereum Clients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E086-1106-42AB-A29C-CFD30B2982C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Ethereum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E487-39FB-4FCC-BE6B-107C4226127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3B9A-4639-47E1-A9E2-B7D89994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05D7-CFC5-49F3-A8BB-5ED22058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Ethereum clients</a:t>
            </a:r>
          </a:p>
          <a:p>
            <a:pPr lvl="1" fontAlgn="base"/>
            <a:r>
              <a:rPr lang="en-US" dirty="0">
                <a:hlinkClick r:id="rId2"/>
              </a:rPr>
              <a:t>go-</a:t>
            </a:r>
            <a:r>
              <a:rPr lang="en-US" dirty="0" err="1">
                <a:hlinkClick r:id="rId2"/>
              </a:rPr>
              <a:t>ethereum</a:t>
            </a:r>
            <a:endParaRPr lang="en-US" dirty="0"/>
          </a:p>
          <a:p>
            <a:pPr lvl="1" fontAlgn="base"/>
            <a:r>
              <a:rPr lang="en-US" dirty="0">
                <a:hlinkClick r:id="rId3"/>
              </a:rPr>
              <a:t>parity </a:t>
            </a:r>
            <a:r>
              <a:rPr lang="en-US" dirty="0" err="1">
                <a:hlinkClick r:id="rId3"/>
              </a:rPr>
              <a:t>ethereum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Solidity smart contract language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Metamask Chrome extension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Truffle build and test framework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Ganache Ethereum node emulator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Rinkeby test network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Visual Studio Code</a:t>
            </a:r>
            <a:r>
              <a:rPr lang="en-US" dirty="0"/>
              <a:t> (text editor)</a:t>
            </a:r>
          </a:p>
          <a:p>
            <a:pPr fontAlgn="base"/>
            <a:r>
              <a:rPr lang="en-US" dirty="0">
                <a:hlinkClick r:id="rId10"/>
              </a:rPr>
              <a:t>GitHub</a:t>
            </a:r>
            <a:r>
              <a:rPr lang="en-US" dirty="0"/>
              <a:t> source code repository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1065-98FE-4C74-AD8E-8BBC89E1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83B7-ADA0-413C-809B-70C65C2B9D5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ECF0-E412-4688-B0DF-E8C1603B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83C9-7F0D-4E13-979F-998B2D27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B9F1-A166-4D7E-96E3-3D946972049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868F-2F49-4D81-9F84-FE0DE291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Ethereum?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7706-65F5-4E55-B073-AE381B273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246D-3524-4D40-9758-02DB074E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931E-CDC2-480B-94D5-AC14787CC10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8740-28CC-421A-B167-3CFD1008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21AB3-6999-4269-8EE7-1F9F295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FEC4-5746-4485-BFDF-544A4A44A0D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Wallets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937E-1BE1-418B-A770-6D7DA47EC99B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7E78-BD9A-475F-8ADD-A7CF2BB5353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2215-E689-430C-AF66-8693B8FBEA2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326B-F825-4062-82A0-F11D16D06B1D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Smart Contracts and Solidity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DD8-8E35-4F5A-9CF2-35FA2EE7F1B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Smart Contracts and 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1176-5685-4A78-B877-E3117687F92B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Smart Contracts and Vyper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F26F-ADC2-4116-BA7F-0CE0682CB85F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Smart Contracts and Vyper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CB9A-A9EE-4F29-8EC5-69B4F3F0C495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Smart Contract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80C3-4D35-4819-B698-9C572754BE8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5BC-3353-4AF2-A984-3821F7E4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Ethereum?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93B0-CB7E-4C60-A46B-9B28EE66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Ethereum is often described as “</a:t>
            </a:r>
            <a:r>
              <a:rPr lang="en-US" b="1" dirty="0">
                <a:solidFill>
                  <a:srgbClr val="FF0000"/>
                </a:solidFill>
              </a:rPr>
              <a:t>the world computer</a:t>
            </a:r>
            <a:r>
              <a:rPr lang="en-US" dirty="0"/>
              <a:t>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Computer science perspective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Deterministic but unbounded state machine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Globally accessible singleton state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Practical perspective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Open source, globally decentralized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Smart contracts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Blockchain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“Ether” cryptocurrency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138F-2876-49CC-A6D8-F994AAF2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9F09-91F8-4856-898D-9A3F58B653C9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BEBC-56C5-4116-B27D-990117E0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3F89-A98D-4462-9E24-5BE53D1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Smart Contract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38BB-7507-406F-9ECE-CF2CC319D58C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ED5B-3A4C-4D68-B0D5-8532B654FB01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18B5-AF87-4041-A59E-F73BBB66A9B6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Oracles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8EE6-9610-40F0-97E7-DD92FB6C5EE1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Oracles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CA6-5D35-477A-8C44-099404F6680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Decentralized Applications (DApps)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58015-560B-4A81-AC78-E9045583304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 Decentralized Applications (DApps)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9977-ADC4-43C7-B7DF-87EE527AD15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The Ethereum Virtual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DD05-E859-4EF4-A548-ACD0C7D1ADB0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The Ethereum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D4BB-0E05-493D-91C2-6BE5CB05C12A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Consensus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2C7D-7EDF-4621-8C04-8E8019DE3D14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B358-4F07-469E-AAF2-3E5ABABB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vs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2C55-F701-4CD0-AAE3-561874C2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elements</a:t>
            </a:r>
          </a:p>
          <a:p>
            <a:pPr lvl="1"/>
            <a:r>
              <a:rPr lang="en-US" dirty="0"/>
              <a:t>Peer-to-peer (P2P) network.</a:t>
            </a:r>
          </a:p>
          <a:p>
            <a:pPr lvl="1"/>
            <a:r>
              <a:rPr lang="en-US" dirty="0"/>
              <a:t>Byzantine fault-tolerant consensus algorithm (proof-of-work).</a:t>
            </a:r>
          </a:p>
          <a:p>
            <a:pPr lvl="1"/>
            <a:r>
              <a:rPr lang="en-US" dirty="0"/>
              <a:t>Cryptographic primitives: digital signatures and hashes, digital currency (ether).</a:t>
            </a:r>
          </a:p>
          <a:p>
            <a:r>
              <a:rPr lang="en-US" dirty="0"/>
              <a:t>Different elements</a:t>
            </a:r>
          </a:p>
          <a:p>
            <a:pPr lvl="1"/>
            <a:r>
              <a:rPr lang="en-US" dirty="0"/>
              <a:t>Purpose</a:t>
            </a:r>
          </a:p>
          <a:p>
            <a:pPr lvl="2"/>
            <a:r>
              <a:rPr lang="en-US" dirty="0"/>
              <a:t>Utility currency (ether) vs digital currency payment network.</a:t>
            </a:r>
          </a:p>
          <a:p>
            <a:pPr lvl="1"/>
            <a:r>
              <a:rPr lang="en-US" dirty="0"/>
              <a:t>Construction</a:t>
            </a:r>
          </a:p>
          <a:p>
            <a:pPr lvl="2"/>
            <a:r>
              <a:rPr lang="en-US" dirty="0"/>
              <a:t>Ethereum is a general-purpose vs </a:t>
            </a:r>
            <a:r>
              <a:rPr lang="en-US" dirty="0" err="1"/>
              <a:t>Bitcion’s</a:t>
            </a:r>
            <a:r>
              <a:rPr lang="en-US" dirty="0"/>
              <a:t> script is limited.</a:t>
            </a:r>
          </a:p>
          <a:p>
            <a:pPr lvl="2"/>
            <a:r>
              <a:rPr lang="en-US" dirty="0"/>
              <a:t>Ethereum’s language (Solidity) is Turing complete vs </a:t>
            </a:r>
            <a:r>
              <a:rPr lang="en-US" dirty="0" err="1"/>
              <a:t>Bitcion’s</a:t>
            </a:r>
            <a:r>
              <a:rPr lang="en-US" dirty="0"/>
              <a:t> script is constrained to simple true/false of evaluation of spending conditions.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2A3A-61D9-4477-B2AE-0164A1EF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63BB-4887-466F-8D09-18ACF3C9B272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CC75-9B44-4261-A9CC-DC3D4F1F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088B-7DB0-4433-89E8-277A005A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4F0B-41B9-4BA9-AFCA-8ACA5D1FAA1B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BD25-242F-4F5B-AD1B-F6F7EC68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9852-2C28-4E9B-9B60-DE17B6E4B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4460-0FE4-45D8-AC3C-757F3D42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53F5-7553-4384-8295-94C44688FC29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469D-8907-4544-B209-D6C2AE1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C544-9FF8-4D99-8ACA-C892CA1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BDAB-142D-4C73-BFA2-3CADB12A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53D4-9F4A-4370-8616-9B36AF9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4CD2-4AEB-4F92-ADCC-A425C0B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4EB-7CB1-45C5-BB94-E673DC1C0037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938-156C-4292-ADED-542319C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BE3B-316F-4BD4-8330-5D53CBF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Blockchain for business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"What makes blockchain for business better for business by IBM</a:t>
            </a:r>
            <a:r>
              <a:rPr lang="en-US" dirty="0"/>
              <a:t>.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rgbClr val="FF0000"/>
                </a:solidFill>
              </a:rPr>
              <a:t>distributed</a:t>
            </a:r>
          </a:p>
          <a:p>
            <a:pPr lvl="1"/>
            <a:r>
              <a:rPr lang="en-US" dirty="0"/>
              <a:t>Shared system of record among business network members.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rgbClr val="0070C0"/>
                </a:solidFill>
              </a:rPr>
              <a:t>permissioned</a:t>
            </a:r>
          </a:p>
          <a:p>
            <a:pPr lvl="1"/>
            <a:r>
              <a:rPr lang="en-US" dirty="0"/>
              <a:t>Access privileges and Need-to-know basis.</a:t>
            </a:r>
          </a:p>
          <a:p>
            <a:r>
              <a:rPr lang="en-US" dirty="0"/>
              <a:t>It’s </a:t>
            </a:r>
            <a:r>
              <a:rPr lang="en-US" b="1" dirty="0">
                <a:solidFill>
                  <a:srgbClr val="7030A0"/>
                </a:solidFill>
              </a:rPr>
              <a:t>immutable</a:t>
            </a:r>
          </a:p>
          <a:p>
            <a:pPr lvl="1"/>
            <a:r>
              <a:rPr lang="en-US" dirty="0"/>
              <a:t>Consensus is required and transactions are permanently recorded.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A5A1-4F25-458D-9483-80480D33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CAE1-5294-4DF1-BC2D-218CA8CB44FC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D59E-E139-45A8-BFEC-9DE49443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8FEC-BCED-495F-9E71-7C0EB5AF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D7DD-20D8-4029-8ADE-4FAF1A0B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A4FC-32C7-46EA-BCD1-9D1AE0D6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Book: “</a:t>
            </a:r>
            <a:r>
              <a:rPr lang="en-US" dirty="0">
                <a:hlinkClick r:id="rId2"/>
              </a:rPr>
              <a:t>Mastering Ethereum: Building Smart Contracts and </a:t>
            </a:r>
            <a:r>
              <a:rPr lang="en-US" dirty="0" err="1">
                <a:hlinkClick r:id="rId2"/>
              </a:rPr>
              <a:t>Dapps</a:t>
            </a:r>
            <a:r>
              <a:rPr lang="en-US" dirty="0">
                <a:hlinkClick r:id="rId2"/>
              </a:rPr>
              <a:t>, Andreas M. Antonopoulos &amp; Gavin Wood </a:t>
            </a:r>
            <a:r>
              <a:rPr lang="en-US" dirty="0" err="1">
                <a:hlinkClick r:id="rId2"/>
              </a:rPr>
              <a:t>Ph.D</a:t>
            </a:r>
            <a:r>
              <a:rPr lang="en-US" dirty="0">
                <a:hlinkClick r:id="rId2"/>
              </a:rPr>
              <a:t>, O’Reilly, 2018</a:t>
            </a:r>
            <a:r>
              <a:rPr lang="en-US" dirty="0"/>
              <a:t> “.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Mastering Ethereum @GitHub</a:t>
            </a:r>
            <a:r>
              <a:rPr lang="en-US" dirty="0"/>
              <a:t>.</a:t>
            </a:r>
          </a:p>
          <a:p>
            <a:r>
              <a:rPr lang="en-US" dirty="0">
                <a:hlinkClick r:id="rId4"/>
              </a:rPr>
              <a:t>Ethereum website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5"/>
              </a:rPr>
              <a:t>Ethereum @GitHub</a:t>
            </a:r>
            <a:r>
              <a:rPr lang="en-US" dirty="0"/>
              <a:t>.</a:t>
            </a:r>
          </a:p>
          <a:p>
            <a:r>
              <a:rPr lang="en-US" dirty="0"/>
              <a:t>J. P. Morgan’s Quorum (Enterprise-focused Ethereum).</a:t>
            </a:r>
          </a:p>
          <a:p>
            <a:pPr lvl="1"/>
            <a:r>
              <a:rPr lang="en-US" dirty="0">
                <a:hlinkClick r:id="rId6"/>
              </a:rPr>
              <a:t>Quorum @GitHub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514-8FEE-41DD-AB47-97144CE7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7C7C-5AFE-460E-976B-20E9695D81DF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7EAF-A0C8-48B9-B736-2AE47D49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7475-7F52-40F5-A82C-E4DCEEDF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C745-A8EC-434A-8794-C7DB25EE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of Ethereum courses on Udemy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F943-B23E-40E8-8B56-A95DC4A1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of Ethereum courses on Udemy</a:t>
            </a:r>
          </a:p>
          <a:p>
            <a:pPr lvl="1" fontAlgn="base"/>
            <a:r>
              <a:rPr lang="en-US" u="sng" dirty="0">
                <a:hlinkClick r:id="rId2"/>
              </a:rPr>
              <a:t>Ethereum Developer Masterclass: Build Real World Projects by Thomas Wiesner, Ravinder </a:t>
            </a:r>
            <a:r>
              <a:rPr lang="en-US" u="sng" dirty="0" err="1">
                <a:hlinkClick r:id="rId2"/>
              </a:rPr>
              <a:t>Deol</a:t>
            </a:r>
            <a:r>
              <a:rPr lang="en-US" u="sng" dirty="0">
                <a:hlinkClick r:id="rId2"/>
              </a:rPr>
              <a:t>, Udemy</a:t>
            </a:r>
            <a:r>
              <a:rPr lang="en-US" dirty="0"/>
              <a:t> (10H).</a:t>
            </a:r>
          </a:p>
          <a:p>
            <a:pPr lvl="1" fontAlgn="base"/>
            <a:r>
              <a:rPr lang="en-US" u="sng" dirty="0">
                <a:hlinkClick r:id="rId3"/>
              </a:rPr>
              <a:t>Become a Blockchain Developer with Ethereum and Solidity by Sebastien Arbogast and Said </a:t>
            </a:r>
            <a:r>
              <a:rPr lang="en-US" u="sng" dirty="0" err="1">
                <a:hlinkClick r:id="rId3"/>
              </a:rPr>
              <a:t>Eloudrhiri</a:t>
            </a:r>
            <a:r>
              <a:rPr lang="en-US" u="sng" dirty="0">
                <a:hlinkClick r:id="rId3"/>
              </a:rPr>
              <a:t>, Udemy</a:t>
            </a:r>
            <a:r>
              <a:rPr lang="en-US" dirty="0"/>
              <a:t> (15H).</a:t>
            </a:r>
          </a:p>
          <a:p>
            <a:pPr lvl="1" fontAlgn="base"/>
            <a:r>
              <a:rPr lang="en-US" u="sng" dirty="0">
                <a:hlinkClick r:id="rId4"/>
              </a:rPr>
              <a:t>Ethereum and Solidity: The Complete Developer's Guide by Stephen </a:t>
            </a:r>
            <a:r>
              <a:rPr lang="en-US" u="sng" dirty="0" err="1">
                <a:hlinkClick r:id="rId4"/>
              </a:rPr>
              <a:t>Grider</a:t>
            </a:r>
            <a:r>
              <a:rPr lang="en-US" u="sng" dirty="0">
                <a:hlinkClick r:id="rId4"/>
              </a:rPr>
              <a:t>, Udemy</a:t>
            </a:r>
            <a:r>
              <a:rPr lang="en-US" dirty="0"/>
              <a:t> (24H).</a:t>
            </a:r>
          </a:p>
          <a:p>
            <a:pPr lvl="1" fontAlgn="base"/>
            <a:r>
              <a:rPr lang="en-US" u="sng" dirty="0">
                <a:hlinkClick r:id="rId5"/>
              </a:rPr>
              <a:t>Pass The Certified Blockchain Developer Exam - Ethereum CBDE by Thomas Wiesner, Ravinder </a:t>
            </a:r>
            <a:r>
              <a:rPr lang="en-US" u="sng" dirty="0" err="1">
                <a:hlinkClick r:id="rId5"/>
              </a:rPr>
              <a:t>Deol</a:t>
            </a:r>
            <a:r>
              <a:rPr lang="en-US" u="sng" dirty="0">
                <a:hlinkClick r:id="rId5"/>
              </a:rPr>
              <a:t>, Udemy</a:t>
            </a:r>
            <a:r>
              <a:rPr lang="en-US" dirty="0"/>
              <a:t> (5H).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EA8D-F2AE-42D2-914F-F814FB2B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193D-7140-413C-BB2F-95555A6E86FC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1317-D4E3-4B99-8206-32C89022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EF9B-FA77-4FAB-AD12-346FCD6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B0C7-F6FD-4367-BF2E-A366584E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BC05-E77D-487E-BA22-DCDCE76B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a blockchain by Microsoft Blockchain</a:t>
            </a:r>
            <a:endParaRPr lang="en-US" dirty="0"/>
          </a:p>
          <a:p>
            <a:r>
              <a:rPr lang="en-US" dirty="0">
                <a:hlinkClick r:id="rId3"/>
              </a:rPr>
              <a:t>What is blockchain by IBM Blockchain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/>
              </a:rPr>
              <a:t>What is blockchain</a:t>
            </a:r>
            <a:r>
              <a:rPr lang="en-US" dirty="0"/>
              <a:t>?</a:t>
            </a:r>
          </a:p>
          <a:p>
            <a:r>
              <a:rPr lang="en-US" dirty="0">
                <a:hlinkClick r:id="rId5"/>
              </a:rPr>
              <a:t>How Blockchain Will Accelerate Business Performance and Power the Smart Economy by Harvard Business Review</a:t>
            </a:r>
            <a:r>
              <a:rPr lang="en-US" dirty="0"/>
              <a:t>.</a:t>
            </a:r>
          </a:p>
          <a:p>
            <a:r>
              <a:rPr lang="en-US" dirty="0">
                <a:hlinkClick r:id="rId6"/>
              </a:rPr>
              <a:t>Ethereum Yellow Paper</a:t>
            </a:r>
            <a:r>
              <a:rPr lang="en-US" dirty="0"/>
              <a:t>.</a:t>
            </a:r>
          </a:p>
          <a:p>
            <a:r>
              <a:rPr lang="en-US" dirty="0">
                <a:hlinkClick r:id="rId7"/>
              </a:rPr>
              <a:t>A Prehistory of Ethereum Protocol by Vitalik Buterin, Sep. 14, 2017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33DD-6AB8-4A80-BFF7-98484C8F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4E08-0370-41DA-81B4-27A021CD2878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8961-773A-4A6C-99FA-960B74F3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FC70-5B82-4A9B-A655-44FCE64C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B324-9F49-49DA-A896-35372A30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1CA4-B961-4BC8-A269-E06CD601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Peer-to-peer (P2P) network.</a:t>
            </a:r>
          </a:p>
          <a:p>
            <a:r>
              <a:rPr lang="en-US" dirty="0"/>
              <a:t>Messages: Transactions.</a:t>
            </a:r>
          </a:p>
          <a:p>
            <a:r>
              <a:rPr lang="en-US" dirty="0"/>
              <a:t>Consensus rules.</a:t>
            </a:r>
          </a:p>
          <a:p>
            <a:r>
              <a:rPr lang="en-US" dirty="0"/>
              <a:t>State machine.</a:t>
            </a:r>
          </a:p>
          <a:p>
            <a:r>
              <a:rPr lang="en-US" dirty="0"/>
              <a:t>Cryptographically secured blockchains.</a:t>
            </a:r>
          </a:p>
          <a:p>
            <a:r>
              <a:rPr lang="en-US" dirty="0"/>
              <a:t>Consensus algorithm.</a:t>
            </a:r>
          </a:p>
          <a:p>
            <a:r>
              <a:rPr lang="en-US" dirty="0"/>
              <a:t>Game-theoretically sound incentivization scheme (proof-of-work (</a:t>
            </a:r>
            <a:r>
              <a:rPr lang="en-US" dirty="0" err="1"/>
              <a:t>PoW</a:t>
            </a:r>
            <a:r>
              <a:rPr lang="en-US" dirty="0"/>
              <a:t>), proof-of-stake (</a:t>
            </a:r>
            <a:r>
              <a:rPr lang="en-US" dirty="0" err="1"/>
              <a:t>PoS</a:t>
            </a:r>
            <a:r>
              <a:rPr lang="en-US" dirty="0"/>
              <a:t>)).</a:t>
            </a:r>
          </a:p>
          <a:p>
            <a:r>
              <a:rPr lang="en-US" dirty="0"/>
              <a:t>Clients (open source software implementations of the above)</a:t>
            </a:r>
          </a:p>
          <a:p>
            <a:r>
              <a:rPr lang="en-US" dirty="0"/>
              <a:t>Characteristics: open, public, global, decentralized, neural, and censorship-resistant.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0A932-D7F1-4619-B1D6-BBE85D8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380F-556A-4E6B-9563-7B584160D444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CCF9-3AE3-4742-BE72-AF1CC2EE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CBEB-5534-4198-A5C1-1906CADB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F11A-825B-467A-96A5-4E6887CD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 of 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7B9A-49C5-4485-91F3-677FE340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December 2013, Vitalik Buterin started sharing a whitepaper that outlined the idea behind Ethereum: a Turing-complete, general-purpose blockchain.</a:t>
            </a:r>
          </a:p>
          <a:p>
            <a:r>
              <a:rPr lang="en-US" dirty="0"/>
              <a:t>In December 2013, Vitalik Buterin and Gavin Wood refined and evolved the idea, together building the protocol layer that became Ethereum.</a:t>
            </a:r>
          </a:p>
          <a:p>
            <a:r>
              <a:rPr lang="en-US" dirty="0"/>
              <a:t>The Ethereum platform was designed to abstract these details (P2P networks, blockchains, consensus algorithms, etc.) and provide a deterministic and secure programming environment for decentralized blockchain applications.</a:t>
            </a:r>
          </a:p>
          <a:p>
            <a:r>
              <a:rPr lang="en-US" dirty="0"/>
              <a:t>July 30, 2015, the first Ethereum block </a:t>
            </a:r>
            <a:r>
              <a:rPr lang="en-US" dirty="0" err="1"/>
              <a:t>wa</a:t>
            </a:r>
            <a:r>
              <a:rPr lang="en-US" dirty="0"/>
              <a:t> mined.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94745-EA41-4485-AA48-58EDC60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03F7-39EF-4098-B58E-FE68099395A3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BCFE-2AF2-4842-80DD-6CA73B99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800A-D815-435C-B944-B2416D7D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4BDB-5B92-4399-98C4-1AA925DE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Ethereum’s four stages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97A5-9399-4CA5-8885-E7C4BEC2F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#0: </a:t>
            </a:r>
            <a:r>
              <a:rPr lang="en-US" b="1" dirty="0">
                <a:solidFill>
                  <a:srgbClr val="FF0000"/>
                </a:solidFill>
              </a:rPr>
              <a:t>Frontier</a:t>
            </a:r>
            <a:r>
              <a:rPr lang="en-US" dirty="0"/>
              <a:t>-Initial stage (July 30, 2015 – March 2016).</a:t>
            </a:r>
          </a:p>
          <a:p>
            <a:r>
              <a:rPr lang="en-US" dirty="0"/>
              <a:t>Block #200,000: Ice Age (hard fork).</a:t>
            </a:r>
          </a:p>
          <a:p>
            <a:r>
              <a:rPr lang="en-US" dirty="0"/>
              <a:t>Block #1,150,000: </a:t>
            </a:r>
            <a:r>
              <a:rPr lang="en-US" b="1" dirty="0">
                <a:solidFill>
                  <a:srgbClr val="00B050"/>
                </a:solidFill>
              </a:rPr>
              <a:t>Homestead</a:t>
            </a:r>
            <a:r>
              <a:rPr lang="en-US" dirty="0"/>
              <a:t>-Second stage (March 2016).</a:t>
            </a:r>
          </a:p>
          <a:p>
            <a:r>
              <a:rPr lang="en-US" dirty="0"/>
              <a:t>Block #1,192,000: DAO (hard fork) (Ethereum and Ethereum Classic).</a:t>
            </a:r>
          </a:p>
          <a:p>
            <a:r>
              <a:rPr lang="en-US" dirty="0"/>
              <a:t>Block #2,463,000: Tangerine Whistle (hard fork).</a:t>
            </a:r>
          </a:p>
          <a:p>
            <a:r>
              <a:rPr lang="en-US" dirty="0"/>
              <a:t>Block #2,675,000: Spurious Dragon (hard fork).</a:t>
            </a:r>
          </a:p>
          <a:p>
            <a:r>
              <a:rPr lang="en-US" dirty="0"/>
              <a:t>Block #4,370,000: </a:t>
            </a:r>
            <a:r>
              <a:rPr lang="en-US" b="1" dirty="0">
                <a:solidFill>
                  <a:srgbClr val="7030A0"/>
                </a:solidFill>
              </a:rPr>
              <a:t>Metropolis</a:t>
            </a:r>
            <a:r>
              <a:rPr lang="en-US" dirty="0"/>
              <a:t> Byzantium-Third stage (October 2017).</a:t>
            </a:r>
          </a:p>
          <a:p>
            <a:pPr lvl="1"/>
            <a:r>
              <a:rPr lang="en-US" dirty="0"/>
              <a:t>Byzantium (first hard fork) &amp; Constantinople (second fork).</a:t>
            </a:r>
          </a:p>
          <a:p>
            <a:r>
              <a:rPr lang="en-US" dirty="0"/>
              <a:t>Final stage of Ethereum’s deployment: </a:t>
            </a:r>
            <a:r>
              <a:rPr lang="en-US" b="1" dirty="0">
                <a:solidFill>
                  <a:srgbClr val="C00000"/>
                </a:solidFill>
              </a:rPr>
              <a:t>Serenity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1788-A9BE-4792-9ED0-CADE9C2E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BDB-D1C1-4561-B18D-EBC19DE515AB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0DDA-E29C-4CF4-8632-038F8B1A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FC7B-CE8C-40B9-BC4B-908DA95D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53DA-0C44-4F1E-828F-422788C1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Ethereum: a general-purpose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EB82-08D8-43BD-8A99-8D392163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is a distributed state machine.</a:t>
            </a:r>
          </a:p>
          <a:p>
            <a:r>
              <a:rPr lang="en-US" dirty="0"/>
              <a:t>Ethereum tracks the state transitions of a general-purpose data store (key-value tuple).</a:t>
            </a:r>
          </a:p>
          <a:p>
            <a:r>
              <a:rPr lang="en-US" dirty="0"/>
              <a:t>Two of the critical differences</a:t>
            </a:r>
          </a:p>
          <a:p>
            <a:pPr lvl="1"/>
            <a:r>
              <a:rPr lang="en-US" dirty="0"/>
              <a:t>Ethereum state changes are governed by the rules of consensus.</a:t>
            </a:r>
          </a:p>
          <a:p>
            <a:pPr lvl="1"/>
            <a:r>
              <a:rPr lang="en-US" dirty="0"/>
              <a:t>The state is distributed globally.</a:t>
            </a:r>
          </a:p>
          <a:p>
            <a:r>
              <a:rPr lang="en-US" i="1" dirty="0"/>
              <a:t>Ethereum answers the question: “What if we could track any arbitrary state and program the state machine to create a world-wide computer operating under consensus?”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D0FB-7E3A-4CB6-A02B-17AD49BD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9AE6-170D-48A4-BB6F-1FEA1021DF25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3B70-CAB9-441A-B9BE-921DEF4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Building DApps with Ethereum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9158-8E9E-4B6F-85B1-5CC3D269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2368</Words>
  <Application>Microsoft Office PowerPoint</Application>
  <PresentationFormat>Widescreen</PresentationFormat>
  <Paragraphs>459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Century Gothic</vt:lpstr>
      <vt:lpstr>Vapor Trail</vt:lpstr>
      <vt:lpstr>Building DApps with Ethereum Blockchain</vt:lpstr>
      <vt:lpstr>Agenda</vt:lpstr>
      <vt:lpstr>1. What is Ethereum?</vt:lpstr>
      <vt:lpstr>1. What is Ethereum?</vt:lpstr>
      <vt:lpstr>Ethereum vs Bitcoin</vt:lpstr>
      <vt:lpstr>Components of a Blockchain</vt:lpstr>
      <vt:lpstr>The birth of Ethereum</vt:lpstr>
      <vt:lpstr>Ethereum’s four stages of development</vt:lpstr>
      <vt:lpstr>Ethereum: a general-purpose blockchain</vt:lpstr>
      <vt:lpstr>Ethereum’s components</vt:lpstr>
      <vt:lpstr>From general-purpose blockchains to Decentralized Applications (DApps)</vt:lpstr>
      <vt:lpstr>Third age of the Internet (web3)</vt:lpstr>
      <vt:lpstr>Ethereum’s development culture</vt:lpstr>
      <vt:lpstr>Why learn Ethereum?</vt:lpstr>
      <vt:lpstr>What this book will teach you</vt:lpstr>
      <vt:lpstr>2. Ethereum Basics</vt:lpstr>
      <vt:lpstr>2. Ethereum Basics</vt:lpstr>
      <vt:lpstr>Ether currency units</vt:lpstr>
      <vt:lpstr>Ether denominations and unit names</vt:lpstr>
      <vt:lpstr>Choosing an Ethereum Wallet</vt:lpstr>
      <vt:lpstr>Control and responsibility</vt:lpstr>
      <vt:lpstr>Control and responsibility</vt:lpstr>
      <vt:lpstr>Getting started with MetaMask</vt:lpstr>
      <vt:lpstr>Switching Networks</vt:lpstr>
      <vt:lpstr>Getting some test Ether</vt:lpstr>
      <vt:lpstr>3. Ethereum Clients</vt:lpstr>
      <vt:lpstr>3. Ethereum Clients</vt:lpstr>
      <vt:lpstr>Development Tools</vt:lpstr>
      <vt:lpstr>4. Cryptography</vt:lpstr>
      <vt:lpstr>4. Cryptography</vt:lpstr>
      <vt:lpstr>5. Wallets</vt:lpstr>
      <vt:lpstr>5. Wallets</vt:lpstr>
      <vt:lpstr>6. Transactions</vt:lpstr>
      <vt:lpstr>6. Transactions</vt:lpstr>
      <vt:lpstr>7. Smart Contracts and Solidity</vt:lpstr>
      <vt:lpstr>7. Smart Contracts and Solidity</vt:lpstr>
      <vt:lpstr>8. Smart Contracts and Vyper</vt:lpstr>
      <vt:lpstr>8. Smart Contracts and Vyper</vt:lpstr>
      <vt:lpstr>9. Smart Contract Security</vt:lpstr>
      <vt:lpstr>9. Smart Contract Security</vt:lpstr>
      <vt:lpstr>10. Tokens</vt:lpstr>
      <vt:lpstr>10. Tokens</vt:lpstr>
      <vt:lpstr>11. Oracles</vt:lpstr>
      <vt:lpstr>11. Oracles</vt:lpstr>
      <vt:lpstr>12. Decentralized Applications (DApps)</vt:lpstr>
      <vt:lpstr>12. Decentralized Applications (DApps)</vt:lpstr>
      <vt:lpstr>13. The Ethereum Virtual Machine</vt:lpstr>
      <vt:lpstr>13. The Ethereum Virtual Machine</vt:lpstr>
      <vt:lpstr>14. Consensus</vt:lpstr>
      <vt:lpstr>14. Consensus</vt:lpstr>
      <vt:lpstr>Miscellaneous</vt:lpstr>
      <vt:lpstr>Miscellaneous</vt:lpstr>
      <vt:lpstr>Blockchain for business</vt:lpstr>
      <vt:lpstr>References</vt:lpstr>
      <vt:lpstr>Sample of Ethereum courses on Udemy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DApps with Ethereum Blockchain</dc:title>
  <dc:creator>Chia Chang</dc:creator>
  <cp:lastModifiedBy>Chia Chang</cp:lastModifiedBy>
  <cp:revision>6</cp:revision>
  <dcterms:created xsi:type="dcterms:W3CDTF">2019-03-01T03:36:53Z</dcterms:created>
  <dcterms:modified xsi:type="dcterms:W3CDTF">2019-03-01T04:45:45Z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chiach@microsoft.com</vt:lpwstr>
  </property>
  <property fmtid="{D5CDD505-2E9C-101B-9397-08002B2CF9AE}" pid="5" name="MSIP_Label_f42aa342-8706-4288-bd11-ebb85995028c_SetDate">
    <vt:lpwstr>2019-03-01T03:37:08.8044231Z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c0db5434-9fda-449a-beeb-e28e78f0c2f2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