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9"/>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528" r:id="rId15"/>
    <p:sldId id="529" r:id="rId16"/>
    <p:sldId id="384" r:id="rId17"/>
    <p:sldId id="522" r:id="rId18"/>
    <p:sldId id="385" r:id="rId19"/>
    <p:sldId id="405" r:id="rId20"/>
    <p:sldId id="386" r:id="rId21"/>
    <p:sldId id="387" r:id="rId22"/>
    <p:sldId id="388" r:id="rId23"/>
    <p:sldId id="389" r:id="rId24"/>
    <p:sldId id="372" r:id="rId25"/>
    <p:sldId id="530" r:id="rId26"/>
    <p:sldId id="534" r:id="rId27"/>
    <p:sldId id="535" r:id="rId28"/>
    <p:sldId id="536" r:id="rId29"/>
    <p:sldId id="537" r:id="rId30"/>
    <p:sldId id="538" r:id="rId31"/>
    <p:sldId id="539" r:id="rId32"/>
    <p:sldId id="540" r:id="rId33"/>
    <p:sldId id="541" r:id="rId34"/>
    <p:sldId id="542" r:id="rId35"/>
    <p:sldId id="390" r:id="rId36"/>
    <p:sldId id="391" r:id="rId37"/>
    <p:sldId id="393" r:id="rId38"/>
    <p:sldId id="394" r:id="rId39"/>
    <p:sldId id="395" r:id="rId40"/>
    <p:sldId id="396" r:id="rId41"/>
    <p:sldId id="524" r:id="rId42"/>
    <p:sldId id="421" r:id="rId43"/>
    <p:sldId id="392" r:id="rId44"/>
    <p:sldId id="397" r:id="rId45"/>
    <p:sldId id="413" r:id="rId46"/>
    <p:sldId id="404" r:id="rId47"/>
    <p:sldId id="408" r:id="rId48"/>
    <p:sldId id="409" r:id="rId49"/>
    <p:sldId id="411" r:id="rId50"/>
    <p:sldId id="401" r:id="rId51"/>
    <p:sldId id="414" r:id="rId52"/>
    <p:sldId id="415" r:id="rId53"/>
    <p:sldId id="416" r:id="rId54"/>
    <p:sldId id="418" r:id="rId55"/>
    <p:sldId id="475" r:id="rId56"/>
    <p:sldId id="422" r:id="rId57"/>
    <p:sldId id="423" r:id="rId58"/>
    <p:sldId id="424" r:id="rId59"/>
    <p:sldId id="425" r:id="rId60"/>
    <p:sldId id="427" r:id="rId61"/>
    <p:sldId id="429" r:id="rId62"/>
    <p:sldId id="430" r:id="rId63"/>
    <p:sldId id="432" r:id="rId64"/>
    <p:sldId id="434" r:id="rId65"/>
    <p:sldId id="435" r:id="rId66"/>
    <p:sldId id="433" r:id="rId67"/>
    <p:sldId id="436" r:id="rId68"/>
    <p:sldId id="437" r:id="rId69"/>
    <p:sldId id="450" r:id="rId70"/>
    <p:sldId id="451" r:id="rId71"/>
    <p:sldId id="455" r:id="rId72"/>
    <p:sldId id="456" r:id="rId73"/>
    <p:sldId id="457" r:id="rId74"/>
    <p:sldId id="463" r:id="rId75"/>
    <p:sldId id="464" r:id="rId76"/>
    <p:sldId id="465" r:id="rId77"/>
    <p:sldId id="466" r:id="rId78"/>
    <p:sldId id="467" r:id="rId79"/>
    <p:sldId id="468" r:id="rId80"/>
    <p:sldId id="469" r:id="rId81"/>
    <p:sldId id="470" r:id="rId82"/>
    <p:sldId id="471" r:id="rId83"/>
    <p:sldId id="472" r:id="rId84"/>
    <p:sldId id="473" r:id="rId85"/>
    <p:sldId id="476" r:id="rId86"/>
    <p:sldId id="477" r:id="rId87"/>
    <p:sldId id="478" r:id="rId88"/>
    <p:sldId id="479"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 id="497" r:id="rId106"/>
    <p:sldId id="498" r:id="rId107"/>
    <p:sldId id="499" r:id="rId108"/>
    <p:sldId id="500" r:id="rId109"/>
    <p:sldId id="501" r:id="rId110"/>
    <p:sldId id="502" r:id="rId111"/>
    <p:sldId id="503" r:id="rId112"/>
    <p:sldId id="504" r:id="rId113"/>
    <p:sldId id="505" r:id="rId114"/>
    <p:sldId id="506" r:id="rId115"/>
    <p:sldId id="523" r:id="rId116"/>
    <p:sldId id="513" r:id="rId117"/>
    <p:sldId id="518" r:id="rId118"/>
    <p:sldId id="426" r:id="rId119"/>
    <p:sldId id="440" r:id="rId120"/>
    <p:sldId id="441" r:id="rId121"/>
    <p:sldId id="442" r:id="rId122"/>
    <p:sldId id="443" r:id="rId123"/>
    <p:sldId id="444" r:id="rId124"/>
    <p:sldId id="445" r:id="rId125"/>
    <p:sldId id="406" r:id="rId126"/>
    <p:sldId id="446" r:id="rId127"/>
    <p:sldId id="447" r:id="rId128"/>
    <p:sldId id="448" r:id="rId129"/>
    <p:sldId id="449" r:id="rId130"/>
    <p:sldId id="516" r:id="rId131"/>
    <p:sldId id="515" r:id="rId132"/>
    <p:sldId id="514" r:id="rId133"/>
    <p:sldId id="517" r:id="rId134"/>
    <p:sldId id="519" r:id="rId135"/>
    <p:sldId id="520" r:id="rId136"/>
    <p:sldId id="276" r:id="rId137"/>
    <p:sldId id="510" r:id="rId138"/>
    <p:sldId id="511" r:id="rId139"/>
    <p:sldId id="525" r:id="rId140"/>
    <p:sldId id="410" r:id="rId141"/>
    <p:sldId id="417" r:id="rId142"/>
    <p:sldId id="452" r:id="rId143"/>
    <p:sldId id="453" r:id="rId144"/>
    <p:sldId id="454" r:id="rId145"/>
    <p:sldId id="458" r:id="rId146"/>
    <p:sldId id="459" r:id="rId147"/>
    <p:sldId id="460" r:id="rId148"/>
    <p:sldId id="461" r:id="rId149"/>
    <p:sldId id="462" r:id="rId150"/>
    <p:sldId id="398" r:id="rId151"/>
    <p:sldId id="400" r:id="rId152"/>
    <p:sldId id="402" r:id="rId153"/>
    <p:sldId id="403" r:id="rId154"/>
    <p:sldId id="474" r:id="rId155"/>
    <p:sldId id="480" r:id="rId156"/>
    <p:sldId id="507" r:id="rId157"/>
    <p:sldId id="509" r:id="rId1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528"/>
            <p14:sldId id="529"/>
            <p14:sldId id="384"/>
            <p14:sldId id="522"/>
            <p14:sldId id="385"/>
            <p14:sldId id="405"/>
            <p14:sldId id="386"/>
            <p14:sldId id="387"/>
            <p14:sldId id="388"/>
          </p14:sldIdLst>
        </p14:section>
        <p14:section name="Get_Started" id="{26A25F60-9996-DD45-BC51-FABEB40F0E24}">
          <p14:sldIdLst>
            <p14:sldId id="389"/>
            <p14:sldId id="372"/>
            <p14:sldId id="530"/>
            <p14:sldId id="534"/>
            <p14:sldId id="535"/>
            <p14:sldId id="536"/>
            <p14:sldId id="537"/>
            <p14:sldId id="538"/>
            <p14:sldId id="539"/>
            <p14:sldId id="540"/>
            <p14:sldId id="541"/>
            <p14:sldId id="542"/>
            <p14:sldId id="390"/>
            <p14:sldId id="391"/>
            <p14:sldId id="393"/>
            <p14:sldId id="394"/>
            <p14:sldId id="395"/>
          </p14:sldIdLst>
        </p14:section>
        <p14:section name="Python_Crash_Course" id="{571181C4-B94D-6843-A8DC-95D0EA69266A}">
          <p14:sldIdLst>
            <p14:sldId id="396"/>
            <p14:sldId id="524"/>
          </p14:sldIdLst>
        </p14:section>
        <p14:section name="Basics" id="{AAB8D2AA-6FF1-7E44-AA0B-9C813AFFC29A}">
          <p14:sldIdLst>
            <p14:sldId id="421"/>
            <p14:sldId id="392"/>
            <p14:sldId id="397"/>
            <p14:sldId id="413"/>
            <p14:sldId id="404"/>
            <p14:sldId id="408"/>
            <p14:sldId id="409"/>
            <p14:sldId id="411"/>
            <p14:sldId id="401"/>
            <p14:sldId id="414"/>
            <p14:sldId id="415"/>
            <p14:sldId id="416"/>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5"/>
            <p14:sldId id="456"/>
            <p14:sldId id="457"/>
          </p14:sldIdLst>
        </p14:section>
        <p14:section name="Data_Structures" id="{9A8F9D48-2490-F946-B333-3169AA491026}">
          <p14:sldIdLst>
            <p14:sldId id="463"/>
            <p14:sldId id="464"/>
            <p14:sldId id="465"/>
            <p14:sldId id="466"/>
            <p14:sldId id="467"/>
            <p14:sldId id="468"/>
            <p14:sldId id="469"/>
            <p14:sldId id="470"/>
            <p14:sldId id="471"/>
            <p14:sldId id="472"/>
            <p14:sldId id="473"/>
          </p14:sldIdLst>
        </p14:section>
        <p14:section name="Inputs_Outputs" id="{15679033-03F4-2945-BE7A-D24F787BD0B1}">
          <p14:sldIdLst>
            <p14:sldId id="476"/>
            <p14:sldId id="477"/>
            <p14:sldId id="478"/>
            <p14:sldId id="479"/>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 name="SupplementalMaterials" id="{1D94D40F-A915-F64D-AB25-E4DE10BEE33B}">
          <p14:sldIdLst>
            <p14:sldId id="525"/>
            <p14:sldId id="410"/>
            <p14:sldId id="417"/>
            <p14:sldId id="452"/>
            <p14:sldId id="453"/>
            <p14:sldId id="454"/>
            <p14:sldId id="458"/>
            <p14:sldId id="459"/>
            <p14:sldId id="460"/>
            <p14:sldId id="461"/>
            <p14:sldId id="462"/>
            <p14:sldId id="398"/>
            <p14:sldId id="400"/>
            <p14:sldId id="402"/>
            <p14:sldId id="403"/>
            <p14:sldId id="474"/>
            <p14:sldId id="480"/>
            <p14:sldId id="507"/>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11/11/19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11/11/19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11/11/19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11/11/19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11/11/19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11/11/19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11/11/19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11/11/19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11/11/19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github.com/chiachang100/LearnToCodeWithPython" TargetMode="External"/><Relationship Id="rId7" Type="http://schemas.openxmlformats.org/officeDocument/2006/relationships/hyperlink" Target="http://inventwithpython.com/chapters/" TargetMode="External"/><Relationship Id="rId12" Type="http://schemas.openxmlformats.org/officeDocument/2006/relationships/hyperlink" Target="https://www.guru99.com/must-know-linux-commands.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www.amazon.com/gp/product/1617294039/ref=dbs_a_def_rwt_bibl_vppi_i0" TargetMode="External"/><Relationship Id="rId11" Type="http://schemas.openxmlformats.org/officeDocument/2006/relationships/hyperlink" Target="https://macpaw.com/how-to/use-terminal-on-mac" TargetMode="External"/><Relationship Id="rId5" Type="http://schemas.openxmlformats.org/officeDocument/2006/relationships/hyperlink" Target="https://greenteapress.com/wp/think-python-2e/" TargetMode="External"/><Relationship Id="rId10" Type="http://schemas.openxmlformats.org/officeDocument/2006/relationships/hyperlink" Target="https://www.digitalcitizen.life/command-prompt-how-use-basic-commands" TargetMode="External"/><Relationship Id="rId4" Type="http://schemas.openxmlformats.org/officeDocument/2006/relationships/hyperlink" Target="https://python.swaroopch.com/" TargetMode="External"/><Relationship Id="rId9"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11/11/19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101</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103</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105</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4130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11/11/19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3149438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11/11/19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118</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119</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11/11/19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120</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121</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122</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123</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125</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11/11/19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130</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131</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132</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133</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135</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11/11/19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138</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814D-FD65-6F4D-B5E5-933E09F54775}"/>
              </a:ext>
            </a:extLst>
          </p:cNvPr>
          <p:cNvSpPr>
            <a:spLocks noGrp="1"/>
          </p:cNvSpPr>
          <p:nvPr>
            <p:ph type="title"/>
          </p:nvPr>
        </p:nvSpPr>
        <p:spPr/>
        <p:txBody>
          <a:bodyPr/>
          <a:lstStyle/>
          <a:p>
            <a:r>
              <a:rPr lang="en-US" dirty="0"/>
              <a:t>Supplemental Materials</a:t>
            </a:r>
          </a:p>
        </p:txBody>
      </p:sp>
      <p:sp>
        <p:nvSpPr>
          <p:cNvPr id="3" name="Text Placeholder 2">
            <a:extLst>
              <a:ext uri="{FF2B5EF4-FFF2-40B4-BE49-F238E27FC236}">
                <a16:creationId xmlns:a16="http://schemas.microsoft.com/office/drawing/2014/main" id="{8957777A-159F-554E-9767-13372A38EBE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ED98CB5-56C9-A64C-8F86-6188DC61F2FE}"/>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89C8AB69-3F31-DE45-964E-69A521DF4FC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6F4CC29-152E-564E-8C08-73DFBDE0FF51}"/>
              </a:ext>
            </a:extLst>
          </p:cNvPr>
          <p:cNvSpPr>
            <a:spLocks noGrp="1"/>
          </p:cNvSpPr>
          <p:nvPr>
            <p:ph type="sldNum" sz="quarter" idx="12"/>
          </p:nvPr>
        </p:nvSpPr>
        <p:spPr/>
        <p:txBody>
          <a:bodyPr/>
          <a:lstStyle/>
          <a:p>
            <a:fld id="{6D22F896-40B5-4ADD-8801-0D06FADFA095}" type="slidenum">
              <a:rPr lang="en-US" smtClean="0"/>
              <a:t>139</a:t>
            </a:fld>
            <a:endParaRPr lang="en-US" dirty="0"/>
          </a:p>
        </p:txBody>
      </p:sp>
    </p:spTree>
    <p:extLst>
      <p:ext uri="{BB962C8B-B14F-4D97-AF65-F5344CB8AC3E}">
        <p14:creationId xmlns:p14="http://schemas.microsoft.com/office/powerpoint/2010/main" val="271186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The process of compiling and running a Java program</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Content Placeholder 6">
            <a:extLst>
              <a:ext uri="{FF2B5EF4-FFF2-40B4-BE49-F238E27FC236}">
                <a16:creationId xmlns:a16="http://schemas.microsoft.com/office/drawing/2014/main" id="{E6133B6F-5532-6D4A-93A7-46B79375346B}"/>
              </a:ext>
            </a:extLst>
          </p:cNvPr>
          <p:cNvPicPr>
            <a:picLocks noChangeAspect="1"/>
          </p:cNvPicPr>
          <p:nvPr/>
        </p:nvPicPr>
        <p:blipFill>
          <a:blip r:embed="rId3"/>
          <a:stretch>
            <a:fillRect/>
          </a:stretch>
        </p:blipFill>
        <p:spPr>
          <a:xfrm>
            <a:off x="830262" y="3279042"/>
            <a:ext cx="10632396" cy="1765527"/>
          </a:xfrm>
          <a:prstGeom prst="rect">
            <a:avLst/>
          </a:prstGeom>
        </p:spPr>
      </p:pic>
    </p:spTree>
    <p:extLst>
      <p:ext uri="{BB962C8B-B14F-4D97-AF65-F5344CB8AC3E}">
        <p14:creationId xmlns:p14="http://schemas.microsoft.com/office/powerpoint/2010/main" val="725676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7798631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10175182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35155453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31625104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2755705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41465811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146</a:t>
            </a:fld>
            <a:endParaRPr lang="en-US" dirty="0"/>
          </a:p>
        </p:txBody>
      </p:sp>
    </p:spTree>
    <p:extLst>
      <p:ext uri="{BB962C8B-B14F-4D97-AF65-F5344CB8AC3E}">
        <p14:creationId xmlns:p14="http://schemas.microsoft.com/office/powerpoint/2010/main" val="39002528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147</a:t>
            </a:fld>
            <a:endParaRPr lang="en-US" dirty="0"/>
          </a:p>
        </p:txBody>
      </p:sp>
    </p:spTree>
    <p:extLst>
      <p:ext uri="{BB962C8B-B14F-4D97-AF65-F5344CB8AC3E}">
        <p14:creationId xmlns:p14="http://schemas.microsoft.com/office/powerpoint/2010/main" val="25506779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148</a:t>
            </a:fld>
            <a:endParaRPr lang="en-US" dirty="0"/>
          </a:p>
        </p:txBody>
      </p:sp>
    </p:spTree>
    <p:extLst>
      <p:ext uri="{BB962C8B-B14F-4D97-AF65-F5344CB8AC3E}">
        <p14:creationId xmlns:p14="http://schemas.microsoft.com/office/powerpoint/2010/main" val="40434455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149</a:t>
            </a:fld>
            <a:endParaRPr lang="en-US" dirty="0"/>
          </a:p>
        </p:txBody>
      </p:sp>
    </p:spTree>
    <p:extLst>
      <p:ext uri="{BB962C8B-B14F-4D97-AF65-F5344CB8AC3E}">
        <p14:creationId xmlns:p14="http://schemas.microsoft.com/office/powerpoint/2010/main" val="297925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How interpreted languages are executed</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Content Placeholder 6">
            <a:extLst>
              <a:ext uri="{FF2B5EF4-FFF2-40B4-BE49-F238E27FC236}">
                <a16:creationId xmlns:a16="http://schemas.microsoft.com/office/drawing/2014/main" id="{07E029C2-06AC-5A4E-8DE7-3EE14032043B}"/>
              </a:ext>
            </a:extLst>
          </p:cNvPr>
          <p:cNvPicPr>
            <a:picLocks noChangeAspect="1"/>
          </p:cNvPicPr>
          <p:nvPr/>
        </p:nvPicPr>
        <p:blipFill>
          <a:blip r:embed="rId3"/>
          <a:stretch>
            <a:fillRect/>
          </a:stretch>
        </p:blipFill>
        <p:spPr>
          <a:xfrm>
            <a:off x="850587" y="2965663"/>
            <a:ext cx="10568529" cy="2607819"/>
          </a:xfrm>
          <a:prstGeom prst="rect">
            <a:avLst/>
          </a:prstGeom>
        </p:spPr>
      </p:pic>
    </p:spTree>
    <p:extLst>
      <p:ext uri="{BB962C8B-B14F-4D97-AF65-F5344CB8AC3E}">
        <p14:creationId xmlns:p14="http://schemas.microsoft.com/office/powerpoint/2010/main" val="2976078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150</a:t>
            </a:fld>
            <a:endParaRPr lang="en-US" dirty="0"/>
          </a:p>
        </p:txBody>
      </p:sp>
    </p:spTree>
    <p:extLst>
      <p:ext uri="{BB962C8B-B14F-4D97-AF65-F5344CB8AC3E}">
        <p14:creationId xmlns:p14="http://schemas.microsoft.com/office/powerpoint/2010/main" val="41103727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151</a:t>
            </a:fld>
            <a:endParaRPr lang="en-US" dirty="0"/>
          </a:p>
        </p:txBody>
      </p:sp>
    </p:spTree>
    <p:extLst>
      <p:ext uri="{BB962C8B-B14F-4D97-AF65-F5344CB8AC3E}">
        <p14:creationId xmlns:p14="http://schemas.microsoft.com/office/powerpoint/2010/main" val="9464571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152</a:t>
            </a:fld>
            <a:endParaRPr lang="en-US" dirty="0"/>
          </a:p>
        </p:txBody>
      </p:sp>
    </p:spTree>
    <p:extLst>
      <p:ext uri="{BB962C8B-B14F-4D97-AF65-F5344CB8AC3E}">
        <p14:creationId xmlns:p14="http://schemas.microsoft.com/office/powerpoint/2010/main" val="7877493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153</a:t>
            </a:fld>
            <a:endParaRPr lang="en-US" dirty="0"/>
          </a:p>
        </p:txBody>
      </p:sp>
    </p:spTree>
    <p:extLst>
      <p:ext uri="{BB962C8B-B14F-4D97-AF65-F5344CB8AC3E}">
        <p14:creationId xmlns:p14="http://schemas.microsoft.com/office/powerpoint/2010/main" val="9521099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154</a:t>
            </a:fld>
            <a:endParaRPr lang="en-US" dirty="0"/>
          </a:p>
        </p:txBody>
      </p:sp>
    </p:spTree>
    <p:extLst>
      <p:ext uri="{BB962C8B-B14F-4D97-AF65-F5344CB8AC3E}">
        <p14:creationId xmlns:p14="http://schemas.microsoft.com/office/powerpoint/2010/main" val="5334739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155</a:t>
            </a:fld>
            <a:endParaRPr lang="en-US" dirty="0"/>
          </a:p>
        </p:txBody>
      </p:sp>
    </p:spTree>
    <p:extLst>
      <p:ext uri="{BB962C8B-B14F-4D97-AF65-F5344CB8AC3E}">
        <p14:creationId xmlns:p14="http://schemas.microsoft.com/office/powerpoint/2010/main" val="20796975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156</a:t>
            </a:fld>
            <a:endParaRPr lang="en-US" dirty="0"/>
          </a:p>
        </p:txBody>
      </p:sp>
    </p:spTree>
    <p:extLst>
      <p:ext uri="{BB962C8B-B14F-4D97-AF65-F5344CB8AC3E}">
        <p14:creationId xmlns:p14="http://schemas.microsoft.com/office/powerpoint/2010/main" val="16008221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157</a:t>
            </a:fld>
            <a:endParaRPr lang="en-US" dirty="0"/>
          </a:p>
        </p:txBody>
      </p:sp>
    </p:spTree>
    <p:extLst>
      <p:ext uri="{BB962C8B-B14F-4D97-AF65-F5344CB8AC3E}">
        <p14:creationId xmlns:p14="http://schemas.microsoft.com/office/powerpoint/2010/main" val="253929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11/11/19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11/11/19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pPr lvl="1"/>
            <a:r>
              <a:rPr lang="en-US" dirty="0"/>
              <a:t>Basics</a:t>
            </a:r>
          </a:p>
          <a:p>
            <a:pPr lvl="1"/>
            <a:r>
              <a:rPr lang="en-US" dirty="0"/>
              <a:t>Operators and Expressions</a:t>
            </a:r>
          </a:p>
          <a:p>
            <a:pPr lvl="1"/>
            <a:r>
              <a:rPr lang="en-US" dirty="0"/>
              <a:t>Control Flow</a:t>
            </a:r>
          </a:p>
          <a:p>
            <a:pPr lvl="1"/>
            <a:r>
              <a:rPr lang="en-US" dirty="0"/>
              <a:t>Functions and Modules</a:t>
            </a:r>
          </a:p>
          <a:p>
            <a:pPr lvl="1"/>
            <a:r>
              <a:rPr lang="en-US" dirty="0"/>
              <a:t>Data Structures</a:t>
            </a:r>
          </a:p>
          <a:p>
            <a:pPr lvl="1"/>
            <a:r>
              <a:rPr lang="en-US" dirty="0"/>
              <a:t>Inputs &amp; Outputs</a:t>
            </a:r>
          </a:p>
          <a:p>
            <a:pPr lvl="1"/>
            <a:r>
              <a:rPr lang="en-US" dirty="0"/>
              <a:t>Object Oriented Programming</a:t>
            </a:r>
          </a:p>
          <a:p>
            <a:pPr lvl="1"/>
            <a:r>
              <a:rPr lang="en-US" dirty="0"/>
              <a:t>Exceptions</a:t>
            </a:r>
          </a:p>
          <a:p>
            <a:pPr lvl="1"/>
            <a:r>
              <a:rPr lang="en-US" dirty="0"/>
              <a:t>Standard Library</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11/11/19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11/11/19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11/11/19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11/11/19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11/11/19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lvl="1"/>
            <a:r>
              <a:rPr lang="en-US" dirty="0"/>
              <a:t>Download and install Visual Studio Code.</a:t>
            </a:r>
          </a:p>
          <a:p>
            <a:pPr lvl="2"/>
            <a:r>
              <a:rPr lang="en-US" dirty="0">
                <a:hlinkClick r:id="rId3"/>
              </a:rPr>
              <a:t>https://code.visualstudio.com/download</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11/11/19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A278-0135-7341-A884-C080B88DF968}"/>
              </a:ext>
            </a:extLst>
          </p:cNvPr>
          <p:cNvSpPr>
            <a:spLocks noGrp="1"/>
          </p:cNvSpPr>
          <p:nvPr>
            <p:ph type="title"/>
          </p:nvPr>
        </p:nvSpPr>
        <p:spPr/>
        <p:txBody>
          <a:bodyPr/>
          <a:lstStyle/>
          <a:p>
            <a:r>
              <a:rPr lang="en-US" dirty="0"/>
              <a:t>Download and Install Python</a:t>
            </a:r>
          </a:p>
        </p:txBody>
      </p:sp>
      <p:sp>
        <p:nvSpPr>
          <p:cNvPr id="3" name="Text Placeholder 2">
            <a:extLst>
              <a:ext uri="{FF2B5EF4-FFF2-40B4-BE49-F238E27FC236}">
                <a16:creationId xmlns:a16="http://schemas.microsoft.com/office/drawing/2014/main" id="{3952CC59-AAD3-2444-8018-92F08B7D030A}"/>
              </a:ext>
            </a:extLst>
          </p:cNvPr>
          <p:cNvSpPr>
            <a:spLocks noGrp="1"/>
          </p:cNvSpPr>
          <p:nvPr>
            <p:ph type="body" idx="1"/>
          </p:nvPr>
        </p:nvSpPr>
        <p:spPr/>
        <p:txBody>
          <a:bodyPr/>
          <a:lstStyle/>
          <a:p>
            <a:r>
              <a:rPr lang="en-US" sz="2800" dirty="0"/>
              <a:t>Python Download URL: </a:t>
            </a:r>
            <a:r>
              <a:rPr lang="en-US" sz="2800" dirty="0">
                <a:hlinkClick r:id="rId2"/>
              </a:rPr>
              <a:t>https://www.python.org/downloads/</a:t>
            </a:r>
            <a:endParaRPr lang="en-US" sz="2800" dirty="0"/>
          </a:p>
          <a:p>
            <a:endParaRPr lang="en-US" dirty="0"/>
          </a:p>
        </p:txBody>
      </p:sp>
      <p:sp>
        <p:nvSpPr>
          <p:cNvPr id="4" name="Date Placeholder 3">
            <a:extLst>
              <a:ext uri="{FF2B5EF4-FFF2-40B4-BE49-F238E27FC236}">
                <a16:creationId xmlns:a16="http://schemas.microsoft.com/office/drawing/2014/main" id="{A00A654A-D753-914E-9C92-B2529954FB2E}"/>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B5787B54-BED7-504D-94E6-8DD4D091674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A79EFC0-8884-B74F-BFF2-BCE524743511}"/>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06939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numCol="1"/>
          <a:lstStyle/>
          <a:p>
            <a:r>
              <a:rPr lang="en-US" dirty="0"/>
              <a:t>Select </a:t>
            </a:r>
            <a:r>
              <a:rPr lang="en-US" b="1" dirty="0"/>
              <a:t>Customize Installation</a:t>
            </a:r>
            <a:endParaRPr lang="en-US" dirty="0"/>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8" name="Picture 7">
            <a:extLst>
              <a:ext uri="{FF2B5EF4-FFF2-40B4-BE49-F238E27FC236}">
                <a16:creationId xmlns:a16="http://schemas.microsoft.com/office/drawing/2014/main" id="{20E65654-3B02-194C-9990-98E659BCA608}"/>
              </a:ext>
            </a:extLst>
          </p:cNvPr>
          <p:cNvPicPr>
            <a:picLocks noChangeAspect="1"/>
          </p:cNvPicPr>
          <p:nvPr/>
        </p:nvPicPr>
        <p:blipFill>
          <a:blip r:embed="rId2"/>
          <a:stretch>
            <a:fillRect/>
          </a:stretch>
        </p:blipFill>
        <p:spPr>
          <a:xfrm>
            <a:off x="5423263" y="2462543"/>
            <a:ext cx="6069874" cy="3734371"/>
          </a:xfrm>
          <a:prstGeom prst="rect">
            <a:avLst/>
          </a:prstGeom>
        </p:spPr>
      </p:pic>
    </p:spTree>
    <p:extLst>
      <p:ext uri="{BB962C8B-B14F-4D97-AF65-F5344CB8AC3E}">
        <p14:creationId xmlns:p14="http://schemas.microsoft.com/office/powerpoint/2010/main" val="196593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Optional Features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8" name="Picture 7">
            <a:extLst>
              <a:ext uri="{FF2B5EF4-FFF2-40B4-BE49-F238E27FC236}">
                <a16:creationId xmlns:a16="http://schemas.microsoft.com/office/drawing/2014/main" id="{0A6AD037-6E88-214C-9B01-A33FD28305D2}"/>
              </a:ext>
            </a:extLst>
          </p:cNvPr>
          <p:cNvPicPr>
            <a:picLocks noChangeAspect="1"/>
          </p:cNvPicPr>
          <p:nvPr/>
        </p:nvPicPr>
        <p:blipFill>
          <a:blip r:embed="rId2"/>
          <a:stretch>
            <a:fillRect/>
          </a:stretch>
        </p:blipFill>
        <p:spPr>
          <a:xfrm>
            <a:off x="5168900" y="2377805"/>
            <a:ext cx="6337300" cy="3898900"/>
          </a:xfrm>
          <a:prstGeom prst="rect">
            <a:avLst/>
          </a:prstGeom>
        </p:spPr>
      </p:pic>
    </p:spTree>
    <p:extLst>
      <p:ext uri="{BB962C8B-B14F-4D97-AF65-F5344CB8AC3E}">
        <p14:creationId xmlns:p14="http://schemas.microsoft.com/office/powerpoint/2010/main" val="66968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Advanced Options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8" name="Picture 7">
            <a:extLst>
              <a:ext uri="{FF2B5EF4-FFF2-40B4-BE49-F238E27FC236}">
                <a16:creationId xmlns:a16="http://schemas.microsoft.com/office/drawing/2014/main" id="{D480FDFE-DA5A-A944-BCE2-3DAE6BA09F80}"/>
              </a:ext>
            </a:extLst>
          </p:cNvPr>
          <p:cNvPicPr>
            <a:picLocks noChangeAspect="1"/>
          </p:cNvPicPr>
          <p:nvPr/>
        </p:nvPicPr>
        <p:blipFill>
          <a:blip r:embed="rId2"/>
          <a:stretch>
            <a:fillRect/>
          </a:stretch>
        </p:blipFill>
        <p:spPr>
          <a:xfrm>
            <a:off x="5147126" y="2366342"/>
            <a:ext cx="6337300" cy="3898900"/>
          </a:xfrm>
          <a:prstGeom prst="rect">
            <a:avLst/>
          </a:prstGeom>
        </p:spPr>
      </p:pic>
    </p:spTree>
    <p:extLst>
      <p:ext uri="{BB962C8B-B14F-4D97-AF65-F5344CB8AC3E}">
        <p14:creationId xmlns:p14="http://schemas.microsoft.com/office/powerpoint/2010/main" val="241726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56FA-8126-7E4B-B65E-8E9CDB8D2BA4}"/>
              </a:ext>
            </a:extLst>
          </p:cNvPr>
          <p:cNvSpPr>
            <a:spLocks noGrp="1"/>
          </p:cNvSpPr>
          <p:nvPr>
            <p:ph type="title"/>
          </p:nvPr>
        </p:nvSpPr>
        <p:spPr/>
        <p:txBody>
          <a:bodyPr/>
          <a:lstStyle/>
          <a:p>
            <a:r>
              <a:rPr lang="en-US" dirty="0"/>
              <a:t>Download and Install Visual Studio Code</a:t>
            </a:r>
          </a:p>
        </p:txBody>
      </p:sp>
      <p:sp>
        <p:nvSpPr>
          <p:cNvPr id="3" name="Text Placeholder 2">
            <a:extLst>
              <a:ext uri="{FF2B5EF4-FFF2-40B4-BE49-F238E27FC236}">
                <a16:creationId xmlns:a16="http://schemas.microsoft.com/office/drawing/2014/main" id="{3FA9FE53-AB42-F741-959F-518F8330E10C}"/>
              </a:ext>
            </a:extLst>
          </p:cNvPr>
          <p:cNvSpPr>
            <a:spLocks noGrp="1"/>
          </p:cNvSpPr>
          <p:nvPr>
            <p:ph type="body" idx="1"/>
          </p:nvPr>
        </p:nvSpPr>
        <p:spPr/>
        <p:txBody>
          <a:bodyPr/>
          <a:lstStyle/>
          <a:p>
            <a:r>
              <a:rPr lang="en-US" sz="2800" dirty="0"/>
              <a:t>Visual Studio Code Download URL: </a:t>
            </a:r>
            <a:r>
              <a:rPr lang="en-US" sz="2800" dirty="0">
                <a:hlinkClick r:id="rId2"/>
              </a:rPr>
              <a:t>https://code.visualstudio.com/download</a:t>
            </a:r>
            <a:endParaRPr lang="en-US" sz="2800" dirty="0"/>
          </a:p>
          <a:p>
            <a:endParaRPr lang="en-US" dirty="0"/>
          </a:p>
        </p:txBody>
      </p:sp>
      <p:sp>
        <p:nvSpPr>
          <p:cNvPr id="4" name="Date Placeholder 3">
            <a:extLst>
              <a:ext uri="{FF2B5EF4-FFF2-40B4-BE49-F238E27FC236}">
                <a16:creationId xmlns:a16="http://schemas.microsoft.com/office/drawing/2014/main" id="{27A01050-C575-1448-97D7-1387F9B96F9C}"/>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4DF52267-2894-5440-9935-079728EA689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CBEE60-E623-BE4A-86C2-C927C5096294}"/>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64012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numCol="2">
            <a:normAutofit fontScale="92500" lnSpcReduction="10000"/>
          </a:bodyPr>
          <a:lstStyle/>
          <a:p>
            <a:r>
              <a:rPr lang="en-US" dirty="0">
                <a:hlinkClick r:id="rId2"/>
              </a:rPr>
              <a:t>python.org</a:t>
            </a:r>
            <a:r>
              <a:rPr lang="en-US" dirty="0"/>
              <a:t>. (download, document, community, etc.) </a:t>
            </a:r>
          </a:p>
          <a:p>
            <a:r>
              <a:rPr lang="en-US" dirty="0">
                <a:hlinkClick r:id="rId3"/>
              </a:rPr>
              <a:t>Learn To Code With Python</a:t>
            </a:r>
            <a:r>
              <a:rPr lang="en-US" dirty="0"/>
              <a:t>, the website for this course.</a:t>
            </a:r>
          </a:p>
          <a:p>
            <a:r>
              <a:rPr lang="en-US" dirty="0"/>
              <a:t>Books referenced in </a:t>
            </a:r>
            <a:r>
              <a:rPr lang="en-US"/>
              <a:t>the class</a:t>
            </a:r>
            <a:endParaRPr lang="en-US" dirty="0"/>
          </a:p>
          <a:p>
            <a:pPr lvl="1"/>
            <a:r>
              <a:rPr lang="en-US" dirty="0">
                <a:hlinkClick r:id="rId4"/>
              </a:rPr>
              <a:t>A Byte of Python</a:t>
            </a:r>
            <a:r>
              <a:rPr lang="en-US" dirty="0"/>
              <a:t>, Swaroop C H.</a:t>
            </a:r>
          </a:p>
          <a:p>
            <a:pPr lvl="1"/>
            <a:r>
              <a:rPr lang="en-US" dirty="0">
                <a:hlinkClick r:id="rId5"/>
              </a:rPr>
              <a:t>Allen B. Downey’s "Think Python 2nd Edition by Allen B. Downey" book</a:t>
            </a:r>
            <a:r>
              <a:rPr lang="en-US" dirty="0"/>
              <a:t>.</a:t>
            </a:r>
          </a:p>
          <a:p>
            <a:pPr lvl="1"/>
            <a:r>
              <a:rPr lang="en-US" dirty="0">
                <a:hlinkClick r:id="rId6"/>
              </a:rPr>
              <a:t>The Quick Python Book 3rd Edition by Naomi Ceder</a:t>
            </a:r>
            <a:r>
              <a:rPr lang="en-US" dirty="0"/>
              <a:t>.</a:t>
            </a:r>
          </a:p>
          <a:p>
            <a:pPr lvl="1"/>
            <a:r>
              <a:rPr lang="en-US" dirty="0">
                <a:hlinkClick r:id="rId7"/>
              </a:rPr>
              <a:t>Invent Your Own Computer Games with Python 3rd Edition</a:t>
            </a:r>
            <a:r>
              <a:rPr lang="en-US" dirty="0"/>
              <a:t>, Al </a:t>
            </a:r>
            <a:r>
              <a:rPr lang="en-US" dirty="0" err="1"/>
              <a:t>Sweigart</a:t>
            </a:r>
            <a:r>
              <a:rPr lang="en-US" dirty="0"/>
              <a:t>, March, 2015. </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repl.it - Online Python IDE </a:t>
            </a:r>
            <a:r>
              <a:rPr lang="en-US" dirty="0"/>
              <a:t>(quick learning).</a:t>
            </a:r>
          </a:p>
          <a:p>
            <a:r>
              <a:rPr lang="en-US" dirty="0"/>
              <a:t>Basic commands</a:t>
            </a:r>
          </a:p>
          <a:p>
            <a:pPr lvl="1"/>
            <a:r>
              <a:rPr lang="en-US" dirty="0"/>
              <a:t>Windows: </a:t>
            </a:r>
            <a:r>
              <a:rPr lang="en-US" dirty="0">
                <a:hlinkClick r:id="rId10"/>
              </a:rPr>
              <a:t>11 basic commands you should know (cd, dir, mkdir, etc.)</a:t>
            </a:r>
            <a:endParaRPr lang="en-US" dirty="0"/>
          </a:p>
          <a:p>
            <a:pPr lvl="1"/>
            <a:r>
              <a:rPr lang="en-US" dirty="0">
                <a:hlinkClick r:id="rId11"/>
              </a:rPr>
              <a:t>How to use the Terminal command line in Mac OS</a:t>
            </a:r>
            <a:r>
              <a:rPr lang="en-US" dirty="0"/>
              <a:t>.</a:t>
            </a:r>
          </a:p>
          <a:p>
            <a:pPr lvl="1"/>
            <a:r>
              <a:rPr lang="en-US" dirty="0">
                <a:hlinkClick r:id="rId12"/>
              </a:rPr>
              <a:t>Basic Linux/Unix Commands with Examples</a:t>
            </a:r>
            <a:r>
              <a:rPr lang="en-US" dirty="0"/>
              <a:t>.</a:t>
            </a:r>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11/11/19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9" name="Picture 8">
            <a:extLst>
              <a:ext uri="{FF2B5EF4-FFF2-40B4-BE49-F238E27FC236}">
                <a16:creationId xmlns:a16="http://schemas.microsoft.com/office/drawing/2014/main" id="{28C285AD-C762-854A-862E-EFF8802511DC}"/>
              </a:ext>
            </a:extLst>
          </p:cNvPr>
          <p:cNvPicPr>
            <a:picLocks noChangeAspect="1"/>
          </p:cNvPicPr>
          <p:nvPr/>
        </p:nvPicPr>
        <p:blipFill>
          <a:blip r:embed="rId2"/>
          <a:stretch>
            <a:fillRect/>
          </a:stretch>
        </p:blipFill>
        <p:spPr>
          <a:xfrm>
            <a:off x="5048250" y="2194560"/>
            <a:ext cx="7143750" cy="4616450"/>
          </a:xfrm>
          <a:prstGeom prst="rect">
            <a:avLst/>
          </a:prstGeom>
        </p:spPr>
      </p:pic>
    </p:spTree>
    <p:extLst>
      <p:ext uri="{BB962C8B-B14F-4D97-AF65-F5344CB8AC3E}">
        <p14:creationId xmlns:p14="http://schemas.microsoft.com/office/powerpoint/2010/main" val="1252449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Arrow</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31</a:t>
            </a:fld>
            <a:endParaRPr lang="en-US" dirty="0"/>
          </a:p>
        </p:txBody>
      </p:sp>
      <p:pic>
        <p:nvPicPr>
          <p:cNvPr id="9" name="Picture 8">
            <a:extLst>
              <a:ext uri="{FF2B5EF4-FFF2-40B4-BE49-F238E27FC236}">
                <a16:creationId xmlns:a16="http://schemas.microsoft.com/office/drawing/2014/main" id="{562FCC8E-0CF3-F74E-A2FB-BB794C8C2863}"/>
              </a:ext>
            </a:extLst>
          </p:cNvPr>
          <p:cNvPicPr>
            <a:picLocks noChangeAspect="1"/>
          </p:cNvPicPr>
          <p:nvPr/>
        </p:nvPicPr>
        <p:blipFill>
          <a:blip r:embed="rId2"/>
          <a:stretch>
            <a:fillRect/>
          </a:stretch>
        </p:blipFill>
        <p:spPr>
          <a:xfrm>
            <a:off x="5048250" y="2205446"/>
            <a:ext cx="7143750" cy="4616450"/>
          </a:xfrm>
          <a:prstGeom prst="rect">
            <a:avLst/>
          </a:prstGeom>
        </p:spPr>
      </p:pic>
    </p:spTree>
    <p:extLst>
      <p:ext uri="{BB962C8B-B14F-4D97-AF65-F5344CB8AC3E}">
        <p14:creationId xmlns:p14="http://schemas.microsoft.com/office/powerpoint/2010/main" val="56872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9" name="Picture 8">
            <a:extLst>
              <a:ext uri="{FF2B5EF4-FFF2-40B4-BE49-F238E27FC236}">
                <a16:creationId xmlns:a16="http://schemas.microsoft.com/office/drawing/2014/main" id="{F08E485C-2392-7A41-B3C6-0E6D9F5BC03D}"/>
              </a:ext>
            </a:extLst>
          </p:cNvPr>
          <p:cNvPicPr>
            <a:picLocks noChangeAspect="1"/>
          </p:cNvPicPr>
          <p:nvPr/>
        </p:nvPicPr>
        <p:blipFill>
          <a:blip r:embed="rId2"/>
          <a:stretch>
            <a:fillRect/>
          </a:stretch>
        </p:blipFill>
        <p:spPr>
          <a:xfrm>
            <a:off x="5023485" y="2194560"/>
            <a:ext cx="7143750" cy="4616450"/>
          </a:xfrm>
          <a:prstGeom prst="rect">
            <a:avLst/>
          </a:prstGeom>
        </p:spPr>
      </p:pic>
    </p:spTree>
    <p:extLst>
      <p:ext uri="{BB962C8B-B14F-4D97-AF65-F5344CB8AC3E}">
        <p14:creationId xmlns:p14="http://schemas.microsoft.com/office/powerpoint/2010/main" val="2739508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#4</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a:t>
            </a:r>
            <a:r>
              <a:rPr lang="en-US" dirty="0" err="1"/>
              <a:t>pylint</a:t>
            </a:r>
            <a:r>
              <a:rPr lang="en-US" dirty="0"/>
              <a:t>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9" name="Picture 8">
            <a:extLst>
              <a:ext uri="{FF2B5EF4-FFF2-40B4-BE49-F238E27FC236}">
                <a16:creationId xmlns:a16="http://schemas.microsoft.com/office/drawing/2014/main" id="{063BFFB1-5A2A-874B-AB01-64E96F413566}"/>
              </a:ext>
            </a:extLst>
          </p:cNvPr>
          <p:cNvPicPr>
            <a:picLocks noChangeAspect="1"/>
          </p:cNvPicPr>
          <p:nvPr/>
        </p:nvPicPr>
        <p:blipFill>
          <a:blip r:embed="rId2"/>
          <a:stretch>
            <a:fillRect/>
          </a:stretch>
        </p:blipFill>
        <p:spPr>
          <a:xfrm>
            <a:off x="5023485" y="2252042"/>
            <a:ext cx="7143750" cy="4616450"/>
          </a:xfrm>
          <a:prstGeom prst="rect">
            <a:avLst/>
          </a:prstGeom>
        </p:spPr>
      </p:pic>
    </p:spTree>
    <p:extLst>
      <p:ext uri="{BB962C8B-B14F-4D97-AF65-F5344CB8AC3E}">
        <p14:creationId xmlns:p14="http://schemas.microsoft.com/office/powerpoint/2010/main" val="156445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#5</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Python program</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9" name="Picture 8">
            <a:extLst>
              <a:ext uri="{FF2B5EF4-FFF2-40B4-BE49-F238E27FC236}">
                <a16:creationId xmlns:a16="http://schemas.microsoft.com/office/drawing/2014/main" id="{66C58C2B-31B1-E34A-BB49-8529C7476AC4}"/>
              </a:ext>
            </a:extLst>
          </p:cNvPr>
          <p:cNvPicPr>
            <a:picLocks noChangeAspect="1"/>
          </p:cNvPicPr>
          <p:nvPr/>
        </p:nvPicPr>
        <p:blipFill>
          <a:blip r:embed="rId2"/>
          <a:stretch>
            <a:fillRect/>
          </a:stretch>
        </p:blipFill>
        <p:spPr>
          <a:xfrm>
            <a:off x="5048250" y="2241550"/>
            <a:ext cx="7143750" cy="4616450"/>
          </a:xfrm>
          <a:prstGeom prst="rect">
            <a:avLst/>
          </a:prstGeom>
        </p:spPr>
      </p:pic>
    </p:spTree>
    <p:extLst>
      <p:ext uri="{BB962C8B-B14F-4D97-AF65-F5344CB8AC3E}">
        <p14:creationId xmlns:p14="http://schemas.microsoft.com/office/powerpoint/2010/main" val="960071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Windows Key -&gt; type “IDLE (Python …).”</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11/11/19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hello_world.py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11/11/19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Windows  -&gt; Run -&gt; type “</a:t>
            </a:r>
            <a:r>
              <a:rPr lang="en-US" dirty="0" err="1"/>
              <a:t>cmd</a:t>
            </a:r>
            <a:r>
              <a:rPr lang="en-US" dirty="0"/>
              <a:t>” </a:t>
            </a:r>
          </a:p>
          <a:p>
            <a:pPr lvl="1"/>
            <a:r>
              <a:rPr lang="en-US" dirty="0"/>
              <a:t>python -V</a:t>
            </a:r>
          </a:p>
          <a:p>
            <a:r>
              <a:rPr lang="en-US" dirty="0"/>
              <a:t>Open IDLE</a:t>
            </a:r>
          </a:p>
          <a:p>
            <a:pPr lvl="1"/>
            <a:r>
              <a:rPr lang="en-US" dirty="0"/>
              <a:t>Windows Key -&gt; type “IDLE (Python …).”</a:t>
            </a:r>
          </a:p>
          <a:p>
            <a:r>
              <a:rPr lang="en-US" dirty="0"/>
              <a:t>Open Visual Studio Code</a:t>
            </a:r>
          </a:p>
          <a:p>
            <a:pPr lvl="1"/>
            <a:r>
              <a:rPr lang="en-US" dirty="0"/>
              <a:t>Windows Key -&gt; type “visual studio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11/11/19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11/11/19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C:\Python38</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11/11/19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11/11/19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11/11/19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B2D-23FE-FE4E-A0B5-A5D865EFFCF1}"/>
              </a:ext>
            </a:extLst>
          </p:cNvPr>
          <p:cNvSpPr>
            <a:spLocks noGrp="1"/>
          </p:cNvSpPr>
          <p:nvPr>
            <p:ph type="title"/>
          </p:nvPr>
        </p:nvSpPr>
        <p:spPr/>
        <p:txBody>
          <a:bodyPr/>
          <a:lstStyle/>
          <a:p>
            <a:r>
              <a:rPr lang="en-US" dirty="0"/>
              <a:t>Python Crash Course</a:t>
            </a:r>
          </a:p>
        </p:txBody>
      </p:sp>
      <p:sp>
        <p:nvSpPr>
          <p:cNvPr id="3" name="Content Placeholder 2">
            <a:extLst>
              <a:ext uri="{FF2B5EF4-FFF2-40B4-BE49-F238E27FC236}">
                <a16:creationId xmlns:a16="http://schemas.microsoft.com/office/drawing/2014/main" id="{6AA085D6-D727-B24C-904F-5ECE2F18DEFF}"/>
              </a:ext>
            </a:extLst>
          </p:cNvPr>
          <p:cNvSpPr>
            <a:spLocks noGrp="1"/>
          </p:cNvSpPr>
          <p:nvPr>
            <p:ph idx="1"/>
          </p:nvPr>
        </p:nvSpPr>
        <p:spPr/>
        <p:txBody>
          <a:bodyPr numCol="2"/>
          <a:lstStyle/>
          <a:p>
            <a:r>
              <a:rPr lang="en-US" dirty="0"/>
              <a:t>Basics</a:t>
            </a:r>
          </a:p>
          <a:p>
            <a:r>
              <a:rPr lang="en-US" dirty="0"/>
              <a:t>Operators and Expressions</a:t>
            </a:r>
          </a:p>
          <a:p>
            <a:r>
              <a:rPr lang="en-US" dirty="0"/>
              <a:t>Control Flow</a:t>
            </a:r>
          </a:p>
          <a:p>
            <a:r>
              <a:rPr lang="en-US" dirty="0"/>
              <a:t>Functions and Modules</a:t>
            </a:r>
          </a:p>
          <a:p>
            <a:r>
              <a:rPr lang="en-US" dirty="0"/>
              <a:t>Data Structures</a:t>
            </a:r>
          </a:p>
          <a:p>
            <a:r>
              <a:rPr lang="en-US" dirty="0"/>
              <a:t>Inputs &amp; Outputs</a:t>
            </a:r>
          </a:p>
          <a:p>
            <a:r>
              <a:rPr lang="en-US" dirty="0"/>
              <a:t>Object Oriented Programming</a:t>
            </a:r>
          </a:p>
          <a:p>
            <a:r>
              <a:rPr lang="en-US" dirty="0"/>
              <a:t>Exceptions</a:t>
            </a:r>
          </a:p>
          <a:p>
            <a:r>
              <a:rPr lang="en-US" dirty="0"/>
              <a:t>Standard Library</a:t>
            </a:r>
          </a:p>
        </p:txBody>
      </p:sp>
      <p:sp>
        <p:nvSpPr>
          <p:cNvPr id="4" name="Date Placeholder 3">
            <a:extLst>
              <a:ext uri="{FF2B5EF4-FFF2-40B4-BE49-F238E27FC236}">
                <a16:creationId xmlns:a16="http://schemas.microsoft.com/office/drawing/2014/main" id="{F8A27150-C5BC-5A41-8072-05E5F79BA9B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CA252EF-0816-624F-B2A6-8912C794596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289003-489F-0C43-99C5-5C11B241312B}"/>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38794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11/11/19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11/11/19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47</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63</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11/11/19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11/11/19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498382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11/11/19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99</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16966</TotalTime>
  <Words>8057</Words>
  <Application>Microsoft Macintosh PowerPoint</Application>
  <PresentationFormat>Widescreen</PresentationFormat>
  <Paragraphs>1522</Paragraphs>
  <Slides>157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The process of compiling and running a Java program</vt:lpstr>
      <vt:lpstr>How interpreted languages are executed</vt:lpstr>
      <vt:lpstr>What is debugging? </vt:lpstr>
      <vt:lpstr>Most Popular Languages Taught in Colleges in USA</vt:lpstr>
      <vt:lpstr>Why Python?</vt:lpstr>
      <vt:lpstr>Why Python?</vt:lpstr>
      <vt:lpstr>History of Python </vt:lpstr>
      <vt:lpstr>How to Learn to Code? </vt:lpstr>
      <vt:lpstr>Have Fun! </vt:lpstr>
      <vt:lpstr>Get Started</vt:lpstr>
      <vt:lpstr>Download and Install Tools</vt:lpstr>
      <vt:lpstr>Download and Install Python</vt:lpstr>
      <vt:lpstr>Install Python #1</vt:lpstr>
      <vt:lpstr>Install Python #2</vt:lpstr>
      <vt:lpstr>Install Python #3</vt:lpstr>
      <vt:lpstr>Download and Install Visual Studio Code</vt:lpstr>
      <vt:lpstr>Install Visual Studio Code #1</vt:lpstr>
      <vt:lpstr>Install Visual Studio Code #2</vt:lpstr>
      <vt:lpstr>Install Visual Studio Code #3</vt:lpstr>
      <vt:lpstr>Install Visual Studio Code #4</vt:lpstr>
      <vt:lpstr>Install Visual Studio Code #5</vt:lpstr>
      <vt:lpstr>First Steps</vt:lpstr>
      <vt:lpstr>Using a Program Source File </vt:lpstr>
      <vt:lpstr>For Windows Users </vt:lpstr>
      <vt:lpstr>For Mac OS X Users </vt:lpstr>
      <vt:lpstr>Getting Familiar with  Visual Studio Code </vt:lpstr>
      <vt:lpstr>Python Crash Course</vt:lpstr>
      <vt:lpstr>Python Crash Course</vt:lpstr>
      <vt:lpstr>Basics</vt:lpstr>
      <vt:lpstr>Basics Data Types </vt:lpstr>
      <vt:lpstr>Numbers</vt:lpstr>
      <vt:lpstr>Numbers and Math</vt:lpstr>
      <vt:lpstr>Comments</vt:lpstr>
      <vt:lpstr>Variables and Types </vt:lpstr>
      <vt:lpstr>Naming Variables </vt:lpstr>
      <vt:lpstr>Strings </vt:lpstr>
      <vt:lpstr>Strings</vt:lpstr>
      <vt:lpstr>Escape Sequences</vt:lpstr>
      <vt:lpstr>Strings Concatenation</vt:lpstr>
      <vt:lpstr>Strings Format</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Default Argument Values</vt:lpstr>
      <vt:lpstr>Keyword Arguments</vt:lpstr>
      <vt:lpstr>The return Statement</vt:lpstr>
      <vt:lpstr>Data Structures</vt:lpstr>
      <vt:lpstr>Data Structures</vt:lpstr>
      <vt:lpstr>Lists are Variable Length, Same Types</vt:lpstr>
      <vt:lpstr>Lists are Variable Length, Same Types</vt:lpstr>
      <vt:lpstr>List Arithmetic</vt:lpstr>
      <vt:lpstr>Tuples are Fixed-Length, Different Types</vt:lpstr>
      <vt:lpstr>Tuples are Fixed-Length, Different Types</vt:lpstr>
      <vt:lpstr>Dictionaries Map Keys to Values</vt:lpstr>
      <vt:lpstr>Dictionaries Map Keys to Values</vt:lpstr>
      <vt:lpstr>Sequences</vt:lpstr>
      <vt:lpstr>Sets Contain Unique Values</vt:lpstr>
      <vt:lpstr>Inputs &amp; Outputs</vt:lpstr>
      <vt:lpstr>Input from User</vt:lpstr>
      <vt:lpstr>Files</vt:lpstr>
      <vt:lpstr>Writing to a File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lpstr>Supplemental Materials</vt:lpstr>
      <vt:lpstr>Variables and Values </vt:lpstr>
      <vt:lpstr>Keeping Text in Strings</vt:lpstr>
      <vt:lpstr>Local Variables</vt:lpstr>
      <vt:lpstr>Global Variables</vt:lpstr>
      <vt:lpstr>nonlocal Variables</vt:lpstr>
      <vt:lpstr>DocStrings</vt:lpstr>
      <vt:lpstr>Modules</vt:lpstr>
      <vt:lpstr>Create a Modules</vt:lpstr>
      <vt:lpstr>Modules</vt:lpstr>
      <vt:lpstr>A module’s __name__</vt:lpstr>
      <vt:lpstr>Lists</vt:lpstr>
      <vt:lpstr>Tuples</vt:lpstr>
      <vt:lpstr>Dictionaries</vt:lpstr>
      <vt:lpstr>Sets</vt:lpstr>
      <vt:lpstr>References</vt:lpstr>
      <vt:lpstr>Pickle</vt:lpstr>
      <vt:lpstr>More</vt:lpstr>
      <vt:lpstr>Lambda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416</cp:revision>
  <dcterms:created xsi:type="dcterms:W3CDTF">2019-02-28T02:50:26Z</dcterms:created>
  <dcterms:modified xsi:type="dcterms:W3CDTF">2019-11-12T02:55:23Z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