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9"/>
  </p:notesMasterIdLst>
  <p:sldIdLst>
    <p:sldId id="256" r:id="rId2"/>
    <p:sldId id="277" r:id="rId3"/>
    <p:sldId id="258" r:id="rId4"/>
    <p:sldId id="375" r:id="rId5"/>
    <p:sldId id="376" r:id="rId6"/>
    <p:sldId id="377" r:id="rId7"/>
    <p:sldId id="378" r:id="rId8"/>
    <p:sldId id="379" r:id="rId9"/>
    <p:sldId id="327" r:id="rId10"/>
    <p:sldId id="382" r:id="rId11"/>
    <p:sldId id="370" r:id="rId12"/>
    <p:sldId id="383" r:id="rId13"/>
    <p:sldId id="371" r:id="rId14"/>
    <p:sldId id="528" r:id="rId15"/>
    <p:sldId id="529" r:id="rId16"/>
    <p:sldId id="384" r:id="rId17"/>
    <p:sldId id="522" r:id="rId18"/>
    <p:sldId id="385" r:id="rId19"/>
    <p:sldId id="405" r:id="rId20"/>
    <p:sldId id="386" r:id="rId21"/>
    <p:sldId id="387" r:id="rId22"/>
    <p:sldId id="388" r:id="rId23"/>
    <p:sldId id="389" r:id="rId24"/>
    <p:sldId id="372" r:id="rId25"/>
    <p:sldId id="530" r:id="rId26"/>
    <p:sldId id="534" r:id="rId27"/>
    <p:sldId id="535" r:id="rId28"/>
    <p:sldId id="536" r:id="rId29"/>
    <p:sldId id="537" r:id="rId30"/>
    <p:sldId id="538" r:id="rId31"/>
    <p:sldId id="539" r:id="rId32"/>
    <p:sldId id="540" r:id="rId33"/>
    <p:sldId id="541" r:id="rId34"/>
    <p:sldId id="542" r:id="rId35"/>
    <p:sldId id="390" r:id="rId36"/>
    <p:sldId id="391" r:id="rId37"/>
    <p:sldId id="393" r:id="rId38"/>
    <p:sldId id="394" r:id="rId39"/>
    <p:sldId id="395" r:id="rId40"/>
    <p:sldId id="396" r:id="rId41"/>
    <p:sldId id="524" r:id="rId42"/>
    <p:sldId id="421" r:id="rId43"/>
    <p:sldId id="392" r:id="rId44"/>
    <p:sldId id="397" r:id="rId45"/>
    <p:sldId id="413" r:id="rId46"/>
    <p:sldId id="404" r:id="rId47"/>
    <p:sldId id="408" r:id="rId48"/>
    <p:sldId id="409" r:id="rId49"/>
    <p:sldId id="411" r:id="rId50"/>
    <p:sldId id="401" r:id="rId51"/>
    <p:sldId id="414" r:id="rId52"/>
    <p:sldId id="415" r:id="rId53"/>
    <p:sldId id="416" r:id="rId54"/>
    <p:sldId id="418" r:id="rId55"/>
    <p:sldId id="475" r:id="rId56"/>
    <p:sldId id="422" r:id="rId57"/>
    <p:sldId id="423" r:id="rId58"/>
    <p:sldId id="424" r:id="rId59"/>
    <p:sldId id="425" r:id="rId60"/>
    <p:sldId id="427" r:id="rId61"/>
    <p:sldId id="429" r:id="rId62"/>
    <p:sldId id="430" r:id="rId63"/>
    <p:sldId id="432" r:id="rId64"/>
    <p:sldId id="434" r:id="rId65"/>
    <p:sldId id="435" r:id="rId66"/>
    <p:sldId id="433" r:id="rId67"/>
    <p:sldId id="436" r:id="rId68"/>
    <p:sldId id="437" r:id="rId69"/>
    <p:sldId id="450" r:id="rId70"/>
    <p:sldId id="451" r:id="rId71"/>
    <p:sldId id="455" r:id="rId72"/>
    <p:sldId id="456" r:id="rId73"/>
    <p:sldId id="457" r:id="rId74"/>
    <p:sldId id="463" r:id="rId75"/>
    <p:sldId id="464" r:id="rId76"/>
    <p:sldId id="465" r:id="rId77"/>
    <p:sldId id="466" r:id="rId78"/>
    <p:sldId id="467" r:id="rId79"/>
    <p:sldId id="468" r:id="rId80"/>
    <p:sldId id="469" r:id="rId81"/>
    <p:sldId id="470" r:id="rId82"/>
    <p:sldId id="471" r:id="rId83"/>
    <p:sldId id="472" r:id="rId84"/>
    <p:sldId id="473" r:id="rId85"/>
    <p:sldId id="476" r:id="rId86"/>
    <p:sldId id="477" r:id="rId87"/>
    <p:sldId id="478" r:id="rId88"/>
    <p:sldId id="479" r:id="rId89"/>
    <p:sldId id="481" r:id="rId90"/>
    <p:sldId id="482" r:id="rId91"/>
    <p:sldId id="483" r:id="rId92"/>
    <p:sldId id="484" r:id="rId93"/>
    <p:sldId id="485" r:id="rId94"/>
    <p:sldId id="486" r:id="rId95"/>
    <p:sldId id="487" r:id="rId96"/>
    <p:sldId id="488" r:id="rId97"/>
    <p:sldId id="489" r:id="rId98"/>
    <p:sldId id="490" r:id="rId99"/>
    <p:sldId id="491" r:id="rId100"/>
    <p:sldId id="492" r:id="rId101"/>
    <p:sldId id="493" r:id="rId102"/>
    <p:sldId id="494" r:id="rId103"/>
    <p:sldId id="495" r:id="rId104"/>
    <p:sldId id="496" r:id="rId105"/>
    <p:sldId id="497" r:id="rId106"/>
    <p:sldId id="498" r:id="rId107"/>
    <p:sldId id="499" r:id="rId108"/>
    <p:sldId id="500" r:id="rId109"/>
    <p:sldId id="501" r:id="rId110"/>
    <p:sldId id="502" r:id="rId111"/>
    <p:sldId id="503" r:id="rId112"/>
    <p:sldId id="504" r:id="rId113"/>
    <p:sldId id="505" r:id="rId114"/>
    <p:sldId id="506" r:id="rId115"/>
    <p:sldId id="523" r:id="rId116"/>
    <p:sldId id="513" r:id="rId117"/>
    <p:sldId id="518" r:id="rId118"/>
    <p:sldId id="426" r:id="rId119"/>
    <p:sldId id="440" r:id="rId120"/>
    <p:sldId id="441" r:id="rId121"/>
    <p:sldId id="442" r:id="rId122"/>
    <p:sldId id="443" r:id="rId123"/>
    <p:sldId id="444" r:id="rId124"/>
    <p:sldId id="445" r:id="rId125"/>
    <p:sldId id="406" r:id="rId126"/>
    <p:sldId id="446" r:id="rId127"/>
    <p:sldId id="447" r:id="rId128"/>
    <p:sldId id="448" r:id="rId129"/>
    <p:sldId id="449" r:id="rId130"/>
    <p:sldId id="516" r:id="rId131"/>
    <p:sldId id="515" r:id="rId132"/>
    <p:sldId id="514" r:id="rId133"/>
    <p:sldId id="517" r:id="rId134"/>
    <p:sldId id="519" r:id="rId135"/>
    <p:sldId id="520" r:id="rId136"/>
    <p:sldId id="276" r:id="rId137"/>
    <p:sldId id="510" r:id="rId138"/>
    <p:sldId id="511" r:id="rId139"/>
    <p:sldId id="525" r:id="rId140"/>
    <p:sldId id="410" r:id="rId141"/>
    <p:sldId id="417" r:id="rId142"/>
    <p:sldId id="452" r:id="rId143"/>
    <p:sldId id="453" r:id="rId144"/>
    <p:sldId id="454" r:id="rId145"/>
    <p:sldId id="458" r:id="rId146"/>
    <p:sldId id="459" r:id="rId147"/>
    <p:sldId id="460" r:id="rId148"/>
    <p:sldId id="461" r:id="rId149"/>
    <p:sldId id="462" r:id="rId150"/>
    <p:sldId id="398" r:id="rId151"/>
    <p:sldId id="400" r:id="rId152"/>
    <p:sldId id="402" r:id="rId153"/>
    <p:sldId id="403" r:id="rId154"/>
    <p:sldId id="474" r:id="rId155"/>
    <p:sldId id="480" r:id="rId156"/>
    <p:sldId id="507" r:id="rId157"/>
    <p:sldId id="509" r:id="rId1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73FCD9-4427-3842-AAA4-645D9EFD454C}">
          <p14:sldIdLst>
            <p14:sldId id="256"/>
            <p14:sldId id="277"/>
            <p14:sldId id="258"/>
          </p14:sldIdLst>
        </p14:section>
        <p14:section name="Weekly_Schedule" id="{4EADF3CF-FD34-DD48-BC81-C22A3435B8C9}">
          <p14:sldIdLst>
            <p14:sldId id="375"/>
            <p14:sldId id="376"/>
            <p14:sldId id="377"/>
            <p14:sldId id="378"/>
            <p14:sldId id="379"/>
          </p14:sldIdLst>
        </p14:section>
        <p14:section name="Introduction" id="{4E07F9B2-BD2F-9E49-BC9A-FA08B5466108}">
          <p14:sldIdLst>
            <p14:sldId id="327"/>
            <p14:sldId id="382"/>
            <p14:sldId id="370"/>
            <p14:sldId id="383"/>
            <p14:sldId id="371"/>
            <p14:sldId id="528"/>
            <p14:sldId id="529"/>
            <p14:sldId id="384"/>
            <p14:sldId id="522"/>
            <p14:sldId id="385"/>
            <p14:sldId id="405"/>
            <p14:sldId id="386"/>
            <p14:sldId id="387"/>
            <p14:sldId id="388"/>
          </p14:sldIdLst>
        </p14:section>
        <p14:section name="Get_Started" id="{26A25F60-9996-DD45-BC51-FABEB40F0E24}">
          <p14:sldIdLst>
            <p14:sldId id="389"/>
            <p14:sldId id="372"/>
            <p14:sldId id="530"/>
            <p14:sldId id="534"/>
            <p14:sldId id="535"/>
            <p14:sldId id="536"/>
            <p14:sldId id="537"/>
            <p14:sldId id="538"/>
            <p14:sldId id="539"/>
            <p14:sldId id="540"/>
            <p14:sldId id="541"/>
            <p14:sldId id="542"/>
            <p14:sldId id="390"/>
            <p14:sldId id="391"/>
            <p14:sldId id="393"/>
            <p14:sldId id="394"/>
            <p14:sldId id="395"/>
          </p14:sldIdLst>
        </p14:section>
        <p14:section name="Python_Crash_Course" id="{571181C4-B94D-6843-A8DC-95D0EA69266A}">
          <p14:sldIdLst>
            <p14:sldId id="396"/>
            <p14:sldId id="524"/>
          </p14:sldIdLst>
        </p14:section>
        <p14:section name="Basics" id="{AAB8D2AA-6FF1-7E44-AA0B-9C813AFFC29A}">
          <p14:sldIdLst>
            <p14:sldId id="421"/>
            <p14:sldId id="392"/>
            <p14:sldId id="397"/>
            <p14:sldId id="413"/>
            <p14:sldId id="404"/>
            <p14:sldId id="408"/>
            <p14:sldId id="409"/>
            <p14:sldId id="411"/>
            <p14:sldId id="401"/>
            <p14:sldId id="414"/>
            <p14:sldId id="415"/>
            <p14:sldId id="416"/>
            <p14:sldId id="418"/>
            <p14:sldId id="475"/>
          </p14:sldIdLst>
        </p14:section>
        <p14:section name="Operators_Expressions" id="{8B2117B2-39CD-9F4B-BC85-825741EA37D2}">
          <p14:sldIdLst>
            <p14:sldId id="422"/>
            <p14:sldId id="423"/>
            <p14:sldId id="424"/>
            <p14:sldId id="425"/>
          </p14:sldIdLst>
        </p14:section>
        <p14:section name="Control_Flow" id="{7EF31BFF-4A91-4E46-8542-73A960EAB293}">
          <p14:sldIdLst>
            <p14:sldId id="427"/>
            <p14:sldId id="429"/>
            <p14:sldId id="430"/>
            <p14:sldId id="432"/>
            <p14:sldId id="434"/>
            <p14:sldId id="435"/>
            <p14:sldId id="433"/>
            <p14:sldId id="436"/>
            <p14:sldId id="437"/>
          </p14:sldIdLst>
        </p14:section>
        <p14:section name="Functions_Modules" id="{5068C692-3069-4F4D-B6BB-081377F7922E}">
          <p14:sldIdLst>
            <p14:sldId id="450"/>
            <p14:sldId id="451"/>
            <p14:sldId id="455"/>
            <p14:sldId id="456"/>
            <p14:sldId id="457"/>
          </p14:sldIdLst>
        </p14:section>
        <p14:section name="Data_Structures" id="{9A8F9D48-2490-F946-B333-3169AA491026}">
          <p14:sldIdLst>
            <p14:sldId id="463"/>
            <p14:sldId id="464"/>
            <p14:sldId id="465"/>
            <p14:sldId id="466"/>
            <p14:sldId id="467"/>
            <p14:sldId id="468"/>
            <p14:sldId id="469"/>
            <p14:sldId id="470"/>
            <p14:sldId id="471"/>
            <p14:sldId id="472"/>
            <p14:sldId id="473"/>
          </p14:sldIdLst>
        </p14:section>
        <p14:section name="Inputs_Outputs" id="{15679033-03F4-2945-BE7A-D24F787BD0B1}">
          <p14:sldIdLst>
            <p14:sldId id="476"/>
            <p14:sldId id="477"/>
            <p14:sldId id="478"/>
            <p14:sldId id="479"/>
          </p14:sldIdLst>
        </p14:section>
        <p14:section name="OOP" id="{C6D88550-4D9A-A847-B802-6E7F65F56414}">
          <p14:sldIdLst>
            <p14:sldId id="481"/>
            <p14:sldId id="482"/>
            <p14:sldId id="483"/>
            <p14:sldId id="484"/>
            <p14:sldId id="485"/>
            <p14:sldId id="486"/>
            <p14:sldId id="487"/>
            <p14:sldId id="488"/>
            <p14:sldId id="489"/>
            <p14:sldId id="490"/>
            <p14:sldId id="491"/>
            <p14:sldId id="492"/>
            <p14:sldId id="493"/>
          </p14:sldIdLst>
        </p14:section>
        <p14:section name="Exceptions" id="{0F496A1B-77AD-FE4E-8301-5D6758D9BC4B}">
          <p14:sldIdLst>
            <p14:sldId id="494"/>
            <p14:sldId id="495"/>
            <p14:sldId id="496"/>
            <p14:sldId id="497"/>
            <p14:sldId id="498"/>
            <p14:sldId id="499"/>
            <p14:sldId id="500"/>
          </p14:sldIdLst>
        </p14:section>
        <p14:section name="Standard_Library" id="{C5843BF4-D40D-8444-B64D-75C8CB0A09DA}">
          <p14:sldIdLst>
            <p14:sldId id="501"/>
            <p14:sldId id="502"/>
            <p14:sldId id="503"/>
            <p14:sldId id="504"/>
            <p14:sldId id="505"/>
            <p14:sldId id="506"/>
          </p14:sldIdLst>
        </p14:section>
        <p14:section name="More_Subjects" id="{87537E63-D2BF-FC4C-90ED-374F9906BF18}">
          <p14:sldIdLst/>
        </p14:section>
        <p14:section name="Class_Hands_On_Projects" id="{47565BC8-982A-E349-9FD5-73C9B18E6634}">
          <p14:sldIdLst>
            <p14:sldId id="523"/>
            <p14:sldId id="513"/>
            <p14:sldId id="518"/>
            <p14:sldId id="426"/>
          </p14:sldIdLst>
        </p14:section>
        <p14:section name="PROJ-Drawing_Turtles" id="{D5ACC21F-4570-E849-84FE-8BDD3B344246}">
          <p14:sldIdLst>
            <p14:sldId id="440"/>
            <p14:sldId id="441"/>
            <p14:sldId id="442"/>
            <p14:sldId id="443"/>
            <p14:sldId id="444"/>
            <p14:sldId id="445"/>
            <p14:sldId id="406"/>
            <p14:sldId id="446"/>
            <p14:sldId id="447"/>
            <p14:sldId id="448"/>
            <p14:sldId id="449"/>
            <p14:sldId id="516"/>
          </p14:sldIdLst>
        </p14:section>
        <p14:section name="More_Projects" id="{A3D3119A-A7C5-984A-ACB7-C345652E0E5A}">
          <p14:sldIdLst>
            <p14:sldId id="515"/>
            <p14:sldId id="514"/>
            <p14:sldId id="517"/>
            <p14:sldId id="519"/>
            <p14:sldId id="520"/>
          </p14:sldIdLst>
        </p14:section>
        <p14:section name="Conclusion" id="{23929C27-CF33-D54D-B1B4-E5F89E900423}">
          <p14:sldIdLst>
            <p14:sldId id="276"/>
            <p14:sldId id="510"/>
            <p14:sldId id="511"/>
          </p14:sldIdLst>
        </p14:section>
        <p14:section name="SupplementalMaterials" id="{1D94D40F-A915-F64D-AB25-E4DE10BEE33B}">
          <p14:sldIdLst>
            <p14:sldId id="525"/>
            <p14:sldId id="410"/>
            <p14:sldId id="417"/>
            <p14:sldId id="452"/>
            <p14:sldId id="453"/>
            <p14:sldId id="454"/>
            <p14:sldId id="458"/>
            <p14:sldId id="459"/>
            <p14:sldId id="460"/>
            <p14:sldId id="461"/>
            <p14:sldId id="462"/>
            <p14:sldId id="398"/>
            <p14:sldId id="400"/>
            <p14:sldId id="402"/>
            <p14:sldId id="403"/>
            <p14:sldId id="474"/>
            <p14:sldId id="480"/>
            <p14:sldId id="507"/>
            <p14:sldId id="5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5167" autoAdjust="0"/>
    <p:restoredTop sz="94660"/>
  </p:normalViewPr>
  <p:slideViewPr>
    <p:cSldViewPr snapToGrid="0">
      <p:cViewPr varScale="1">
        <p:scale>
          <a:sx n="59" d="100"/>
          <a:sy n="59" d="100"/>
        </p:scale>
        <p:origin x="192" y="1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5341-7E5B-41C1-B9CB-15573F58ADAA}"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F3354-5358-4226-AB10-0694A96C3B65}" type="slidenum">
              <a:rPr lang="en-US" smtClean="0"/>
              <a:t>‹#›</a:t>
            </a:fld>
            <a:endParaRPr lang="en-US"/>
          </a:p>
        </p:txBody>
      </p:sp>
    </p:spTree>
    <p:extLst>
      <p:ext uri="{BB962C8B-B14F-4D97-AF65-F5344CB8AC3E}">
        <p14:creationId xmlns:p14="http://schemas.microsoft.com/office/powerpoint/2010/main" val="3202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cap="none" baseline="0"/>
            </a:lvl1pPr>
          </a:lstStyle>
          <a:p>
            <a:r>
              <a:rPr lang="en-US" dirty="0"/>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3CD405B-7375-CC4C-A138-0EBABEC69649}" type="datetime1">
              <a:rPr lang="en-US" smtClean="0"/>
              <a:t>11/5/19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2305E3A5-F18D-0C4D-A327-3007BE6E78F3}"/>
              </a:ext>
            </a:extLst>
          </p:cNvPr>
          <p:cNvPicPr>
            <a:picLocks noChangeAspect="1"/>
          </p:cNvPicPr>
          <p:nvPr userDrawn="1"/>
        </p:nvPicPr>
        <p:blipFill>
          <a:blip r:embed="rId3"/>
          <a:stretch>
            <a:fillRect/>
          </a:stretch>
        </p:blipFill>
        <p:spPr>
          <a:xfrm>
            <a:off x="0" y="0"/>
            <a:ext cx="3683000" cy="1041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E5F77A-981E-4247-B5BD-C3F8F3CCD618}"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B5331B-623E-9742-B679-AFB953F46C97}"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08CCCB6-DE8E-9642-BA0B-0ED86D18D9A7}" type="datetime1">
              <a:rPr lang="en-US" smtClean="0"/>
              <a:t>11/5/19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770E4ED3-AD50-E94A-A4AE-5F429C82C770}"/>
              </a:ext>
            </a:extLst>
          </p:cNvPr>
          <p:cNvPicPr>
            <a:picLocks noChangeAspect="1"/>
          </p:cNvPicPr>
          <p:nvPr userDrawn="1"/>
        </p:nvPicPr>
        <p:blipFill>
          <a:blip r:embed="rId3"/>
          <a:stretch>
            <a:fillRect/>
          </a:stretch>
        </p:blipFill>
        <p:spPr>
          <a:xfrm>
            <a:off x="32663" y="5816600"/>
            <a:ext cx="3683000" cy="1041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cap="none" baseline="0"/>
            </a:lvl1pPr>
          </a:lstStyle>
          <a:p>
            <a:r>
              <a:rPr lang="en-US" dirty="0"/>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7AF3B8-D719-CF4B-BA3F-F53A0980AE0E}" type="datetime1">
              <a:rPr lang="en-US" smtClean="0"/>
              <a:t>11/5/19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3" name="Picture 12">
            <a:extLst>
              <a:ext uri="{FF2B5EF4-FFF2-40B4-BE49-F238E27FC236}">
                <a16:creationId xmlns:a16="http://schemas.microsoft.com/office/drawing/2014/main" id="{5CA83A73-476D-5C4A-BAF5-7B89DD48F075}"/>
              </a:ext>
            </a:extLst>
          </p:cNvPr>
          <p:cNvPicPr>
            <a:picLocks noChangeAspect="1"/>
          </p:cNvPicPr>
          <p:nvPr userDrawn="1"/>
        </p:nvPicPr>
        <p:blipFill>
          <a:blip r:embed="rId3"/>
          <a:stretch>
            <a:fillRect/>
          </a:stretch>
        </p:blipFill>
        <p:spPr>
          <a:xfrm>
            <a:off x="0" y="5902627"/>
            <a:ext cx="3683000" cy="10414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2EDD441-921C-DC41-AFDE-A7239B371DB0}" type="datetime1">
              <a:rPr lang="en-US" smtClean="0"/>
              <a:t>11/5/19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EDE54D3-45FD-A34B-B48C-E81A69A87807}"/>
              </a:ext>
            </a:extLst>
          </p:cNvPr>
          <p:cNvPicPr>
            <a:picLocks noChangeAspect="1"/>
          </p:cNvPicPr>
          <p:nvPr userDrawn="1"/>
        </p:nvPicPr>
        <p:blipFill>
          <a:blip r:embed="rId3"/>
          <a:stretch>
            <a:fillRect/>
          </a:stretch>
        </p:blipFill>
        <p:spPr>
          <a:xfrm>
            <a:off x="0" y="5816600"/>
            <a:ext cx="3683000" cy="10414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lvl1pPr>
              <a:defRPr cap="none" baseline="0"/>
            </a:lvl1pPr>
          </a:lstStyle>
          <a:p>
            <a:r>
              <a:rPr lang="en-US" dirty="0"/>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B675FC2-3481-2D49-BFD6-33B8BAC0140D}" type="datetime1">
              <a:rPr lang="en-US" smtClean="0"/>
              <a:t>11/5/19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lvl1pPr>
              <a:defRPr cap="none" baseline="0"/>
            </a:lvl1pPr>
          </a:lstStyle>
          <a:p>
            <a:r>
              <a:rPr lang="en-US" dirty="0"/>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5F135CF-A98F-4B42-BEE5-C55FC59B6037}" type="datetime1">
              <a:rPr lang="en-US" smtClean="0"/>
              <a:t>11/5/19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C65CF-F52A-834A-A9FA-2DF6B6EDB688}"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9A74804-87BD-E44C-ABDC-0EED3DE0DD3C}" type="datetime1">
              <a:rPr lang="en-US" smtClean="0"/>
              <a:t>11/5/19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46C3B11A-2E51-8B4D-B59C-2ACF65B9F40A}"/>
              </a:ext>
            </a:extLst>
          </p:cNvPr>
          <p:cNvPicPr>
            <a:picLocks noChangeAspect="1"/>
          </p:cNvPicPr>
          <p:nvPr userDrawn="1"/>
        </p:nvPicPr>
        <p:blipFill>
          <a:blip r:embed="rId3"/>
          <a:stretch>
            <a:fillRect/>
          </a:stretch>
        </p:blipFill>
        <p:spPr>
          <a:xfrm>
            <a:off x="16332" y="5816600"/>
            <a:ext cx="3683000" cy="1041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_and_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2000" b="0" i="0" baseline="0">
                <a:latin typeface="Consolas" panose="020B0609020204030204" pitchFamily="49" charset="0"/>
                <a:cs typeface="Consolas" panose="020B0609020204030204" pitchFamily="49" charset="0"/>
              </a:defRPr>
            </a:lvl1pPr>
          </a:lstStyle>
          <a:p>
            <a:pPr lvl="0"/>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021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cap="none" baseline="0"/>
            </a:lvl1pPr>
          </a:lstStyle>
          <a:p>
            <a:r>
              <a:rPr lang="en-US" dirty="0"/>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8CFB387-4E35-DD48-898A-F982CA0031A4}" type="datetime1">
              <a:rPr lang="en-US" smtClean="0"/>
              <a:t>11/5/19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6DC4169-2B6D-1E47-8A37-FA294F892C81}"/>
              </a:ext>
            </a:extLst>
          </p:cNvPr>
          <p:cNvPicPr>
            <a:picLocks noChangeAspect="1"/>
          </p:cNvPicPr>
          <p:nvPr userDrawn="1"/>
        </p:nvPicPr>
        <p:blipFill>
          <a:blip r:embed="rId3"/>
          <a:stretch>
            <a:fillRect/>
          </a:stretch>
        </p:blipFill>
        <p:spPr>
          <a:xfrm>
            <a:off x="16330" y="5779864"/>
            <a:ext cx="3683000" cy="1041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612CB7-477C-0042-9441-735E48010D63}"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A47EE-37C6-FA43-9967-E95355300FBF}" type="datetime1">
              <a:rPr lang="en-US" smtClean="0"/>
              <a:t>11/5/19</a:t>
            </a:fld>
            <a:endParaRPr lang="en-US" dirty="0"/>
          </a:p>
        </p:txBody>
      </p:sp>
      <p:sp>
        <p:nvSpPr>
          <p:cNvPr id="8" name="Footer Placeholder 7"/>
          <p:cNvSpPr>
            <a:spLocks noGrp="1"/>
          </p:cNvSpPr>
          <p:nvPr>
            <p:ph type="ftr" sz="quarter" idx="11"/>
          </p:nvPr>
        </p:nvSpPr>
        <p:spPr/>
        <p:txBody>
          <a:bodyPr/>
          <a:lstStyle/>
          <a:p>
            <a:r>
              <a:rPr lang="en-US"/>
              <a:t>Learn to Code with Python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36871B0A-214C-2249-BC7B-D21B5302063E}" type="datetime1">
              <a:rPr lang="en-US" smtClean="0"/>
              <a:t>11/5/19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99F24-CD42-4C4C-BDDC-852586384225}" type="datetime1">
              <a:rPr lang="en-US" smtClean="0"/>
              <a:t>11/5/19</a:t>
            </a:fld>
            <a:endParaRPr lang="en-US" dirty="0"/>
          </a:p>
        </p:txBody>
      </p:sp>
      <p:sp>
        <p:nvSpPr>
          <p:cNvPr id="3" name="Footer Placeholder 2"/>
          <p:cNvSpPr>
            <a:spLocks noGrp="1"/>
          </p:cNvSpPr>
          <p:nvPr>
            <p:ph type="ftr" sz="quarter" idx="11"/>
          </p:nvPr>
        </p:nvSpPr>
        <p:spPr/>
        <p:txBody>
          <a:bodyPr/>
          <a:lstStyle/>
          <a:p>
            <a:r>
              <a:rPr lang="en-US"/>
              <a:t>Learn to Code with Python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cap="none" baseline="0"/>
            </a:lvl1pPr>
          </a:lstStyle>
          <a:p>
            <a:r>
              <a:rPr lang="en-US" dirty="0"/>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7E9D72-29BF-0B4C-A0B2-E34C6CDF9F19}"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3C5BEC-7CF4-1E4F-91F7-7EE45DB1A96A}" type="datetime1">
              <a:rPr lang="en-US" smtClean="0"/>
              <a:t>11/5/19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Learn to Code with Python</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9" name="Picture 8">
            <a:extLst>
              <a:ext uri="{FF2B5EF4-FFF2-40B4-BE49-F238E27FC236}">
                <a16:creationId xmlns:a16="http://schemas.microsoft.com/office/drawing/2014/main" id="{897BF86C-7A5E-094D-89B7-5E2A6ECEF17F}"/>
              </a:ext>
            </a:extLst>
          </p:cNvPr>
          <p:cNvPicPr>
            <a:picLocks noChangeAspect="1"/>
          </p:cNvPicPr>
          <p:nvPr userDrawn="1"/>
        </p:nvPicPr>
        <p:blipFill>
          <a:blip r:embed="rId21"/>
          <a:stretch>
            <a:fillRect/>
          </a:stretch>
        </p:blipFill>
        <p:spPr>
          <a:xfrm>
            <a:off x="0" y="19645"/>
            <a:ext cx="3683000" cy="1041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6" r:id="rId13"/>
    <p:sldLayoutId id="2147483663" r:id="rId14"/>
    <p:sldLayoutId id="2147483667" r:id="rId15"/>
    <p:sldLayoutId id="2147483668" r:id="rId16"/>
    <p:sldLayoutId id="2147483658" r:id="rId17"/>
    <p:sldLayoutId id="2147483659" r:id="rId18"/>
  </p:sldLayoutIdLst>
  <p:hf hdr="0"/>
  <p:txStyles>
    <p:titleStyle>
      <a:lvl1pPr algn="r" defTabSz="914400" rtl="0" eaLnBrk="1" latinLnBrk="0" hangingPunct="1">
        <a:lnSpc>
          <a:spcPct val="90000"/>
        </a:lnSpc>
        <a:spcBef>
          <a:spcPct val="0"/>
        </a:spcBef>
        <a:buNone/>
        <a:defRPr sz="4000" kern="1200" cap="none"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inventwithpython.com/chapter4.html"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s://docs.python.org/3/library/turtle.html"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http://inventwithpython.com/chapter8.html" TargetMode="External"/><Relationship Id="rId2" Type="http://schemas.openxmlformats.org/officeDocument/2006/relationships/hyperlink" Target="http://inventwithpython.com/chapter9.html"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8" Type="http://schemas.openxmlformats.org/officeDocument/2006/relationships/hyperlink" Target="https://apstudent.collegeboard.org/apcourse/ap-computer-science-principles" TargetMode="External"/><Relationship Id="rId3" Type="http://schemas.openxmlformats.org/officeDocument/2006/relationships/hyperlink" Target="http://code.activestate.com/recipes/langs/python/" TargetMode="External"/><Relationship Id="rId7" Type="http://schemas.openxmlformats.org/officeDocument/2006/relationships/hyperlink" Target="https://apstudent.collegeboard.org/apcourse/ap-computer-science-a" TargetMode="External"/><Relationship Id="rId2" Type="http://schemas.openxmlformats.org/officeDocument/2006/relationships/hyperlink" Target="http://pleac.sourceforge.net/pleac_python/index.html" TargetMode="External"/><Relationship Id="rId1" Type="http://schemas.openxmlformats.org/officeDocument/2006/relationships/slideLayout" Target="../slideLayouts/slideLayout2.xml"/><Relationship Id="rId6" Type="http://schemas.openxmlformats.org/officeDocument/2006/relationships/hyperlink" Target="http://www.microsoft.com/about/corporatecitizenship/en-us/youthspark/youthsparkhub/programs/girls-who-code/" TargetMode="External"/><Relationship Id="rId5" Type="http://schemas.openxmlformats.org/officeDocument/2006/relationships/hyperlink" Target="http://www.microsoft.com/about/corporatecitizenship/en-us/youthspark/youthsparkhub/#!skillScrollLabel" TargetMode="External"/><Relationship Id="rId4" Type="http://schemas.openxmlformats.org/officeDocument/2006/relationships/hyperlink" Target="http://www.microsoft.com/about/corporatecitizenship/en-us/youthspark/youthsparkhub/"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hyperlink" Target="http://greenteapress.com/thinkjava6/html/thinkjava6002.html#sec8"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hyperlink" Target="http://greenteapress.com/thinkjava6/html/thinkjava6002.html#sec8"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hyperlink" Target="https://code.visualstudio.com/download" TargetMode="External"/><Relationship Id="rId3" Type="http://schemas.openxmlformats.org/officeDocument/2006/relationships/hyperlink" Target="https://python.swaroopch.com/" TargetMode="External"/><Relationship Id="rId7" Type="http://schemas.openxmlformats.org/officeDocument/2006/relationships/hyperlink" Target="https://github.com/chiachang100/LearnToCodeWithPython"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inventwithpython.com/chapters/" TargetMode="External"/><Relationship Id="rId5" Type="http://schemas.openxmlformats.org/officeDocument/2006/relationships/hyperlink" Target="https://www.amazon.com/gp/product/1617294039/ref=dbs_a_def_rwt_bibl_vppi_i0" TargetMode="External"/><Relationship Id="rId4" Type="http://schemas.openxmlformats.org/officeDocument/2006/relationships/hyperlink" Target="https://greenteapress.com/wp/think-python-2e/" TargetMode="External"/><Relationship Id="rId9" Type="http://schemas.openxmlformats.org/officeDocument/2006/relationships/hyperlink" Target="https://repl.it/languages/python3"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285A-DAA7-4D80-8DCB-F86571AC409F}"/>
              </a:ext>
            </a:extLst>
          </p:cNvPr>
          <p:cNvSpPr>
            <a:spLocks noGrp="1"/>
          </p:cNvSpPr>
          <p:nvPr>
            <p:ph type="ctrTitle"/>
          </p:nvPr>
        </p:nvSpPr>
        <p:spPr>
          <a:xfrm>
            <a:off x="1313411" y="1603904"/>
            <a:ext cx="9506989" cy="1825096"/>
          </a:xfrm>
        </p:spPr>
        <p:txBody>
          <a:bodyPr>
            <a:normAutofit/>
          </a:bodyPr>
          <a:lstStyle/>
          <a:p>
            <a:r>
              <a:rPr lang="en-US" sz="5400" dirty="0"/>
              <a:t>Learn to Code with Python</a:t>
            </a:r>
          </a:p>
        </p:txBody>
      </p:sp>
      <p:sp>
        <p:nvSpPr>
          <p:cNvPr id="3" name="Subtitle 2">
            <a:extLst>
              <a:ext uri="{FF2B5EF4-FFF2-40B4-BE49-F238E27FC236}">
                <a16:creationId xmlns:a16="http://schemas.microsoft.com/office/drawing/2014/main" id="{8D9BB0CF-3C39-42F6-B69F-0281D9080A89}"/>
              </a:ext>
            </a:extLst>
          </p:cNvPr>
          <p:cNvSpPr>
            <a:spLocks noGrp="1"/>
          </p:cNvSpPr>
          <p:nvPr>
            <p:ph type="subTitle" idx="1"/>
          </p:nvPr>
        </p:nvSpPr>
        <p:spPr>
          <a:xfrm>
            <a:off x="4687410" y="3765204"/>
            <a:ext cx="6132990" cy="1253836"/>
          </a:xfrm>
        </p:spPr>
        <p:txBody>
          <a:bodyPr>
            <a:noAutofit/>
          </a:bodyPr>
          <a:lstStyle/>
          <a:p>
            <a:r>
              <a:rPr lang="en-US" dirty="0"/>
              <a:t>Chia James Chang</a:t>
            </a:r>
          </a:p>
          <a:p>
            <a:r>
              <a:rPr lang="en-US" dirty="0"/>
              <a:t>Microsoft Corp.</a:t>
            </a:r>
          </a:p>
          <a:p>
            <a:r>
              <a:rPr lang="en-US" dirty="0"/>
              <a:t>Volunteer teacher @TSG of ROLF &amp; ROLCA</a:t>
            </a:r>
          </a:p>
        </p:txBody>
      </p:sp>
    </p:spTree>
    <p:extLst>
      <p:ext uri="{BB962C8B-B14F-4D97-AF65-F5344CB8AC3E}">
        <p14:creationId xmlns:p14="http://schemas.microsoft.com/office/powerpoint/2010/main" val="195663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1316-4F5A-5348-A57E-79776750BADC}"/>
              </a:ext>
            </a:extLst>
          </p:cNvPr>
          <p:cNvSpPr>
            <a:spLocks noGrp="1"/>
          </p:cNvSpPr>
          <p:nvPr>
            <p:ph type="title"/>
          </p:nvPr>
        </p:nvSpPr>
        <p:spPr/>
        <p:txBody>
          <a:bodyPr>
            <a:normAutofit/>
          </a:bodyPr>
          <a:lstStyle/>
          <a:p>
            <a:r>
              <a:rPr lang="en-US" dirty="0"/>
              <a:t>Why Learn Computer Programming? </a:t>
            </a:r>
          </a:p>
        </p:txBody>
      </p:sp>
      <p:sp>
        <p:nvSpPr>
          <p:cNvPr id="3" name="Content Placeholder 2">
            <a:extLst>
              <a:ext uri="{FF2B5EF4-FFF2-40B4-BE49-F238E27FC236}">
                <a16:creationId xmlns:a16="http://schemas.microsoft.com/office/drawing/2014/main" id="{EC89429E-0A7F-FF49-B363-7C9A6D434007}"/>
              </a:ext>
            </a:extLst>
          </p:cNvPr>
          <p:cNvSpPr>
            <a:spLocks noGrp="1"/>
          </p:cNvSpPr>
          <p:nvPr>
            <p:ph idx="1"/>
          </p:nvPr>
        </p:nvSpPr>
        <p:spPr/>
        <p:txBody>
          <a:bodyPr/>
          <a:lstStyle/>
          <a:p>
            <a:r>
              <a:rPr lang="en-US" dirty="0"/>
              <a:t>Programming fosters creativity, reasoning, and problem solving.</a:t>
            </a:r>
          </a:p>
          <a:p>
            <a:r>
              <a:rPr lang="en-US" dirty="0"/>
              <a:t>Programming is fun and challenging.</a:t>
            </a:r>
          </a:p>
          <a:p>
            <a:r>
              <a:rPr lang="en-US" dirty="0"/>
              <a:t>“As young people create Scratch projects, they are not just learning how to write computer programs. They are learning to </a:t>
            </a:r>
            <a:r>
              <a:rPr lang="en-US" u="sng" dirty="0"/>
              <a:t>think creatively</a:t>
            </a:r>
            <a:r>
              <a:rPr lang="en-US" dirty="0"/>
              <a:t>, </a:t>
            </a:r>
            <a:r>
              <a:rPr lang="en-US" u="sng" dirty="0"/>
              <a:t>reason systematically</a:t>
            </a:r>
            <a:r>
              <a:rPr lang="en-US" dirty="0"/>
              <a:t>, and </a:t>
            </a:r>
            <a:r>
              <a:rPr lang="en-US" u="sng" dirty="0"/>
              <a:t>work collaboratively</a:t>
            </a:r>
            <a:r>
              <a:rPr lang="en-US" dirty="0"/>
              <a:t>— essential skills for success and happiness in today’s world.” --- Professor Mitchel Resnick, Director, MIT Scratch Team, MIT Media Lab.</a:t>
            </a:r>
          </a:p>
        </p:txBody>
      </p:sp>
      <p:sp>
        <p:nvSpPr>
          <p:cNvPr id="4" name="Date Placeholder 3">
            <a:extLst>
              <a:ext uri="{FF2B5EF4-FFF2-40B4-BE49-F238E27FC236}">
                <a16:creationId xmlns:a16="http://schemas.microsoft.com/office/drawing/2014/main" id="{055EFD0C-1E92-7949-BC3E-0E0F38A4466B}"/>
              </a:ext>
            </a:extLst>
          </p:cNvPr>
          <p:cNvSpPr>
            <a:spLocks noGrp="1"/>
          </p:cNvSpPr>
          <p:nvPr>
            <p:ph type="dt" sz="half" idx="10"/>
          </p:nvPr>
        </p:nvSpPr>
        <p:spPr/>
        <p:txBody>
          <a:bodyPr/>
          <a:lstStyle/>
          <a:p>
            <a:fld id="{E2238D40-BA6D-2746-9BD0-E4CA68AE0811}" type="datetime1">
              <a:rPr lang="en-US" smtClean="0"/>
              <a:t>11/5/19</a:t>
            </a:fld>
            <a:endParaRPr lang="en-US" dirty="0"/>
          </a:p>
        </p:txBody>
      </p:sp>
      <p:sp>
        <p:nvSpPr>
          <p:cNvPr id="5" name="Footer Placeholder 4">
            <a:extLst>
              <a:ext uri="{FF2B5EF4-FFF2-40B4-BE49-F238E27FC236}">
                <a16:creationId xmlns:a16="http://schemas.microsoft.com/office/drawing/2014/main" id="{A07E5211-D17D-974D-927A-84BEC9F2D0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7D6D636-B880-804A-B9AF-C8C3761033E5}"/>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9008740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8CC1-11EC-B548-AED6-6D4AE3176CF7}"/>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BBC80EB5-694D-E64C-8EC1-50A279737252}"/>
              </a:ext>
            </a:extLst>
          </p:cNvPr>
          <p:cNvSpPr>
            <a:spLocks noGrp="1"/>
          </p:cNvSpPr>
          <p:nvPr>
            <p:ph idx="1"/>
          </p:nvPr>
        </p:nvSpPr>
        <p:spPr/>
        <p:txBody>
          <a:bodyPr>
            <a:normAutofit fontScale="85000" lnSpcReduction="20000"/>
          </a:bodyPr>
          <a:lstStyle/>
          <a:p>
            <a:pPr lvl="0" fontAlgn="base"/>
            <a:r>
              <a:rPr lang="en-US" dirty="0"/>
              <a:t>Derived Classes</a:t>
            </a:r>
          </a:p>
          <a:p>
            <a:pPr fontAlgn="base"/>
            <a:r>
              <a:rPr lang="en-US" dirty="0"/>
              <a:t>code: </a:t>
            </a:r>
            <a:r>
              <a:rPr lang="en-US" dirty="0" err="1"/>
              <a:t>ex_parent_child.py</a:t>
            </a:r>
            <a:endParaRPr lang="en-US" dirty="0"/>
          </a:p>
          <a:p>
            <a:pPr lvl="0" fontAlgn="base"/>
            <a:endParaRPr lang="en-US" dirty="0"/>
          </a:p>
          <a:p>
            <a:r>
              <a:rPr lang="en-US" dirty="0"/>
              <a:t>class Parent(Person):</a:t>
            </a:r>
          </a:p>
          <a:p>
            <a:r>
              <a:rPr lang="en-US" dirty="0"/>
              <a:t>    def __</a:t>
            </a:r>
            <a:r>
              <a:rPr lang="en-US" dirty="0" err="1"/>
              <a:t>init</a:t>
            </a:r>
            <a:r>
              <a:rPr lang="en-US" dirty="0"/>
              <a:t>__(self, name, age):</a:t>
            </a:r>
          </a:p>
          <a:p>
            <a:r>
              <a:rPr lang="en-US" dirty="0"/>
              <a:t>        Person.__</a:t>
            </a:r>
            <a:r>
              <a:rPr lang="en-US" dirty="0" err="1"/>
              <a:t>init</a:t>
            </a:r>
            <a:r>
              <a:rPr lang="en-US" dirty="0"/>
              <a:t>__(</a:t>
            </a:r>
            <a:r>
              <a:rPr lang="en-US" dirty="0" err="1"/>
              <a:t>self,name,age</a:t>
            </a:r>
            <a:r>
              <a:rPr lang="en-US" dirty="0"/>
              <a:t>)</a:t>
            </a:r>
          </a:p>
          <a:p>
            <a:r>
              <a:rPr lang="en-US" dirty="0"/>
              <a:t>        </a:t>
            </a:r>
            <a:r>
              <a:rPr lang="en-US" dirty="0" err="1"/>
              <a:t>self.children</a:t>
            </a:r>
            <a:r>
              <a:rPr lang="en-US" dirty="0"/>
              <a:t> = []</a:t>
            </a:r>
          </a:p>
          <a:p>
            <a:r>
              <a:rPr lang="en-US" dirty="0"/>
              <a:t>    def </a:t>
            </a:r>
            <a:r>
              <a:rPr lang="en-US" dirty="0" err="1"/>
              <a:t>add_child</a:t>
            </a:r>
            <a:r>
              <a:rPr lang="en-US" dirty="0"/>
              <a:t>(</a:t>
            </a:r>
            <a:r>
              <a:rPr lang="en-US" dirty="0" err="1"/>
              <a:t>self,child</a:t>
            </a:r>
            <a:r>
              <a:rPr lang="en-US" dirty="0"/>
              <a:t>):</a:t>
            </a:r>
          </a:p>
          <a:p>
            <a:r>
              <a:rPr lang="en-US" dirty="0"/>
              <a:t>        </a:t>
            </a:r>
            <a:r>
              <a:rPr lang="en-US" dirty="0" err="1"/>
              <a:t>self.children.append</a:t>
            </a:r>
            <a:r>
              <a:rPr lang="en-US" dirty="0"/>
              <a:t>(child)</a:t>
            </a:r>
          </a:p>
          <a:p>
            <a:r>
              <a:rPr lang="en-US" dirty="0"/>
              <a:t>    def </a:t>
            </a:r>
            <a:r>
              <a:rPr lang="en-US" dirty="0" err="1"/>
              <a:t>print_children</a:t>
            </a:r>
            <a:r>
              <a:rPr lang="en-US" dirty="0"/>
              <a:t>(self):</a:t>
            </a:r>
          </a:p>
          <a:p>
            <a:r>
              <a:rPr lang="en-US" dirty="0"/>
              <a:t>        print(“The children of “, </a:t>
            </a:r>
            <a:r>
              <a:rPr lang="en-US" dirty="0" err="1"/>
              <a:t>self.name</a:t>
            </a:r>
            <a:r>
              <a:rPr lang="en-US" dirty="0"/>
              <a:t>, “ are:”)</a:t>
            </a:r>
          </a:p>
          <a:p>
            <a:r>
              <a:rPr lang="en-US" dirty="0"/>
              <a:t>        for child in </a:t>
            </a:r>
            <a:r>
              <a:rPr lang="en-US" dirty="0" err="1"/>
              <a:t>self.children</a:t>
            </a:r>
            <a:r>
              <a:rPr lang="en-US" dirty="0"/>
              <a:t>:</a:t>
            </a:r>
          </a:p>
          <a:p>
            <a:r>
              <a:rPr lang="en-US" dirty="0"/>
              <a:t>            print(</a:t>
            </a:r>
            <a:r>
              <a:rPr lang="en-US" dirty="0" err="1"/>
              <a:t>child.name</a:t>
            </a:r>
            <a:r>
              <a:rPr lang="en-US" dirty="0"/>
              <a:t>)</a:t>
            </a:r>
          </a:p>
          <a:p>
            <a:endParaRPr lang="en-US" dirty="0"/>
          </a:p>
        </p:txBody>
      </p:sp>
      <p:sp>
        <p:nvSpPr>
          <p:cNvPr id="4" name="Date Placeholder 3">
            <a:extLst>
              <a:ext uri="{FF2B5EF4-FFF2-40B4-BE49-F238E27FC236}">
                <a16:creationId xmlns:a16="http://schemas.microsoft.com/office/drawing/2014/main" id="{BA1EDFD4-BB7B-1844-8B4E-3B7633A77506}"/>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92D6EAD-00CF-DC4A-98F0-0DDD6BC8AE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055DD31-0D10-C24A-8886-00E600650B27}"/>
              </a:ext>
            </a:extLst>
          </p:cNvPr>
          <p:cNvSpPr>
            <a:spLocks noGrp="1"/>
          </p:cNvSpPr>
          <p:nvPr>
            <p:ph type="sldNum" sz="quarter" idx="12"/>
          </p:nvPr>
        </p:nvSpPr>
        <p:spPr/>
        <p:txBody>
          <a:bodyPr/>
          <a:lstStyle/>
          <a:p>
            <a:fld id="{6D22F896-40B5-4ADD-8801-0D06FADFA095}" type="slidenum">
              <a:rPr lang="en-US" smtClean="0"/>
              <a:t>100</a:t>
            </a:fld>
            <a:endParaRPr lang="en-US" dirty="0"/>
          </a:p>
        </p:txBody>
      </p:sp>
    </p:spTree>
    <p:extLst>
      <p:ext uri="{BB962C8B-B14F-4D97-AF65-F5344CB8AC3E}">
        <p14:creationId xmlns:p14="http://schemas.microsoft.com/office/powerpoint/2010/main" val="4735972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E4ED-3737-534B-A9BD-CAE142D40E70}"/>
              </a:ext>
            </a:extLst>
          </p:cNvPr>
          <p:cNvSpPr>
            <a:spLocks noGrp="1"/>
          </p:cNvSpPr>
          <p:nvPr>
            <p:ph type="title"/>
          </p:nvPr>
        </p:nvSpPr>
        <p:spPr/>
        <p:txBody>
          <a:bodyPr/>
          <a:lstStyle/>
          <a:p>
            <a:r>
              <a:rPr lang="en-US" dirty="0"/>
              <a:t>Inheritance Example</a:t>
            </a:r>
          </a:p>
        </p:txBody>
      </p:sp>
      <p:sp>
        <p:nvSpPr>
          <p:cNvPr id="3" name="Content Placeholder 2">
            <a:extLst>
              <a:ext uri="{FF2B5EF4-FFF2-40B4-BE49-F238E27FC236}">
                <a16:creationId xmlns:a16="http://schemas.microsoft.com/office/drawing/2014/main" id="{983A120E-2429-1D46-AE53-15B0C80FE7E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1F2C03D7-C97D-614E-8BFA-CA9440F766D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00D3D89-20DF-6843-96EA-737A297760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8BBA01-1212-8346-9868-E8CC4448BA6D}"/>
              </a:ext>
            </a:extLst>
          </p:cNvPr>
          <p:cNvSpPr>
            <a:spLocks noGrp="1"/>
          </p:cNvSpPr>
          <p:nvPr>
            <p:ph type="sldNum" sz="quarter" idx="12"/>
          </p:nvPr>
        </p:nvSpPr>
        <p:spPr/>
        <p:txBody>
          <a:bodyPr/>
          <a:lstStyle/>
          <a:p>
            <a:fld id="{6D22F896-40B5-4ADD-8801-0D06FADFA095}" type="slidenum">
              <a:rPr lang="en-US" smtClean="0"/>
              <a:t>101</a:t>
            </a:fld>
            <a:endParaRPr lang="en-US" dirty="0"/>
          </a:p>
        </p:txBody>
      </p:sp>
      <p:grpSp>
        <p:nvGrpSpPr>
          <p:cNvPr id="7" name="Group 6">
            <a:extLst>
              <a:ext uri="{FF2B5EF4-FFF2-40B4-BE49-F238E27FC236}">
                <a16:creationId xmlns:a16="http://schemas.microsoft.com/office/drawing/2014/main" id="{27F866A0-6432-5748-9CF3-0C595AD66BE1}"/>
              </a:ext>
            </a:extLst>
          </p:cNvPr>
          <p:cNvGrpSpPr/>
          <p:nvPr/>
        </p:nvGrpSpPr>
        <p:grpSpPr>
          <a:xfrm>
            <a:off x="3404871" y="2824480"/>
            <a:ext cx="6267449" cy="2926080"/>
            <a:chOff x="0" y="0"/>
            <a:chExt cx="5190744" cy="1981200"/>
          </a:xfrm>
        </p:grpSpPr>
        <p:sp>
          <p:nvSpPr>
            <p:cNvPr id="8" name="Shape 8199">
              <a:extLst>
                <a:ext uri="{FF2B5EF4-FFF2-40B4-BE49-F238E27FC236}">
                  <a16:creationId xmlns:a16="http://schemas.microsoft.com/office/drawing/2014/main" id="{281B281A-9B18-B948-A41D-637F826CAD1F}"/>
                </a:ext>
              </a:extLst>
            </p:cNvPr>
            <p:cNvSpPr/>
            <p:nvPr/>
          </p:nvSpPr>
          <p:spPr>
            <a:xfrm>
              <a:off x="18288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5A71D661-1CF3-EF43-A296-213BA8930A4A}"/>
                </a:ext>
              </a:extLst>
            </p:cNvPr>
            <p:cNvSpPr/>
            <p:nvPr/>
          </p:nvSpPr>
          <p:spPr>
            <a:xfrm>
              <a:off x="1956308" y="209423"/>
              <a:ext cx="18889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SchoolMember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0" name="Shape 8202">
              <a:extLst>
                <a:ext uri="{FF2B5EF4-FFF2-40B4-BE49-F238E27FC236}">
                  <a16:creationId xmlns:a16="http://schemas.microsoft.com/office/drawing/2014/main" id="{9D4CE0D5-767C-FA49-833A-625DFDEE80E1}"/>
                </a:ext>
              </a:extLst>
            </p:cNvPr>
            <p:cNvSpPr/>
            <p:nvPr/>
          </p:nvSpPr>
          <p:spPr>
            <a:xfrm>
              <a:off x="0"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197C525F-45F9-0F4A-AEFB-6854F71698BA}"/>
                </a:ext>
              </a:extLst>
            </p:cNvPr>
            <p:cNvSpPr/>
            <p:nvPr/>
          </p:nvSpPr>
          <p:spPr>
            <a:xfrm>
              <a:off x="474726" y="1581277"/>
              <a:ext cx="96532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Teacher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204">
              <a:extLst>
                <a:ext uri="{FF2B5EF4-FFF2-40B4-BE49-F238E27FC236}">
                  <a16:creationId xmlns:a16="http://schemas.microsoft.com/office/drawing/2014/main" id="{96544C0F-7665-7640-BE6E-73691F45BFFC}"/>
                </a:ext>
              </a:extLst>
            </p:cNvPr>
            <p:cNvSpPr/>
            <p:nvPr/>
          </p:nvSpPr>
          <p:spPr>
            <a:xfrm>
              <a:off x="835025" y="602996"/>
              <a:ext cx="1831213" cy="773684"/>
            </a:xfrm>
            <a:custGeom>
              <a:avLst/>
              <a:gdLst/>
              <a:ahLst/>
              <a:cxnLst/>
              <a:rect l="0" t="0" r="0" b="0"/>
              <a:pathLst>
                <a:path w="1831213" h="773684">
                  <a:moveTo>
                    <a:pt x="1746250" y="0"/>
                  </a:moveTo>
                  <a:lnTo>
                    <a:pt x="1831213" y="5842"/>
                  </a:lnTo>
                  <a:lnTo>
                    <a:pt x="1775587" y="70358"/>
                  </a:lnTo>
                  <a:lnTo>
                    <a:pt x="1763330" y="40963"/>
                  </a:lnTo>
                  <a:lnTo>
                    <a:pt x="4826" y="773684"/>
                  </a:lnTo>
                  <a:lnTo>
                    <a:pt x="0" y="762000"/>
                  </a:lnTo>
                  <a:lnTo>
                    <a:pt x="1758447" y="29251"/>
                  </a:lnTo>
                  <a:lnTo>
                    <a:pt x="174625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206">
              <a:extLst>
                <a:ext uri="{FF2B5EF4-FFF2-40B4-BE49-F238E27FC236}">
                  <a16:creationId xmlns:a16="http://schemas.microsoft.com/office/drawing/2014/main" id="{812F0033-1B9E-9049-BB7A-86A80F3F2E43}"/>
                </a:ext>
              </a:extLst>
            </p:cNvPr>
            <p:cNvSpPr/>
            <p:nvPr/>
          </p:nvSpPr>
          <p:spPr>
            <a:xfrm>
              <a:off x="3514344"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DB198CF8-0134-EA47-95EC-135322DC3531}"/>
                </a:ext>
              </a:extLst>
            </p:cNvPr>
            <p:cNvSpPr/>
            <p:nvPr/>
          </p:nvSpPr>
          <p:spPr>
            <a:xfrm>
              <a:off x="3986911" y="1581277"/>
              <a:ext cx="97322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Student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208">
              <a:extLst>
                <a:ext uri="{FF2B5EF4-FFF2-40B4-BE49-F238E27FC236}">
                  <a16:creationId xmlns:a16="http://schemas.microsoft.com/office/drawing/2014/main" id="{F5DACB8A-4314-CA46-AE41-9416FE53F694}"/>
                </a:ext>
              </a:extLst>
            </p:cNvPr>
            <p:cNvSpPr/>
            <p:nvPr/>
          </p:nvSpPr>
          <p:spPr>
            <a:xfrm>
              <a:off x="2666238" y="598170"/>
              <a:ext cx="1688592" cy="778510"/>
            </a:xfrm>
            <a:custGeom>
              <a:avLst/>
              <a:gdLst/>
              <a:ahLst/>
              <a:cxnLst/>
              <a:rect l="0" t="0" r="0" b="0"/>
              <a:pathLst>
                <a:path w="1688592" h="778510">
                  <a:moveTo>
                    <a:pt x="98552" y="381"/>
                  </a:moveTo>
                  <a:cubicBezTo>
                    <a:pt x="101981" y="0"/>
                    <a:pt x="105156" y="2540"/>
                    <a:pt x="105537" y="6096"/>
                  </a:cubicBezTo>
                  <a:cubicBezTo>
                    <a:pt x="105918" y="9525"/>
                    <a:pt x="103378" y="12700"/>
                    <a:pt x="99822" y="13081"/>
                  </a:cubicBezTo>
                  <a:lnTo>
                    <a:pt x="35638" y="19769"/>
                  </a:lnTo>
                  <a:lnTo>
                    <a:pt x="1688592" y="766826"/>
                  </a:lnTo>
                  <a:lnTo>
                    <a:pt x="1683258" y="778510"/>
                  </a:lnTo>
                  <a:lnTo>
                    <a:pt x="30181" y="31215"/>
                  </a:lnTo>
                  <a:lnTo>
                    <a:pt x="67818" y="84074"/>
                  </a:lnTo>
                  <a:cubicBezTo>
                    <a:pt x="69850" y="86868"/>
                    <a:pt x="69088" y="90932"/>
                    <a:pt x="66294" y="92964"/>
                  </a:cubicBezTo>
                  <a:cubicBezTo>
                    <a:pt x="63373" y="94996"/>
                    <a:pt x="59436" y="94234"/>
                    <a:pt x="57404" y="91440"/>
                  </a:cubicBezTo>
                  <a:lnTo>
                    <a:pt x="0" y="10668"/>
                  </a:lnTo>
                  <a:lnTo>
                    <a:pt x="98552" y="381"/>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7965457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6A15-E376-074E-B278-CC36A1D99D28}"/>
              </a:ext>
            </a:extLst>
          </p:cNvPr>
          <p:cNvSpPr>
            <a:spLocks noGrp="1"/>
          </p:cNvSpPr>
          <p:nvPr>
            <p:ph type="title"/>
          </p:nvPr>
        </p:nvSpPr>
        <p:spPr/>
        <p:txBody>
          <a:bodyPr/>
          <a:lstStyle/>
          <a:p>
            <a:r>
              <a:rPr lang="en-US" dirty="0"/>
              <a:t>Exceptions</a:t>
            </a:r>
          </a:p>
        </p:txBody>
      </p:sp>
      <p:sp>
        <p:nvSpPr>
          <p:cNvPr id="3" name="Text Placeholder 2">
            <a:extLst>
              <a:ext uri="{FF2B5EF4-FFF2-40B4-BE49-F238E27FC236}">
                <a16:creationId xmlns:a16="http://schemas.microsoft.com/office/drawing/2014/main" id="{1EA10207-32AB-7A4C-9D87-229AF84AA83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9719B417-D306-5C49-BF09-46BDE7F1A029}"/>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7DE0771A-29AC-F145-8F07-BD524EE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49242C-ECE0-E240-A2CE-8292FEE56C44}"/>
              </a:ext>
            </a:extLst>
          </p:cNvPr>
          <p:cNvSpPr>
            <a:spLocks noGrp="1"/>
          </p:cNvSpPr>
          <p:nvPr>
            <p:ph type="sldNum" sz="quarter" idx="12"/>
          </p:nvPr>
        </p:nvSpPr>
        <p:spPr/>
        <p:txBody>
          <a:bodyPr/>
          <a:lstStyle/>
          <a:p>
            <a:fld id="{6D22F896-40B5-4ADD-8801-0D06FADFA095}" type="slidenum">
              <a:rPr lang="en-US" smtClean="0"/>
              <a:t>102</a:t>
            </a:fld>
            <a:endParaRPr lang="en-US" dirty="0"/>
          </a:p>
        </p:txBody>
      </p:sp>
    </p:spTree>
    <p:extLst>
      <p:ext uri="{BB962C8B-B14F-4D97-AF65-F5344CB8AC3E}">
        <p14:creationId xmlns:p14="http://schemas.microsoft.com/office/powerpoint/2010/main" val="39554862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89C7-81AC-ED4F-9AA0-2488D3C0641C}"/>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10B3379B-43A9-2F45-AEDC-FBF3DA5CE56C}"/>
              </a:ext>
            </a:extLst>
          </p:cNvPr>
          <p:cNvSpPr>
            <a:spLocks noGrp="1"/>
          </p:cNvSpPr>
          <p:nvPr>
            <p:ph idx="1"/>
          </p:nvPr>
        </p:nvSpPr>
        <p:spPr/>
        <p:txBody>
          <a:bodyPr/>
          <a:lstStyle/>
          <a:p>
            <a:r>
              <a:rPr lang="en-US" dirty="0"/>
              <a:t>Exceptions occur when certain </a:t>
            </a:r>
            <a:r>
              <a:rPr lang="en-US" i="1" dirty="0"/>
              <a:t>exceptional </a:t>
            </a:r>
            <a:r>
              <a:rPr lang="en-US" dirty="0"/>
              <a:t>situations occur in your program.</a:t>
            </a:r>
          </a:p>
          <a:p>
            <a:endParaRPr lang="en-US" dirty="0"/>
          </a:p>
        </p:txBody>
      </p:sp>
      <p:sp>
        <p:nvSpPr>
          <p:cNvPr id="4" name="Date Placeholder 3">
            <a:extLst>
              <a:ext uri="{FF2B5EF4-FFF2-40B4-BE49-F238E27FC236}">
                <a16:creationId xmlns:a16="http://schemas.microsoft.com/office/drawing/2014/main" id="{64FF4397-D297-CB47-A1D8-3019677AD52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9B11BFA-5485-9742-9328-AAF8B9B530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E77489-BAAC-DE4D-A364-73870924B5D2}"/>
              </a:ext>
            </a:extLst>
          </p:cNvPr>
          <p:cNvSpPr>
            <a:spLocks noGrp="1"/>
          </p:cNvSpPr>
          <p:nvPr>
            <p:ph type="sldNum" sz="quarter" idx="12"/>
          </p:nvPr>
        </p:nvSpPr>
        <p:spPr/>
        <p:txBody>
          <a:bodyPr/>
          <a:lstStyle/>
          <a:p>
            <a:fld id="{6D22F896-40B5-4ADD-8801-0D06FADFA095}" type="slidenum">
              <a:rPr lang="en-US" smtClean="0"/>
              <a:t>103</a:t>
            </a:fld>
            <a:endParaRPr lang="en-US" dirty="0"/>
          </a:p>
        </p:txBody>
      </p:sp>
    </p:spTree>
    <p:extLst>
      <p:ext uri="{BB962C8B-B14F-4D97-AF65-F5344CB8AC3E}">
        <p14:creationId xmlns:p14="http://schemas.microsoft.com/office/powerpoint/2010/main" val="7181160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CBBA-C8AF-644D-AB3D-6AC9C628B910}"/>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84181137-FC76-CB4B-82AC-F1A8E83CF2A0}"/>
              </a:ext>
            </a:extLst>
          </p:cNvPr>
          <p:cNvSpPr>
            <a:spLocks noGrp="1"/>
          </p:cNvSpPr>
          <p:nvPr>
            <p:ph idx="1"/>
          </p:nvPr>
        </p:nvSpPr>
        <p:spPr/>
        <p:txBody>
          <a:bodyPr/>
          <a:lstStyle/>
          <a:p>
            <a:pPr lvl="0" fontAlgn="base"/>
            <a:r>
              <a:rPr lang="en-US" dirty="0"/>
              <a:t>Print('Hello World')</a:t>
            </a:r>
          </a:p>
          <a:p>
            <a:pPr lvl="0" fontAlgn="base"/>
            <a:r>
              <a:rPr lang="en-US" dirty="0"/>
              <a:t>print('Hello World')</a:t>
            </a:r>
          </a:p>
          <a:p>
            <a:endParaRPr lang="en-US" dirty="0"/>
          </a:p>
        </p:txBody>
      </p:sp>
      <p:sp>
        <p:nvSpPr>
          <p:cNvPr id="4" name="Date Placeholder 3">
            <a:extLst>
              <a:ext uri="{FF2B5EF4-FFF2-40B4-BE49-F238E27FC236}">
                <a16:creationId xmlns:a16="http://schemas.microsoft.com/office/drawing/2014/main" id="{8DD4DBFF-1BE0-8C40-9B23-CF8FBF570D2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FFD15C5-B242-E648-8D4D-C8410ECBA7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C05661E-E2F9-B241-8E62-EF4AFF8F07E8}"/>
              </a:ext>
            </a:extLst>
          </p:cNvPr>
          <p:cNvSpPr>
            <a:spLocks noGrp="1"/>
          </p:cNvSpPr>
          <p:nvPr>
            <p:ph type="sldNum" sz="quarter" idx="12"/>
          </p:nvPr>
        </p:nvSpPr>
        <p:spPr/>
        <p:txBody>
          <a:bodyPr/>
          <a:lstStyle/>
          <a:p>
            <a:fld id="{6D22F896-40B5-4ADD-8801-0D06FADFA095}" type="slidenum">
              <a:rPr lang="en-US" smtClean="0"/>
              <a:t>104</a:t>
            </a:fld>
            <a:endParaRPr lang="en-US" dirty="0"/>
          </a:p>
        </p:txBody>
      </p:sp>
    </p:spTree>
    <p:extLst>
      <p:ext uri="{BB962C8B-B14F-4D97-AF65-F5344CB8AC3E}">
        <p14:creationId xmlns:p14="http://schemas.microsoft.com/office/powerpoint/2010/main" val="31831149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6A55-9B93-3B40-B866-F68EC436A48A}"/>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359AA61F-4843-8B4A-A795-DF607864960B}"/>
              </a:ext>
            </a:extLst>
          </p:cNvPr>
          <p:cNvSpPr>
            <a:spLocks noGrp="1"/>
          </p:cNvSpPr>
          <p:nvPr>
            <p:ph idx="1"/>
          </p:nvPr>
        </p:nvSpPr>
        <p:spPr/>
        <p:txBody>
          <a:bodyPr/>
          <a:lstStyle/>
          <a:p>
            <a:r>
              <a:rPr lang="en-US" dirty="0"/>
              <a:t>Handling Exceptions</a:t>
            </a:r>
          </a:p>
          <a:p>
            <a:r>
              <a:rPr lang="en-US" dirty="0"/>
              <a:t>– code: </a:t>
            </a:r>
            <a:r>
              <a:rPr lang="en-US" dirty="0" err="1"/>
              <a:t>ex_try_except.py</a:t>
            </a:r>
            <a:endParaRPr lang="en-US" dirty="0"/>
          </a:p>
          <a:p>
            <a:endParaRPr lang="en-US" dirty="0"/>
          </a:p>
          <a:p>
            <a:r>
              <a:rPr lang="en-US" b="1" dirty="0"/>
              <a:t>try:</a:t>
            </a:r>
            <a:endParaRPr lang="en-US" dirty="0"/>
          </a:p>
          <a:p>
            <a:r>
              <a:rPr lang="en-US" b="1" dirty="0"/>
              <a:t>    text = input(‘Enter something: ‘)</a:t>
            </a:r>
            <a:endParaRPr lang="en-US" dirty="0"/>
          </a:p>
          <a:p>
            <a:r>
              <a:rPr lang="en-US" b="1" dirty="0"/>
              <a:t>except </a:t>
            </a:r>
            <a:r>
              <a:rPr lang="en-US" b="1" dirty="0" err="1"/>
              <a:t>EOFError</a:t>
            </a:r>
            <a:r>
              <a:rPr lang="en-US" b="1" dirty="0"/>
              <a:t>:</a:t>
            </a:r>
            <a:endParaRPr lang="en-US" dirty="0"/>
          </a:p>
          <a:p>
            <a:r>
              <a:rPr lang="en-US" b="1" dirty="0"/>
              <a:t>    print(‘It was an EOF’)</a:t>
            </a:r>
            <a:endParaRPr lang="en-US" dirty="0"/>
          </a:p>
          <a:p>
            <a:r>
              <a:rPr lang="en-US" b="1" dirty="0"/>
              <a:t>else:</a:t>
            </a:r>
            <a:endParaRPr lang="en-US" dirty="0"/>
          </a:p>
          <a:p>
            <a:r>
              <a:rPr lang="en-US" b="1" dirty="0"/>
              <a:t>    print(‘You entered {0}’.format(text))</a:t>
            </a:r>
            <a:endParaRPr lang="en-US" dirty="0"/>
          </a:p>
          <a:p>
            <a:endParaRPr lang="en-US" dirty="0"/>
          </a:p>
        </p:txBody>
      </p:sp>
      <p:sp>
        <p:nvSpPr>
          <p:cNvPr id="4" name="Date Placeholder 3">
            <a:extLst>
              <a:ext uri="{FF2B5EF4-FFF2-40B4-BE49-F238E27FC236}">
                <a16:creationId xmlns:a16="http://schemas.microsoft.com/office/drawing/2014/main" id="{96933A8A-24B9-5F4C-AC01-85DCD71B708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FCE3D5B6-3B9D-234B-9ED6-217ABA009D7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8C299A-A750-0D4C-B248-DBE6FEFF796F}"/>
              </a:ext>
            </a:extLst>
          </p:cNvPr>
          <p:cNvSpPr>
            <a:spLocks noGrp="1"/>
          </p:cNvSpPr>
          <p:nvPr>
            <p:ph type="sldNum" sz="quarter" idx="12"/>
          </p:nvPr>
        </p:nvSpPr>
        <p:spPr/>
        <p:txBody>
          <a:bodyPr/>
          <a:lstStyle/>
          <a:p>
            <a:fld id="{6D22F896-40B5-4ADD-8801-0D06FADFA095}" type="slidenum">
              <a:rPr lang="en-US" smtClean="0"/>
              <a:t>105</a:t>
            </a:fld>
            <a:endParaRPr lang="en-US" dirty="0"/>
          </a:p>
        </p:txBody>
      </p:sp>
    </p:spTree>
    <p:extLst>
      <p:ext uri="{BB962C8B-B14F-4D97-AF65-F5344CB8AC3E}">
        <p14:creationId xmlns:p14="http://schemas.microsoft.com/office/powerpoint/2010/main" val="38907998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5911-1B1A-A447-AE2B-943008AD6D11}"/>
              </a:ext>
            </a:extLst>
          </p:cNvPr>
          <p:cNvSpPr>
            <a:spLocks noGrp="1"/>
          </p:cNvSpPr>
          <p:nvPr>
            <p:ph type="title"/>
          </p:nvPr>
        </p:nvSpPr>
        <p:spPr/>
        <p:txBody>
          <a:bodyPr/>
          <a:lstStyle/>
          <a:p>
            <a:r>
              <a:rPr lang="en-US" dirty="0"/>
              <a:t>Raising Exceptions</a:t>
            </a:r>
          </a:p>
        </p:txBody>
      </p:sp>
      <p:sp>
        <p:nvSpPr>
          <p:cNvPr id="3" name="Content Placeholder 2">
            <a:extLst>
              <a:ext uri="{FF2B5EF4-FFF2-40B4-BE49-F238E27FC236}">
                <a16:creationId xmlns:a16="http://schemas.microsoft.com/office/drawing/2014/main" id="{A11048A4-6422-D04E-94EF-5291EE9E33D7}"/>
              </a:ext>
            </a:extLst>
          </p:cNvPr>
          <p:cNvSpPr>
            <a:spLocks noGrp="1"/>
          </p:cNvSpPr>
          <p:nvPr>
            <p:ph idx="1"/>
          </p:nvPr>
        </p:nvSpPr>
        <p:spPr/>
        <p:txBody>
          <a:bodyPr/>
          <a:lstStyle/>
          <a:p>
            <a:pPr lvl="0" fontAlgn="base"/>
            <a:r>
              <a:rPr lang="en-US" dirty="0"/>
              <a:t>Raising Exceptions</a:t>
            </a:r>
          </a:p>
          <a:p>
            <a:pPr lvl="0" fontAlgn="base"/>
            <a:r>
              <a:rPr lang="en-US" dirty="0"/>
              <a:t>The error or exception that you can raise should be class which directly or indirectly must be a derived class of the Exception class.</a:t>
            </a:r>
          </a:p>
          <a:p>
            <a:pPr lvl="0" fontAlgn="base"/>
            <a:r>
              <a:rPr lang="en-US" dirty="0"/>
              <a:t>code: </a:t>
            </a:r>
            <a:r>
              <a:rPr lang="en-US" dirty="0" err="1"/>
              <a:t>ex_raising.py</a:t>
            </a:r>
            <a:endParaRPr lang="en-US" dirty="0"/>
          </a:p>
          <a:p>
            <a:pPr marL="0" lvl="0" indent="0" fontAlgn="base">
              <a:buNone/>
            </a:pPr>
            <a:r>
              <a:rPr lang="en-US" b="1" dirty="0"/>
              <a:t>raise </a:t>
            </a:r>
            <a:r>
              <a:rPr lang="en-US" b="1" dirty="0" err="1"/>
              <a:t>EOFError</a:t>
            </a:r>
            <a:r>
              <a:rPr lang="en-US" b="1" dirty="0"/>
              <a:t>()</a:t>
            </a:r>
            <a:endParaRPr lang="en-US" dirty="0"/>
          </a:p>
          <a:p>
            <a:endParaRPr lang="en-US" dirty="0"/>
          </a:p>
        </p:txBody>
      </p:sp>
      <p:sp>
        <p:nvSpPr>
          <p:cNvPr id="4" name="Date Placeholder 3">
            <a:extLst>
              <a:ext uri="{FF2B5EF4-FFF2-40B4-BE49-F238E27FC236}">
                <a16:creationId xmlns:a16="http://schemas.microsoft.com/office/drawing/2014/main" id="{D18B08D4-842D-524A-BF12-C406EECC05F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47B2406-E403-364A-96F1-34B1A68064E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83F861-5075-FD44-BF1F-FE9B5BF2AB53}"/>
              </a:ext>
            </a:extLst>
          </p:cNvPr>
          <p:cNvSpPr>
            <a:spLocks noGrp="1"/>
          </p:cNvSpPr>
          <p:nvPr>
            <p:ph type="sldNum" sz="quarter" idx="12"/>
          </p:nvPr>
        </p:nvSpPr>
        <p:spPr/>
        <p:txBody>
          <a:bodyPr/>
          <a:lstStyle/>
          <a:p>
            <a:fld id="{6D22F896-40B5-4ADD-8801-0D06FADFA095}" type="slidenum">
              <a:rPr lang="en-US" smtClean="0"/>
              <a:t>106</a:t>
            </a:fld>
            <a:endParaRPr lang="en-US" dirty="0"/>
          </a:p>
        </p:txBody>
      </p:sp>
    </p:spTree>
    <p:extLst>
      <p:ext uri="{BB962C8B-B14F-4D97-AF65-F5344CB8AC3E}">
        <p14:creationId xmlns:p14="http://schemas.microsoft.com/office/powerpoint/2010/main" val="15317866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6678-347B-E94A-B0B5-97270DE76906}"/>
              </a:ext>
            </a:extLst>
          </p:cNvPr>
          <p:cNvSpPr>
            <a:spLocks noGrp="1"/>
          </p:cNvSpPr>
          <p:nvPr>
            <p:ph type="title"/>
          </p:nvPr>
        </p:nvSpPr>
        <p:spPr/>
        <p:txBody>
          <a:bodyPr/>
          <a:lstStyle/>
          <a:p>
            <a:r>
              <a:rPr lang="en-US" dirty="0"/>
              <a:t>Try ..Finally</a:t>
            </a:r>
          </a:p>
        </p:txBody>
      </p:sp>
      <p:sp>
        <p:nvSpPr>
          <p:cNvPr id="3" name="Content Placeholder 2">
            <a:extLst>
              <a:ext uri="{FF2B5EF4-FFF2-40B4-BE49-F238E27FC236}">
                <a16:creationId xmlns:a16="http://schemas.microsoft.com/office/drawing/2014/main" id="{77A9E917-AF7B-C44C-A76E-F985170C6366}"/>
              </a:ext>
            </a:extLst>
          </p:cNvPr>
          <p:cNvSpPr>
            <a:spLocks noGrp="1"/>
          </p:cNvSpPr>
          <p:nvPr>
            <p:ph idx="1"/>
          </p:nvPr>
        </p:nvSpPr>
        <p:spPr/>
        <p:txBody>
          <a:bodyPr/>
          <a:lstStyle/>
          <a:p>
            <a:r>
              <a:rPr lang="en-US" dirty="0"/>
              <a:t>Try ..Finally</a:t>
            </a:r>
          </a:p>
          <a:p>
            <a:r>
              <a:rPr lang="en-US" dirty="0"/>
              <a:t>• code: </a:t>
            </a:r>
            <a:r>
              <a:rPr lang="en-US" dirty="0" err="1"/>
              <a:t>ex_finally.py</a:t>
            </a:r>
            <a:endParaRPr lang="en-US" dirty="0"/>
          </a:p>
          <a:p>
            <a:endParaRPr lang="en-US" dirty="0"/>
          </a:p>
          <a:p>
            <a:r>
              <a:rPr lang="en-US" b="1" dirty="0"/>
              <a:t>try:</a:t>
            </a:r>
            <a:endParaRPr lang="en-US" dirty="0"/>
          </a:p>
          <a:p>
            <a:r>
              <a:rPr lang="en-US" b="1" dirty="0"/>
              <a:t>    # do something</a:t>
            </a:r>
          </a:p>
          <a:p>
            <a:r>
              <a:rPr lang="en-US" b="1" dirty="0"/>
              <a:t>except </a:t>
            </a:r>
            <a:r>
              <a:rPr lang="en-US" b="1" dirty="0" err="1"/>
              <a:t>EOFError</a:t>
            </a:r>
            <a:r>
              <a:rPr lang="en-US" b="1" dirty="0"/>
              <a:t>:</a:t>
            </a:r>
            <a:endParaRPr lang="en-US" dirty="0"/>
          </a:p>
          <a:p>
            <a:r>
              <a:rPr lang="en-US" b="1" dirty="0"/>
              <a:t>    # process the exception</a:t>
            </a:r>
          </a:p>
          <a:p>
            <a:r>
              <a:rPr lang="en-US" b="1" dirty="0"/>
              <a:t>finally:</a:t>
            </a:r>
            <a:endParaRPr lang="en-US" dirty="0"/>
          </a:p>
          <a:p>
            <a:r>
              <a:rPr lang="en-US" b="1" dirty="0"/>
              <a:t>    # clean up</a:t>
            </a:r>
            <a:endParaRPr lang="en-US" dirty="0"/>
          </a:p>
          <a:p>
            <a:endParaRPr lang="en-US" dirty="0"/>
          </a:p>
        </p:txBody>
      </p:sp>
      <p:sp>
        <p:nvSpPr>
          <p:cNvPr id="4" name="Date Placeholder 3">
            <a:extLst>
              <a:ext uri="{FF2B5EF4-FFF2-40B4-BE49-F238E27FC236}">
                <a16:creationId xmlns:a16="http://schemas.microsoft.com/office/drawing/2014/main" id="{CAFBC118-4976-294F-9E40-5F27B0DB82C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4F2D53E-9517-984A-8D90-04287B97202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DF97DC-81E3-5646-AF83-11620899FA61}"/>
              </a:ext>
            </a:extLst>
          </p:cNvPr>
          <p:cNvSpPr>
            <a:spLocks noGrp="1"/>
          </p:cNvSpPr>
          <p:nvPr>
            <p:ph type="sldNum" sz="quarter" idx="12"/>
          </p:nvPr>
        </p:nvSpPr>
        <p:spPr/>
        <p:txBody>
          <a:bodyPr/>
          <a:lstStyle/>
          <a:p>
            <a:fld id="{6D22F896-40B5-4ADD-8801-0D06FADFA095}" type="slidenum">
              <a:rPr lang="en-US" smtClean="0"/>
              <a:t>107</a:t>
            </a:fld>
            <a:endParaRPr lang="en-US" dirty="0"/>
          </a:p>
        </p:txBody>
      </p:sp>
    </p:spTree>
    <p:extLst>
      <p:ext uri="{BB962C8B-B14F-4D97-AF65-F5344CB8AC3E}">
        <p14:creationId xmlns:p14="http://schemas.microsoft.com/office/powerpoint/2010/main" val="21750453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41E5-45BE-AD42-9EBF-EBC793C32E32}"/>
              </a:ext>
            </a:extLst>
          </p:cNvPr>
          <p:cNvSpPr>
            <a:spLocks noGrp="1"/>
          </p:cNvSpPr>
          <p:nvPr>
            <p:ph type="title"/>
          </p:nvPr>
        </p:nvSpPr>
        <p:spPr/>
        <p:txBody>
          <a:bodyPr/>
          <a:lstStyle/>
          <a:p>
            <a:r>
              <a:rPr lang="en-US" dirty="0"/>
              <a:t>With Statement</a:t>
            </a:r>
          </a:p>
        </p:txBody>
      </p:sp>
      <p:sp>
        <p:nvSpPr>
          <p:cNvPr id="3" name="Content Placeholder 2">
            <a:extLst>
              <a:ext uri="{FF2B5EF4-FFF2-40B4-BE49-F238E27FC236}">
                <a16:creationId xmlns:a16="http://schemas.microsoft.com/office/drawing/2014/main" id="{5A9B156B-481E-3D45-9CE3-952474ADB811}"/>
              </a:ext>
            </a:extLst>
          </p:cNvPr>
          <p:cNvSpPr>
            <a:spLocks noGrp="1"/>
          </p:cNvSpPr>
          <p:nvPr>
            <p:ph idx="1"/>
          </p:nvPr>
        </p:nvSpPr>
        <p:spPr/>
        <p:txBody>
          <a:bodyPr/>
          <a:lstStyle/>
          <a:p>
            <a:pPr lvl="0" fontAlgn="base"/>
            <a:r>
              <a:rPr lang="en-US" dirty="0"/>
              <a:t>Acquiring a resource in the try block and subsequently releasing the resource in the finally block is a common pattern. Hence, there is also a with statement that enables this to be done in a clean manner.</a:t>
            </a:r>
          </a:p>
          <a:p>
            <a:pPr lvl="0" fontAlgn="base"/>
            <a:r>
              <a:rPr lang="en-US" dirty="0"/>
              <a:t>code: </a:t>
            </a:r>
            <a:r>
              <a:rPr lang="en-US" dirty="0" err="1"/>
              <a:t>ex_using_with.py</a:t>
            </a:r>
            <a:endParaRPr lang="en-US" dirty="0"/>
          </a:p>
          <a:p>
            <a:pPr lvl="0" fontAlgn="base"/>
            <a:endParaRPr lang="en-US" dirty="0"/>
          </a:p>
          <a:p>
            <a:pPr marL="0" indent="0">
              <a:buNone/>
            </a:pPr>
            <a:r>
              <a:rPr lang="en-US" dirty="0">
                <a:latin typeface="Consolas" panose="020B0609020204030204" pitchFamily="49" charset="0"/>
                <a:cs typeface="Consolas" panose="020B0609020204030204" pitchFamily="49" charset="0"/>
              </a:rPr>
              <a:t>with open(“</a:t>
            </a:r>
            <a:r>
              <a:rPr lang="en-US" dirty="0" err="1">
                <a:latin typeface="Consolas" panose="020B0609020204030204" pitchFamily="49" charset="0"/>
                <a:cs typeface="Consolas" panose="020B0609020204030204" pitchFamily="49" charset="0"/>
              </a:rPr>
              <a:t>poem.txt</a:t>
            </a:r>
            <a:r>
              <a:rPr lang="en-US" dirty="0">
                <a:latin typeface="Consolas" panose="020B0609020204030204" pitchFamily="49" charset="0"/>
                <a:cs typeface="Consolas" panose="020B0609020204030204" pitchFamily="49" charset="0"/>
              </a:rPr>
              <a:t>”) as f:</a:t>
            </a:r>
          </a:p>
          <a:p>
            <a:pPr marL="0" indent="0">
              <a:buNone/>
            </a:pPr>
            <a:r>
              <a:rPr lang="en-US" dirty="0">
                <a:latin typeface="Consolas" panose="020B0609020204030204" pitchFamily="49" charset="0"/>
                <a:cs typeface="Consolas" panose="020B0609020204030204" pitchFamily="49" charset="0"/>
              </a:rPr>
              <a:t>    for line in f:</a:t>
            </a:r>
          </a:p>
          <a:p>
            <a:pPr marL="0" indent="0">
              <a:buNone/>
            </a:pPr>
            <a:r>
              <a:rPr lang="en-US" dirty="0">
                <a:latin typeface="Consolas" panose="020B0609020204030204" pitchFamily="49" charset="0"/>
                <a:cs typeface="Consolas" panose="020B0609020204030204" pitchFamily="49" charset="0"/>
              </a:rPr>
              <a:t>        print(line, end=‘’)</a:t>
            </a:r>
          </a:p>
          <a:p>
            <a:endParaRPr lang="en-US" dirty="0"/>
          </a:p>
        </p:txBody>
      </p:sp>
      <p:sp>
        <p:nvSpPr>
          <p:cNvPr id="4" name="Date Placeholder 3">
            <a:extLst>
              <a:ext uri="{FF2B5EF4-FFF2-40B4-BE49-F238E27FC236}">
                <a16:creationId xmlns:a16="http://schemas.microsoft.com/office/drawing/2014/main" id="{3288E4B8-E1C7-B44C-AF39-70F235A2D67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33BC8AA-6219-3543-9FF2-79AD01D0CDA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E52DEE-2F17-6E4B-A2EB-AA4BF1C26D02}"/>
              </a:ext>
            </a:extLst>
          </p:cNvPr>
          <p:cNvSpPr>
            <a:spLocks noGrp="1"/>
          </p:cNvSpPr>
          <p:nvPr>
            <p:ph type="sldNum" sz="quarter" idx="12"/>
          </p:nvPr>
        </p:nvSpPr>
        <p:spPr/>
        <p:txBody>
          <a:bodyPr/>
          <a:lstStyle/>
          <a:p>
            <a:fld id="{6D22F896-40B5-4ADD-8801-0D06FADFA095}" type="slidenum">
              <a:rPr lang="en-US" smtClean="0"/>
              <a:t>108</a:t>
            </a:fld>
            <a:endParaRPr lang="en-US" dirty="0"/>
          </a:p>
        </p:txBody>
      </p:sp>
    </p:spTree>
    <p:extLst>
      <p:ext uri="{BB962C8B-B14F-4D97-AF65-F5344CB8AC3E}">
        <p14:creationId xmlns:p14="http://schemas.microsoft.com/office/powerpoint/2010/main" val="40389191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365A-6F87-724D-8F14-9F54501F77BE}"/>
              </a:ext>
            </a:extLst>
          </p:cNvPr>
          <p:cNvSpPr>
            <a:spLocks noGrp="1"/>
          </p:cNvSpPr>
          <p:nvPr>
            <p:ph type="title"/>
          </p:nvPr>
        </p:nvSpPr>
        <p:spPr/>
        <p:txBody>
          <a:bodyPr/>
          <a:lstStyle/>
          <a:p>
            <a:r>
              <a:rPr lang="en-US" dirty="0"/>
              <a:t>Standard Library</a:t>
            </a:r>
          </a:p>
        </p:txBody>
      </p:sp>
      <p:sp>
        <p:nvSpPr>
          <p:cNvPr id="3" name="Text Placeholder 2">
            <a:extLst>
              <a:ext uri="{FF2B5EF4-FFF2-40B4-BE49-F238E27FC236}">
                <a16:creationId xmlns:a16="http://schemas.microsoft.com/office/drawing/2014/main" id="{F08DED12-B826-DC40-8506-34CDA359F85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565BEEB-33C8-CE4B-AE18-5852E9F9740D}"/>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59EF9314-EEB5-3B44-A24D-2EF3D014A39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17B3C87-76EA-8748-B2F9-D40C3D3A0BD1}"/>
              </a:ext>
            </a:extLst>
          </p:cNvPr>
          <p:cNvSpPr>
            <a:spLocks noGrp="1"/>
          </p:cNvSpPr>
          <p:nvPr>
            <p:ph type="sldNum" sz="quarter" idx="12"/>
          </p:nvPr>
        </p:nvSpPr>
        <p:spPr/>
        <p:txBody>
          <a:bodyPr/>
          <a:lstStyle/>
          <a:p>
            <a:fld id="{6D22F896-40B5-4ADD-8801-0D06FADFA095}" type="slidenum">
              <a:rPr lang="en-US" smtClean="0"/>
              <a:t>109</a:t>
            </a:fld>
            <a:endParaRPr lang="en-US" dirty="0"/>
          </a:p>
        </p:txBody>
      </p:sp>
    </p:spTree>
    <p:extLst>
      <p:ext uri="{BB962C8B-B14F-4D97-AF65-F5344CB8AC3E}">
        <p14:creationId xmlns:p14="http://schemas.microsoft.com/office/powerpoint/2010/main" val="41304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D2BB-AB0E-364D-B1CF-A12D11881024}"/>
              </a:ext>
            </a:extLst>
          </p:cNvPr>
          <p:cNvSpPr>
            <a:spLocks noGrp="1"/>
          </p:cNvSpPr>
          <p:nvPr>
            <p:ph type="title"/>
          </p:nvPr>
        </p:nvSpPr>
        <p:spPr/>
        <p:txBody>
          <a:bodyPr/>
          <a:lstStyle/>
          <a:p>
            <a:r>
              <a:rPr lang="en-US" dirty="0"/>
              <a:t>Think like a computer scientist</a:t>
            </a:r>
          </a:p>
        </p:txBody>
      </p:sp>
      <p:sp>
        <p:nvSpPr>
          <p:cNvPr id="3" name="Content Placeholder 2">
            <a:extLst>
              <a:ext uri="{FF2B5EF4-FFF2-40B4-BE49-F238E27FC236}">
                <a16:creationId xmlns:a16="http://schemas.microsoft.com/office/drawing/2014/main" id="{67AB0835-F997-4D42-B272-E443FB395014}"/>
              </a:ext>
            </a:extLst>
          </p:cNvPr>
          <p:cNvSpPr>
            <a:spLocks noGrp="1"/>
          </p:cNvSpPr>
          <p:nvPr>
            <p:ph idx="1"/>
          </p:nvPr>
        </p:nvSpPr>
        <p:spPr/>
        <p:txBody>
          <a:bodyPr>
            <a:normAutofit/>
          </a:bodyPr>
          <a:lstStyle/>
          <a:p>
            <a:r>
              <a:rPr lang="en-US" dirty="0"/>
              <a:t>The way of </a:t>
            </a:r>
            <a:r>
              <a:rPr lang="en-US" b="1" dirty="0">
                <a:solidFill>
                  <a:srgbClr val="FF0000"/>
                </a:solidFill>
              </a:rPr>
              <a:t>thinking</a:t>
            </a:r>
            <a:r>
              <a:rPr lang="en-US" dirty="0"/>
              <a:t> combines some of the best features of:</a:t>
            </a:r>
          </a:p>
          <a:p>
            <a:pPr lvl="1"/>
            <a:r>
              <a:rPr lang="en-US" b="1" dirty="0"/>
              <a:t>Mathematicians</a:t>
            </a:r>
            <a:r>
              <a:rPr lang="en-US" dirty="0"/>
              <a:t>: formal languages.</a:t>
            </a:r>
          </a:p>
          <a:p>
            <a:pPr lvl="1"/>
            <a:r>
              <a:rPr lang="en-US" b="1" dirty="0"/>
              <a:t>Engineers:</a:t>
            </a:r>
            <a:r>
              <a:rPr lang="en-US" dirty="0"/>
              <a:t> design, assemble and evaluate.</a:t>
            </a:r>
          </a:p>
          <a:p>
            <a:pPr lvl="1"/>
            <a:r>
              <a:rPr lang="en-US" b="1" dirty="0"/>
              <a:t>Scientists:</a:t>
            </a:r>
            <a:r>
              <a:rPr lang="en-US" dirty="0"/>
              <a:t> observe, form hypotheses, and test predictions.</a:t>
            </a:r>
          </a:p>
          <a:p>
            <a:pPr lvl="1"/>
            <a:r>
              <a:rPr lang="en-US" b="1" dirty="0"/>
              <a:t>Entrepreneur</a:t>
            </a:r>
            <a:r>
              <a:rPr lang="en-US" dirty="0"/>
              <a:t>: marketing, ROI.</a:t>
            </a:r>
          </a:p>
          <a:p>
            <a:r>
              <a:rPr lang="en-US" dirty="0"/>
              <a:t>The single most important skill for a computer scientist is </a:t>
            </a:r>
            <a:r>
              <a:rPr lang="en-US" b="1" dirty="0"/>
              <a:t>Problem solving</a:t>
            </a:r>
            <a:r>
              <a:rPr lang="en-US" dirty="0"/>
              <a:t>: formulate problems, think creatively about solutions, and express a solution clearly and accurately.</a:t>
            </a:r>
          </a:p>
          <a:p>
            <a:endParaRPr lang="en-US" dirty="0"/>
          </a:p>
        </p:txBody>
      </p:sp>
      <p:sp>
        <p:nvSpPr>
          <p:cNvPr id="4" name="Date Placeholder 3">
            <a:extLst>
              <a:ext uri="{FF2B5EF4-FFF2-40B4-BE49-F238E27FC236}">
                <a16:creationId xmlns:a16="http://schemas.microsoft.com/office/drawing/2014/main" id="{4F3DB6B3-D294-834A-97B5-C07B14FDA318}"/>
              </a:ext>
            </a:extLst>
          </p:cNvPr>
          <p:cNvSpPr>
            <a:spLocks noGrp="1"/>
          </p:cNvSpPr>
          <p:nvPr>
            <p:ph type="dt" sz="half" idx="10"/>
          </p:nvPr>
        </p:nvSpPr>
        <p:spPr/>
        <p:txBody>
          <a:bodyPr/>
          <a:lstStyle/>
          <a:p>
            <a:fld id="{FCEF5CFF-C6A4-D749-9A04-F6B0D10B0E2A}" type="datetime1">
              <a:rPr lang="en-US" smtClean="0"/>
              <a:t>11/5/19</a:t>
            </a:fld>
            <a:endParaRPr lang="en-US" dirty="0"/>
          </a:p>
        </p:txBody>
      </p:sp>
      <p:sp>
        <p:nvSpPr>
          <p:cNvPr id="5" name="Footer Placeholder 4">
            <a:extLst>
              <a:ext uri="{FF2B5EF4-FFF2-40B4-BE49-F238E27FC236}">
                <a16:creationId xmlns:a16="http://schemas.microsoft.com/office/drawing/2014/main" id="{923D6C3E-691A-624E-9B0A-8557B088A34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E561A2A-D8BB-884D-9D5A-4B7A106AEB8E}"/>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3975915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DA9-1B06-DA42-91B8-F19020C53A5E}"/>
              </a:ext>
            </a:extLst>
          </p:cNvPr>
          <p:cNvSpPr>
            <a:spLocks noGrp="1"/>
          </p:cNvSpPr>
          <p:nvPr>
            <p:ph type="title"/>
          </p:nvPr>
        </p:nvSpPr>
        <p:spPr/>
        <p:txBody>
          <a:bodyPr/>
          <a:lstStyle/>
          <a:p>
            <a:r>
              <a:rPr lang="en-US" dirty="0"/>
              <a:t>Standard Library</a:t>
            </a:r>
          </a:p>
        </p:txBody>
      </p:sp>
      <p:sp>
        <p:nvSpPr>
          <p:cNvPr id="3" name="Content Placeholder 2">
            <a:extLst>
              <a:ext uri="{FF2B5EF4-FFF2-40B4-BE49-F238E27FC236}">
                <a16:creationId xmlns:a16="http://schemas.microsoft.com/office/drawing/2014/main" id="{EBD4F07D-5CDB-744C-B101-DCBD29D6C83B}"/>
              </a:ext>
            </a:extLst>
          </p:cNvPr>
          <p:cNvSpPr>
            <a:spLocks noGrp="1"/>
          </p:cNvSpPr>
          <p:nvPr>
            <p:ph idx="1"/>
          </p:nvPr>
        </p:nvSpPr>
        <p:spPr/>
        <p:txBody>
          <a:bodyPr/>
          <a:lstStyle/>
          <a:p>
            <a:pPr lvl="0" fontAlgn="base"/>
            <a:r>
              <a:rPr lang="en-US" sz="2400" dirty="0"/>
              <a:t>The Python Standard Library contains a huge number of useful modules and is part of every standard Python installation.</a:t>
            </a:r>
            <a:endParaRPr lang="en-US" sz="1000" dirty="0"/>
          </a:p>
          <a:p>
            <a:pPr lvl="1" fontAlgn="base"/>
            <a:r>
              <a:rPr lang="en-US" dirty="0">
                <a:hlinkClick r:id="rId2"/>
              </a:rPr>
              <a:t>https://docs.python.org/3/library/index.html</a:t>
            </a:r>
            <a:endParaRPr lang="en-US" sz="1000" dirty="0"/>
          </a:p>
          <a:p>
            <a:pPr lvl="0" fontAlgn="base"/>
            <a:r>
              <a:rPr lang="en-US" sz="2400" dirty="0"/>
              <a:t>Some of the commonly used modules in the </a:t>
            </a:r>
            <a:endParaRPr lang="en-US" sz="1000" dirty="0"/>
          </a:p>
          <a:p>
            <a:r>
              <a:rPr lang="en-US" sz="2400" dirty="0"/>
              <a:t>Python Standard Library</a:t>
            </a:r>
            <a:endParaRPr lang="en-US" sz="1000" dirty="0"/>
          </a:p>
          <a:p>
            <a:pPr lvl="1" fontAlgn="base"/>
            <a:r>
              <a:rPr lang="en-US" dirty="0"/>
              <a:t>sys</a:t>
            </a:r>
            <a:endParaRPr lang="en-US" sz="1000" dirty="0"/>
          </a:p>
          <a:p>
            <a:pPr lvl="1" fontAlgn="base"/>
            <a:r>
              <a:rPr lang="en-US" dirty="0"/>
              <a:t>logging</a:t>
            </a:r>
            <a:endParaRPr lang="en-US" sz="1000" dirty="0"/>
          </a:p>
          <a:p>
            <a:pPr lvl="1" fontAlgn="base"/>
            <a:r>
              <a:rPr lang="en-US" dirty="0" err="1"/>
              <a:t>urlib</a:t>
            </a:r>
            <a:endParaRPr lang="en-US" sz="1000" dirty="0"/>
          </a:p>
          <a:p>
            <a:pPr lvl="1" fontAlgn="base"/>
            <a:r>
              <a:rPr lang="en-US" dirty="0"/>
              <a:t>json</a:t>
            </a:r>
            <a:endParaRPr lang="en-US" sz="1000" dirty="0"/>
          </a:p>
          <a:p>
            <a:endParaRPr lang="en-US" dirty="0"/>
          </a:p>
        </p:txBody>
      </p:sp>
      <p:sp>
        <p:nvSpPr>
          <p:cNvPr id="4" name="Date Placeholder 3">
            <a:extLst>
              <a:ext uri="{FF2B5EF4-FFF2-40B4-BE49-F238E27FC236}">
                <a16:creationId xmlns:a16="http://schemas.microsoft.com/office/drawing/2014/main" id="{1FE80674-FEAC-C147-856F-1116210BC314}"/>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46DCF67-817B-564B-987F-4C8302EB07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E6324C3-8FD1-6D49-892B-6E25A28D477E}"/>
              </a:ext>
            </a:extLst>
          </p:cNvPr>
          <p:cNvSpPr>
            <a:spLocks noGrp="1"/>
          </p:cNvSpPr>
          <p:nvPr>
            <p:ph type="sldNum" sz="quarter" idx="12"/>
          </p:nvPr>
        </p:nvSpPr>
        <p:spPr/>
        <p:txBody>
          <a:bodyPr/>
          <a:lstStyle/>
          <a:p>
            <a:fld id="{6D22F896-40B5-4ADD-8801-0D06FADFA095}" type="slidenum">
              <a:rPr lang="en-US" smtClean="0"/>
              <a:t>110</a:t>
            </a:fld>
            <a:endParaRPr lang="en-US" dirty="0"/>
          </a:p>
        </p:txBody>
      </p:sp>
    </p:spTree>
    <p:extLst>
      <p:ext uri="{BB962C8B-B14F-4D97-AF65-F5344CB8AC3E}">
        <p14:creationId xmlns:p14="http://schemas.microsoft.com/office/powerpoint/2010/main" val="14374342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F0B8-8C90-9C4D-A88C-0DF016F5E6B9}"/>
              </a:ext>
            </a:extLst>
          </p:cNvPr>
          <p:cNvSpPr>
            <a:spLocks noGrp="1"/>
          </p:cNvSpPr>
          <p:nvPr>
            <p:ph type="title"/>
          </p:nvPr>
        </p:nvSpPr>
        <p:spPr/>
        <p:txBody>
          <a:bodyPr/>
          <a:lstStyle/>
          <a:p>
            <a:r>
              <a:rPr lang="en-US" dirty="0"/>
              <a:t>sys module</a:t>
            </a:r>
          </a:p>
        </p:txBody>
      </p:sp>
      <p:sp>
        <p:nvSpPr>
          <p:cNvPr id="3" name="Content Placeholder 2">
            <a:extLst>
              <a:ext uri="{FF2B5EF4-FFF2-40B4-BE49-F238E27FC236}">
                <a16:creationId xmlns:a16="http://schemas.microsoft.com/office/drawing/2014/main" id="{706E100D-8A31-5848-B450-E78A8B008A01}"/>
              </a:ext>
            </a:extLst>
          </p:cNvPr>
          <p:cNvSpPr>
            <a:spLocks noGrp="1"/>
          </p:cNvSpPr>
          <p:nvPr>
            <p:ph idx="1"/>
          </p:nvPr>
        </p:nvSpPr>
        <p:spPr/>
        <p:txBody>
          <a:bodyPr/>
          <a:lstStyle/>
          <a:p>
            <a:pPr lvl="0" fontAlgn="base"/>
            <a:r>
              <a:rPr lang="en-US" dirty="0"/>
              <a:t>The sys module contains system-specific functionality. </a:t>
            </a:r>
          </a:p>
          <a:p>
            <a:pPr lvl="0" fontAlgn="base"/>
            <a:r>
              <a:rPr lang="en-US" dirty="0"/>
              <a:t>We have already seen that the </a:t>
            </a:r>
            <a:r>
              <a:rPr lang="en-US" dirty="0" err="1"/>
              <a:t>sys.argv</a:t>
            </a:r>
            <a:r>
              <a:rPr lang="en-US" dirty="0"/>
              <a:t> list contains the command-line arguments.</a:t>
            </a:r>
          </a:p>
          <a:p>
            <a:pPr lvl="0" fontAlgn="base"/>
            <a:r>
              <a:rPr lang="en-US" dirty="0"/>
              <a:t>code: </a:t>
            </a:r>
            <a:r>
              <a:rPr lang="en-US" dirty="0" err="1"/>
              <a:t>ex_versioncheck.py</a:t>
            </a:r>
            <a:endParaRPr lang="en-US" dirty="0"/>
          </a:p>
          <a:p>
            <a:endParaRPr lang="en-US" dirty="0"/>
          </a:p>
        </p:txBody>
      </p:sp>
      <p:sp>
        <p:nvSpPr>
          <p:cNvPr id="4" name="Date Placeholder 3">
            <a:extLst>
              <a:ext uri="{FF2B5EF4-FFF2-40B4-BE49-F238E27FC236}">
                <a16:creationId xmlns:a16="http://schemas.microsoft.com/office/drawing/2014/main" id="{EB256E3B-0E9A-7441-B0D8-51C1AA6672D6}"/>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1911AC6-2CC8-7E45-9692-B491DF8BF20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945D5F2-F163-CD47-8B4B-72C1FE85E8E0}"/>
              </a:ext>
            </a:extLst>
          </p:cNvPr>
          <p:cNvSpPr>
            <a:spLocks noGrp="1"/>
          </p:cNvSpPr>
          <p:nvPr>
            <p:ph type="sldNum" sz="quarter" idx="12"/>
          </p:nvPr>
        </p:nvSpPr>
        <p:spPr/>
        <p:txBody>
          <a:bodyPr/>
          <a:lstStyle/>
          <a:p>
            <a:fld id="{6D22F896-40B5-4ADD-8801-0D06FADFA095}" type="slidenum">
              <a:rPr lang="en-US" smtClean="0"/>
              <a:t>111</a:t>
            </a:fld>
            <a:endParaRPr lang="en-US" dirty="0"/>
          </a:p>
        </p:txBody>
      </p:sp>
    </p:spTree>
    <p:extLst>
      <p:ext uri="{BB962C8B-B14F-4D97-AF65-F5344CB8AC3E}">
        <p14:creationId xmlns:p14="http://schemas.microsoft.com/office/powerpoint/2010/main" val="31494388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2BCA-E2C3-7C4A-892A-E78A267B3A55}"/>
              </a:ext>
            </a:extLst>
          </p:cNvPr>
          <p:cNvSpPr>
            <a:spLocks noGrp="1"/>
          </p:cNvSpPr>
          <p:nvPr>
            <p:ph type="title"/>
          </p:nvPr>
        </p:nvSpPr>
        <p:spPr/>
        <p:txBody>
          <a:bodyPr/>
          <a:lstStyle/>
          <a:p>
            <a:r>
              <a:rPr lang="en-US" dirty="0"/>
              <a:t>logging module</a:t>
            </a:r>
          </a:p>
        </p:txBody>
      </p:sp>
      <p:sp>
        <p:nvSpPr>
          <p:cNvPr id="3" name="Content Placeholder 2">
            <a:extLst>
              <a:ext uri="{FF2B5EF4-FFF2-40B4-BE49-F238E27FC236}">
                <a16:creationId xmlns:a16="http://schemas.microsoft.com/office/drawing/2014/main" id="{F2D880BD-2D0B-3441-9C8A-8BD6AA0AEB9B}"/>
              </a:ext>
            </a:extLst>
          </p:cNvPr>
          <p:cNvSpPr>
            <a:spLocks noGrp="1"/>
          </p:cNvSpPr>
          <p:nvPr>
            <p:ph idx="1"/>
          </p:nvPr>
        </p:nvSpPr>
        <p:spPr/>
        <p:txBody>
          <a:bodyPr/>
          <a:lstStyle/>
          <a:p>
            <a:pPr lvl="0" fontAlgn="base"/>
            <a:r>
              <a:rPr lang="en-US" dirty="0"/>
              <a:t>logging module displays debugging messages.</a:t>
            </a:r>
          </a:p>
          <a:p>
            <a:r>
              <a:rPr lang="en-US" dirty="0"/>
              <a:t>code: </a:t>
            </a:r>
            <a:r>
              <a:rPr lang="en-US" dirty="0" err="1"/>
              <a:t>ex_use_logging.py</a:t>
            </a:r>
            <a:r>
              <a:rPr lang="en-US" dirty="0"/>
              <a:t> </a:t>
            </a:r>
          </a:p>
        </p:txBody>
      </p:sp>
      <p:sp>
        <p:nvSpPr>
          <p:cNvPr id="4" name="Date Placeholder 3">
            <a:extLst>
              <a:ext uri="{FF2B5EF4-FFF2-40B4-BE49-F238E27FC236}">
                <a16:creationId xmlns:a16="http://schemas.microsoft.com/office/drawing/2014/main" id="{50CCCBE1-28DC-E344-A782-7BE155631174}"/>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924BC20-9628-AF4E-AC0A-99ADA78B89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019EEB-ABD9-E64D-B37B-B59C8CA4008A}"/>
              </a:ext>
            </a:extLst>
          </p:cNvPr>
          <p:cNvSpPr>
            <a:spLocks noGrp="1"/>
          </p:cNvSpPr>
          <p:nvPr>
            <p:ph type="sldNum" sz="quarter" idx="12"/>
          </p:nvPr>
        </p:nvSpPr>
        <p:spPr/>
        <p:txBody>
          <a:bodyPr/>
          <a:lstStyle/>
          <a:p>
            <a:fld id="{6D22F896-40B5-4ADD-8801-0D06FADFA095}" type="slidenum">
              <a:rPr lang="en-US" smtClean="0"/>
              <a:t>112</a:t>
            </a:fld>
            <a:endParaRPr lang="en-US" dirty="0"/>
          </a:p>
        </p:txBody>
      </p:sp>
    </p:spTree>
    <p:extLst>
      <p:ext uri="{BB962C8B-B14F-4D97-AF65-F5344CB8AC3E}">
        <p14:creationId xmlns:p14="http://schemas.microsoft.com/office/powerpoint/2010/main" val="15620733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0FF9-76A2-6E44-9B48-50FD9DE69C3F}"/>
              </a:ext>
            </a:extLst>
          </p:cNvPr>
          <p:cNvSpPr>
            <a:spLocks noGrp="1"/>
          </p:cNvSpPr>
          <p:nvPr>
            <p:ph type="title"/>
          </p:nvPr>
        </p:nvSpPr>
        <p:spPr/>
        <p:txBody>
          <a:bodyPr/>
          <a:lstStyle/>
          <a:p>
            <a:r>
              <a:rPr lang="en-US" dirty="0" err="1"/>
              <a:t>urlib</a:t>
            </a:r>
            <a:r>
              <a:rPr lang="en-US" dirty="0"/>
              <a:t> and json modules</a:t>
            </a:r>
          </a:p>
        </p:txBody>
      </p:sp>
      <p:sp>
        <p:nvSpPr>
          <p:cNvPr id="3" name="Content Placeholder 2">
            <a:extLst>
              <a:ext uri="{FF2B5EF4-FFF2-40B4-BE49-F238E27FC236}">
                <a16:creationId xmlns:a16="http://schemas.microsoft.com/office/drawing/2014/main" id="{8FF697A9-E42C-864E-9A2C-8DBC59E7F305}"/>
              </a:ext>
            </a:extLst>
          </p:cNvPr>
          <p:cNvSpPr>
            <a:spLocks noGrp="1"/>
          </p:cNvSpPr>
          <p:nvPr>
            <p:ph idx="1"/>
          </p:nvPr>
        </p:nvSpPr>
        <p:spPr/>
        <p:txBody>
          <a:bodyPr/>
          <a:lstStyle/>
          <a:p>
            <a:pPr lvl="0" fontAlgn="base"/>
            <a:r>
              <a:rPr lang="en-US" dirty="0"/>
              <a:t>Use </a:t>
            </a:r>
            <a:r>
              <a:rPr lang="en-US" dirty="0" err="1"/>
              <a:t>urllib</a:t>
            </a:r>
            <a:r>
              <a:rPr lang="en-US" dirty="0"/>
              <a:t> and json modules to access the web.</a:t>
            </a:r>
          </a:p>
          <a:p>
            <a:r>
              <a:rPr lang="en-US" dirty="0"/>
              <a:t>code: </a:t>
            </a:r>
            <a:r>
              <a:rPr lang="en-US" dirty="0" err="1"/>
              <a:t>ex_yahoo_search.py</a:t>
            </a:r>
            <a:endParaRPr lang="en-US" dirty="0"/>
          </a:p>
        </p:txBody>
      </p:sp>
      <p:sp>
        <p:nvSpPr>
          <p:cNvPr id="4" name="Date Placeholder 3">
            <a:extLst>
              <a:ext uri="{FF2B5EF4-FFF2-40B4-BE49-F238E27FC236}">
                <a16:creationId xmlns:a16="http://schemas.microsoft.com/office/drawing/2014/main" id="{8700D706-5F89-824F-97EE-3DED33834774}"/>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595D3F9-12EA-1E4F-BE8F-42916C00FB7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42A9B88-AD43-9C45-A60D-73A27F21E59B}"/>
              </a:ext>
            </a:extLst>
          </p:cNvPr>
          <p:cNvSpPr>
            <a:spLocks noGrp="1"/>
          </p:cNvSpPr>
          <p:nvPr>
            <p:ph type="sldNum" sz="quarter" idx="12"/>
          </p:nvPr>
        </p:nvSpPr>
        <p:spPr/>
        <p:txBody>
          <a:bodyPr/>
          <a:lstStyle/>
          <a:p>
            <a:fld id="{6D22F896-40B5-4ADD-8801-0D06FADFA095}" type="slidenum">
              <a:rPr lang="en-US" smtClean="0"/>
              <a:t>113</a:t>
            </a:fld>
            <a:endParaRPr lang="en-US" dirty="0"/>
          </a:p>
        </p:txBody>
      </p:sp>
    </p:spTree>
    <p:extLst>
      <p:ext uri="{BB962C8B-B14F-4D97-AF65-F5344CB8AC3E}">
        <p14:creationId xmlns:p14="http://schemas.microsoft.com/office/powerpoint/2010/main" val="2279020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82DD-DAAE-884E-AF72-D11941736CBF}"/>
              </a:ext>
            </a:extLst>
          </p:cNvPr>
          <p:cNvSpPr>
            <a:spLocks noGrp="1"/>
          </p:cNvSpPr>
          <p:nvPr>
            <p:ph type="title"/>
          </p:nvPr>
        </p:nvSpPr>
        <p:spPr/>
        <p:txBody>
          <a:bodyPr/>
          <a:lstStyle/>
          <a:p>
            <a:r>
              <a:rPr lang="en-US" dirty="0"/>
              <a:t>Special Methods</a:t>
            </a:r>
          </a:p>
        </p:txBody>
      </p:sp>
      <p:sp>
        <p:nvSpPr>
          <p:cNvPr id="3" name="Content Placeholder 2">
            <a:extLst>
              <a:ext uri="{FF2B5EF4-FFF2-40B4-BE49-F238E27FC236}">
                <a16:creationId xmlns:a16="http://schemas.microsoft.com/office/drawing/2014/main" id="{0999FCD4-3228-2C43-A7B2-B6C116FE4EC7}"/>
              </a:ext>
            </a:extLst>
          </p:cNvPr>
          <p:cNvSpPr>
            <a:spLocks noGrp="1"/>
          </p:cNvSpPr>
          <p:nvPr>
            <p:ph idx="1"/>
          </p:nvPr>
        </p:nvSpPr>
        <p:spPr/>
        <p:txBody>
          <a:bodyPr/>
          <a:lstStyle/>
          <a:p>
            <a:pPr lvl="0" fontAlgn="base"/>
            <a:r>
              <a:rPr lang="en-US" sz="2400" dirty="0"/>
              <a:t>Special Methods</a:t>
            </a:r>
            <a:endParaRPr lang="en-US" sz="1000" dirty="0"/>
          </a:p>
          <a:p>
            <a:pPr lvl="1" fontAlgn="base"/>
            <a:r>
              <a:rPr lang="en-US" dirty="0"/>
              <a:t>__</a:t>
            </a:r>
            <a:r>
              <a:rPr lang="en-US" dirty="0" err="1"/>
              <a:t>init</a:t>
            </a:r>
            <a:r>
              <a:rPr lang="en-US" dirty="0"/>
              <a:t>__</a:t>
            </a:r>
            <a:endParaRPr lang="en-US" sz="1000" dirty="0"/>
          </a:p>
          <a:p>
            <a:pPr lvl="1" fontAlgn="base"/>
            <a:r>
              <a:rPr lang="en-US" dirty="0"/>
              <a:t>__del__</a:t>
            </a:r>
          </a:p>
          <a:p>
            <a:pPr lvl="1" fontAlgn="base"/>
            <a:r>
              <a:rPr lang="en-US" dirty="0"/>
              <a:t>__str__</a:t>
            </a:r>
          </a:p>
          <a:p>
            <a:pPr lvl="1" fontAlgn="base"/>
            <a:r>
              <a:rPr lang="en-US" dirty="0"/>
              <a:t>etc.</a:t>
            </a:r>
            <a:endParaRPr lang="en-US" sz="1000" dirty="0"/>
          </a:p>
          <a:p>
            <a:pPr lvl="0" fontAlgn="base"/>
            <a:r>
              <a:rPr lang="en-US" sz="2400" dirty="0"/>
              <a:t>Single Statement Blocks</a:t>
            </a:r>
            <a:endParaRPr lang="en-US" sz="1000" dirty="0"/>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if flag:</a:t>
            </a:r>
          </a:p>
          <a:p>
            <a:pPr marL="0" indent="0">
              <a:buNone/>
            </a:pPr>
            <a:r>
              <a:rPr lang="en-US" sz="2400" dirty="0">
                <a:latin typeface="Consolas" panose="020B0609020204030204" pitchFamily="49" charset="0"/>
                <a:cs typeface="Consolas" panose="020B0609020204030204" pitchFamily="49" charset="0"/>
              </a:rPr>
              <a:t>    print(‘Yes’)</a:t>
            </a:r>
            <a:endParaRPr lang="en-US" sz="12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5A04807-A48E-6148-8238-7A89045EEB9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6186013-9276-3444-BEA0-C7210CB5F8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36386B4-BC55-1141-B372-7CA15D573BC0}"/>
              </a:ext>
            </a:extLst>
          </p:cNvPr>
          <p:cNvSpPr>
            <a:spLocks noGrp="1"/>
          </p:cNvSpPr>
          <p:nvPr>
            <p:ph type="sldNum" sz="quarter" idx="12"/>
          </p:nvPr>
        </p:nvSpPr>
        <p:spPr/>
        <p:txBody>
          <a:bodyPr/>
          <a:lstStyle/>
          <a:p>
            <a:fld id="{6D22F896-40B5-4ADD-8801-0D06FADFA095}" type="slidenum">
              <a:rPr lang="en-US" smtClean="0"/>
              <a:t>114</a:t>
            </a:fld>
            <a:endParaRPr lang="en-US" dirty="0"/>
          </a:p>
        </p:txBody>
      </p:sp>
    </p:spTree>
    <p:extLst>
      <p:ext uri="{BB962C8B-B14F-4D97-AF65-F5344CB8AC3E}">
        <p14:creationId xmlns:p14="http://schemas.microsoft.com/office/powerpoint/2010/main" val="4198781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Class Hands-On Projects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0B6A71-1DC0-9E41-9724-D7A68B3BE044}" type="datetime1">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11/5/19</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Learn to Code with Python</a:t>
            </a:r>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115</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587726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14AD-44D9-ED49-8D56-372B6280FD6D}"/>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E6752DC8-AAEC-EF43-A446-26C74A083278}"/>
              </a:ext>
            </a:extLst>
          </p:cNvPr>
          <p:cNvSpPr>
            <a:spLocks noGrp="1"/>
          </p:cNvSpPr>
          <p:nvPr>
            <p:ph idx="1"/>
          </p:nvPr>
        </p:nvSpPr>
        <p:spPr/>
        <p:txBody>
          <a:bodyPr/>
          <a:lstStyle/>
          <a:p>
            <a:pPr lvl="0" fontAlgn="base"/>
            <a:r>
              <a:rPr lang="en-US" sz="2400" dirty="0"/>
              <a:t>Three members per team</a:t>
            </a:r>
            <a:endParaRPr lang="en-US" sz="1000" dirty="0"/>
          </a:p>
          <a:p>
            <a:pPr lvl="0" fontAlgn="base"/>
            <a:r>
              <a:rPr lang="en-US" sz="2400" dirty="0"/>
              <a:t>Team Discussion</a:t>
            </a:r>
            <a:endParaRPr lang="en-US" sz="1000" dirty="0"/>
          </a:p>
          <a:p>
            <a:pPr lvl="1" fontAlgn="base"/>
            <a:r>
              <a:rPr lang="en-US" dirty="0"/>
              <a:t>Discuss the strategy of solving the problem</a:t>
            </a:r>
            <a:endParaRPr lang="en-US" sz="1000" dirty="0"/>
          </a:p>
          <a:p>
            <a:pPr lvl="1" fontAlgn="base"/>
            <a:r>
              <a:rPr lang="en-US" dirty="0"/>
              <a:t>Design the solution</a:t>
            </a:r>
            <a:endParaRPr lang="en-US" sz="1000" dirty="0"/>
          </a:p>
          <a:p>
            <a:pPr lvl="1" fontAlgn="base"/>
            <a:r>
              <a:rPr lang="en-US" dirty="0"/>
              <a:t>Pick the member roles</a:t>
            </a:r>
            <a:endParaRPr lang="en-US" sz="1000" dirty="0"/>
          </a:p>
          <a:p>
            <a:pPr lvl="0" fontAlgn="base"/>
            <a:r>
              <a:rPr lang="en-US" sz="2400" dirty="0"/>
              <a:t>Member Roles</a:t>
            </a:r>
            <a:endParaRPr lang="en-US" sz="1000" dirty="0"/>
          </a:p>
          <a:p>
            <a:pPr lvl="1" fontAlgn="base"/>
            <a:r>
              <a:rPr lang="en-US" dirty="0"/>
              <a:t>Developer 1: tell the coder what to write</a:t>
            </a:r>
            <a:endParaRPr lang="en-US" sz="1000" dirty="0"/>
          </a:p>
          <a:p>
            <a:pPr lvl="1" fontAlgn="base"/>
            <a:r>
              <a:rPr lang="en-US" dirty="0"/>
              <a:t>Developer 2: type in the code and check the code</a:t>
            </a:r>
            <a:endParaRPr lang="en-US" sz="1000" dirty="0"/>
          </a:p>
          <a:p>
            <a:pPr lvl="1" fontAlgn="base"/>
            <a:r>
              <a:rPr lang="en-US" dirty="0"/>
              <a:t>Tester 1: test the code to ensure the quality</a:t>
            </a:r>
            <a:endParaRPr lang="en-US" sz="1000" dirty="0"/>
          </a:p>
          <a:p>
            <a:endParaRPr lang="en-US" dirty="0"/>
          </a:p>
        </p:txBody>
      </p:sp>
      <p:sp>
        <p:nvSpPr>
          <p:cNvPr id="4" name="Date Placeholder 3">
            <a:extLst>
              <a:ext uri="{FF2B5EF4-FFF2-40B4-BE49-F238E27FC236}">
                <a16:creationId xmlns:a16="http://schemas.microsoft.com/office/drawing/2014/main" id="{1CCEDB44-9B1D-2048-9B76-7E3B824D128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0166687-D41C-5B48-9869-458742011B3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DD4858-86F3-784B-BA85-7F7368190B4B}"/>
              </a:ext>
            </a:extLst>
          </p:cNvPr>
          <p:cNvSpPr>
            <a:spLocks noGrp="1"/>
          </p:cNvSpPr>
          <p:nvPr>
            <p:ph type="sldNum" sz="quarter" idx="12"/>
          </p:nvPr>
        </p:nvSpPr>
        <p:spPr/>
        <p:txBody>
          <a:bodyPr/>
          <a:lstStyle/>
          <a:p>
            <a:fld id="{6D22F896-40B5-4ADD-8801-0D06FADFA095}" type="slidenum">
              <a:rPr lang="en-US" smtClean="0"/>
              <a:t>116</a:t>
            </a:fld>
            <a:endParaRPr lang="en-US" dirty="0"/>
          </a:p>
        </p:txBody>
      </p:sp>
    </p:spTree>
    <p:extLst>
      <p:ext uri="{BB962C8B-B14F-4D97-AF65-F5344CB8AC3E}">
        <p14:creationId xmlns:p14="http://schemas.microsoft.com/office/powerpoint/2010/main" val="28854267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8147-F3F1-3246-8A69-9DB1949AAEE7}"/>
              </a:ext>
            </a:extLst>
          </p:cNvPr>
          <p:cNvSpPr>
            <a:spLocks noGrp="1"/>
          </p:cNvSpPr>
          <p:nvPr>
            <p:ph type="title"/>
          </p:nvPr>
        </p:nvSpPr>
        <p:spPr/>
        <p:txBody>
          <a:bodyPr/>
          <a:lstStyle/>
          <a:p>
            <a:r>
              <a:rPr lang="en-US" dirty="0"/>
              <a:t>Guess the Number</a:t>
            </a:r>
          </a:p>
        </p:txBody>
      </p:sp>
      <p:sp>
        <p:nvSpPr>
          <p:cNvPr id="3" name="Content Placeholder 2">
            <a:extLst>
              <a:ext uri="{FF2B5EF4-FFF2-40B4-BE49-F238E27FC236}">
                <a16:creationId xmlns:a16="http://schemas.microsoft.com/office/drawing/2014/main" id="{364B92D8-F670-5945-B4C3-B2BE88179D8F}"/>
              </a:ext>
            </a:extLst>
          </p:cNvPr>
          <p:cNvSpPr>
            <a:spLocks noGrp="1"/>
          </p:cNvSpPr>
          <p:nvPr>
            <p:ph idx="1"/>
          </p:nvPr>
        </p:nvSpPr>
        <p:spPr/>
        <p:txBody>
          <a:bodyPr/>
          <a:lstStyle/>
          <a:p>
            <a:r>
              <a:rPr lang="en-US" dirty="0"/>
              <a:t>Guess the Number: </a:t>
            </a:r>
            <a:r>
              <a:rPr lang="en-US" dirty="0">
                <a:hlinkClick r:id="rId2"/>
              </a:rPr>
              <a:t>http://inventwithpython.com/chapter4.html</a:t>
            </a:r>
            <a:endParaRPr lang="en-US" dirty="0"/>
          </a:p>
          <a:p>
            <a:pPr lvl="0" fontAlgn="base"/>
            <a:r>
              <a:rPr lang="en-US" dirty="0"/>
              <a:t>You’re going to make a “Guess the Number” game. The computer will think of a random number from 1 to 20, and ask you to guess it. The computer will tell you if each guess is too high or too low. You win if you can guess the number within six tries.</a:t>
            </a:r>
          </a:p>
          <a:p>
            <a:r>
              <a:rPr lang="en-US" dirty="0"/>
              <a:t>Source code: </a:t>
            </a:r>
            <a:r>
              <a:rPr lang="en-US" dirty="0" err="1"/>
              <a:t>guess.py</a:t>
            </a:r>
            <a:endParaRPr lang="en-US" dirty="0"/>
          </a:p>
          <a:p>
            <a:endParaRPr lang="en-US" dirty="0"/>
          </a:p>
        </p:txBody>
      </p:sp>
      <p:sp>
        <p:nvSpPr>
          <p:cNvPr id="4" name="Date Placeholder 3">
            <a:extLst>
              <a:ext uri="{FF2B5EF4-FFF2-40B4-BE49-F238E27FC236}">
                <a16:creationId xmlns:a16="http://schemas.microsoft.com/office/drawing/2014/main" id="{FDD418FB-4072-5345-BBF0-B020A4B376D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FD910603-5929-974C-ABE1-B635BAE55B3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F6CCA1-77EE-1548-B739-5DEED83AEFB5}"/>
              </a:ext>
            </a:extLst>
          </p:cNvPr>
          <p:cNvSpPr>
            <a:spLocks noGrp="1"/>
          </p:cNvSpPr>
          <p:nvPr>
            <p:ph type="sldNum" sz="quarter" idx="12"/>
          </p:nvPr>
        </p:nvSpPr>
        <p:spPr/>
        <p:txBody>
          <a:bodyPr/>
          <a:lstStyle/>
          <a:p>
            <a:fld id="{6D22F896-40B5-4ADD-8801-0D06FADFA095}" type="slidenum">
              <a:rPr lang="en-US" smtClean="0"/>
              <a:t>117</a:t>
            </a:fld>
            <a:endParaRPr lang="en-US" dirty="0"/>
          </a:p>
        </p:txBody>
      </p:sp>
    </p:spTree>
    <p:extLst>
      <p:ext uri="{BB962C8B-B14F-4D97-AF65-F5344CB8AC3E}">
        <p14:creationId xmlns:p14="http://schemas.microsoft.com/office/powerpoint/2010/main" val="19569461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61E6-D75B-804F-9CA9-C097F281FD23}"/>
              </a:ext>
            </a:extLst>
          </p:cNvPr>
          <p:cNvSpPr>
            <a:spLocks noGrp="1"/>
          </p:cNvSpPr>
          <p:nvPr>
            <p:ph type="title"/>
          </p:nvPr>
        </p:nvSpPr>
        <p:spPr/>
        <p:txBody>
          <a:bodyPr/>
          <a:lstStyle/>
          <a:p>
            <a:r>
              <a:rPr lang="en-US" dirty="0"/>
              <a:t>Temperature Converter</a:t>
            </a:r>
          </a:p>
        </p:txBody>
      </p:sp>
      <p:sp>
        <p:nvSpPr>
          <p:cNvPr id="3" name="Content Placeholder 2">
            <a:extLst>
              <a:ext uri="{FF2B5EF4-FFF2-40B4-BE49-F238E27FC236}">
                <a16:creationId xmlns:a16="http://schemas.microsoft.com/office/drawing/2014/main" id="{B6F1634F-4C85-554D-8834-1AA8A9B28E9B}"/>
              </a:ext>
            </a:extLst>
          </p:cNvPr>
          <p:cNvSpPr>
            <a:spLocks noGrp="1"/>
          </p:cNvSpPr>
          <p:nvPr>
            <p:ph idx="1"/>
          </p:nvPr>
        </p:nvSpPr>
        <p:spPr/>
        <p:txBody>
          <a:bodyPr numCol="2">
            <a:normAutofit/>
          </a:bodyPr>
          <a:lstStyle/>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Celsius to Fahrenheit</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9 / 5) + 32</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Fahrenheit to Celsius</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- 32) * 5 / 9</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Temperature Converter</a:t>
            </a:r>
          </a:p>
          <a:p>
            <a:pPr marL="742950" lvl="1" indent="-285750" fontAlgn="base">
              <a:lnSpc>
                <a:spcPct val="103000"/>
              </a:lnSpc>
              <a:spcBef>
                <a:spcPts val="0"/>
              </a:spcBef>
              <a:spcAft>
                <a:spcPts val="18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460"/>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endPar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7000"/>
              </a:lnSpc>
              <a:spcBef>
                <a:spcPts val="0"/>
              </a:spcBef>
              <a:spcAft>
                <a:spcPts val="460"/>
              </a:spcAft>
              <a:buClr>
                <a:srgbClr val="000000"/>
              </a:buClr>
              <a:buSzPts val="3200"/>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15"/>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6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02000"/>
              </a:lnSpc>
              <a:spcBef>
                <a:spcPts val="0"/>
              </a:spcBef>
              <a:spcAft>
                <a:spcPts val="250"/>
              </a:spcAft>
            </a:pPr>
            <a:r>
              <a:rPr lang="en-US" sz="2800" dirty="0">
                <a:solidFill>
                  <a:srgbClr val="000000"/>
                </a:solidFill>
                <a:latin typeface="Calibri" panose="020F0502020204030204" pitchFamily="34" charset="0"/>
                <a:ea typeface="Calibri" panose="020F0502020204030204" pitchFamily="34" charset="0"/>
              </a:rPr>
              <a:t>Generic Temperature Converter</a:t>
            </a:r>
            <a:endParaRPr lang="en-US" sz="1050" dirty="0">
              <a:solidFill>
                <a:srgbClr val="000000"/>
              </a:solidFill>
              <a:latin typeface="Calibri" panose="020F0502020204030204" pitchFamily="34" charset="0"/>
              <a:ea typeface="Calibri" panose="020F0502020204030204" pitchFamily="34" charset="0"/>
            </a:endParaRPr>
          </a:p>
          <a:p>
            <a:pPr lvl="1"/>
            <a:r>
              <a:rPr lang="en-US" sz="2200" dirty="0">
                <a:solidFill>
                  <a:srgbClr val="000000"/>
                </a:solidFill>
                <a:latin typeface="Calibri" panose="020F0502020204030204" pitchFamily="34" charset="0"/>
                <a:ea typeface="Calibri" panose="020F0502020204030204" pitchFamily="34" charset="0"/>
              </a:rPr>
              <a:t>Enter “c2f” &amp; </a:t>
            </a:r>
            <a:r>
              <a:rPr lang="en-US" sz="2200" dirty="0" err="1">
                <a:solidFill>
                  <a:srgbClr val="000000"/>
                </a:solidFill>
                <a:latin typeface="Calibri" panose="020F0502020204030204" pitchFamily="34" charset="0"/>
                <a:ea typeface="Calibri" panose="020F0502020204030204" pitchFamily="34" charset="0"/>
              </a:rPr>
              <a:t>celsius</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fahrenheit</a:t>
            </a:r>
            <a:endParaRPr lang="en-US" sz="2200" dirty="0">
              <a:solidFill>
                <a:srgbClr val="000000"/>
              </a:solidFill>
              <a:latin typeface="Calibri" panose="020F0502020204030204" pitchFamily="34" charset="0"/>
              <a:ea typeface="Calibri" panose="020F0502020204030204" pitchFamily="34" charset="0"/>
            </a:endParaRPr>
          </a:p>
          <a:p>
            <a:pPr lvl="1"/>
            <a:r>
              <a:rPr lang="en-US" sz="2200" dirty="0" err="1">
                <a:solidFill>
                  <a:srgbClr val="000000"/>
                </a:solidFill>
                <a:latin typeface="Calibri" panose="020F0502020204030204" pitchFamily="34" charset="0"/>
                <a:ea typeface="Calibri" panose="020F0502020204030204" pitchFamily="34" charset="0"/>
              </a:rPr>
              <a:t>nter</a:t>
            </a:r>
            <a:r>
              <a:rPr lang="en-US" sz="2200" dirty="0">
                <a:solidFill>
                  <a:srgbClr val="000000"/>
                </a:solidFill>
                <a:latin typeface="Calibri" panose="020F0502020204030204" pitchFamily="34" charset="0"/>
                <a:ea typeface="Calibri" panose="020F0502020204030204" pitchFamily="34" charset="0"/>
              </a:rPr>
              <a:t> “f2c” &amp; </a:t>
            </a:r>
            <a:r>
              <a:rPr lang="en-US" sz="2200" dirty="0" err="1">
                <a:solidFill>
                  <a:srgbClr val="000000"/>
                </a:solidFill>
                <a:latin typeface="Calibri" panose="020F0502020204030204" pitchFamily="34" charset="0"/>
                <a:ea typeface="Calibri" panose="020F0502020204030204" pitchFamily="34" charset="0"/>
              </a:rPr>
              <a:t>fahrenheit</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celsius</a:t>
            </a:r>
            <a:r>
              <a:rPr lang="en-US" dirty="0"/>
              <a:t> </a:t>
            </a:r>
          </a:p>
          <a:p>
            <a:endParaRPr lang="en-US" dirty="0"/>
          </a:p>
        </p:txBody>
      </p:sp>
      <p:sp>
        <p:nvSpPr>
          <p:cNvPr id="4" name="Date Placeholder 3">
            <a:extLst>
              <a:ext uri="{FF2B5EF4-FFF2-40B4-BE49-F238E27FC236}">
                <a16:creationId xmlns:a16="http://schemas.microsoft.com/office/drawing/2014/main" id="{DB8BC9A1-3D35-604B-8B5E-1A67963C703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F5D5097-AF5D-AA44-BF41-7223203F878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B197611-8E6D-3443-9331-16689BDFEDCD}"/>
              </a:ext>
            </a:extLst>
          </p:cNvPr>
          <p:cNvSpPr>
            <a:spLocks noGrp="1"/>
          </p:cNvSpPr>
          <p:nvPr>
            <p:ph type="sldNum" sz="quarter" idx="12"/>
          </p:nvPr>
        </p:nvSpPr>
        <p:spPr/>
        <p:txBody>
          <a:bodyPr/>
          <a:lstStyle/>
          <a:p>
            <a:fld id="{6D22F896-40B5-4ADD-8801-0D06FADFA095}" type="slidenum">
              <a:rPr lang="en-US" smtClean="0"/>
              <a:t>118</a:t>
            </a:fld>
            <a:endParaRPr lang="en-US" dirty="0"/>
          </a:p>
        </p:txBody>
      </p:sp>
      <p:pic>
        <p:nvPicPr>
          <p:cNvPr id="7" name="Picture 6">
            <a:extLst>
              <a:ext uri="{FF2B5EF4-FFF2-40B4-BE49-F238E27FC236}">
                <a16:creationId xmlns:a16="http://schemas.microsoft.com/office/drawing/2014/main" id="{D05B7B93-AB74-0D48-B343-8CC6D18003CA}"/>
              </a:ext>
            </a:extLst>
          </p:cNvPr>
          <p:cNvPicPr/>
          <p:nvPr/>
        </p:nvPicPr>
        <p:blipFill>
          <a:blip r:embed="rId2"/>
          <a:stretch>
            <a:fillRect/>
          </a:stretch>
        </p:blipFill>
        <p:spPr>
          <a:xfrm>
            <a:off x="8458200" y="3497831"/>
            <a:ext cx="2123440" cy="2858013"/>
          </a:xfrm>
          <a:prstGeom prst="rect">
            <a:avLst/>
          </a:prstGeom>
        </p:spPr>
      </p:pic>
    </p:spTree>
    <p:extLst>
      <p:ext uri="{BB962C8B-B14F-4D97-AF65-F5344CB8AC3E}">
        <p14:creationId xmlns:p14="http://schemas.microsoft.com/office/powerpoint/2010/main" val="9615691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2E9F-4BD8-7B4C-9150-A67D68B7836A}"/>
              </a:ext>
            </a:extLst>
          </p:cNvPr>
          <p:cNvSpPr>
            <a:spLocks noGrp="1"/>
          </p:cNvSpPr>
          <p:nvPr>
            <p:ph type="title"/>
          </p:nvPr>
        </p:nvSpPr>
        <p:spPr/>
        <p:txBody>
          <a:bodyPr/>
          <a:lstStyle/>
          <a:p>
            <a:r>
              <a:rPr lang="en-US" dirty="0"/>
              <a:t>Drawing the Turtles</a:t>
            </a:r>
          </a:p>
        </p:txBody>
      </p:sp>
      <p:sp>
        <p:nvSpPr>
          <p:cNvPr id="3" name="Text Placeholder 2">
            <a:extLst>
              <a:ext uri="{FF2B5EF4-FFF2-40B4-BE49-F238E27FC236}">
                <a16:creationId xmlns:a16="http://schemas.microsoft.com/office/drawing/2014/main" id="{168BC16F-EA8C-2144-9360-F131E9B827A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25A41FB-9056-5844-9626-270F8088E9B2}"/>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20E99673-2463-E144-B96D-660E8E8A2BD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E6DD00F-1DC4-C94A-9E86-643A24D0E879}"/>
              </a:ext>
            </a:extLst>
          </p:cNvPr>
          <p:cNvSpPr>
            <a:spLocks noGrp="1"/>
          </p:cNvSpPr>
          <p:nvPr>
            <p:ph type="sldNum" sz="quarter" idx="12"/>
          </p:nvPr>
        </p:nvSpPr>
        <p:spPr/>
        <p:txBody>
          <a:bodyPr/>
          <a:lstStyle/>
          <a:p>
            <a:fld id="{6D22F896-40B5-4ADD-8801-0D06FADFA095}" type="slidenum">
              <a:rPr lang="en-US" smtClean="0"/>
              <a:t>119</a:t>
            </a:fld>
            <a:endParaRPr lang="en-US" dirty="0"/>
          </a:p>
        </p:txBody>
      </p:sp>
    </p:spTree>
    <p:extLst>
      <p:ext uri="{BB962C8B-B14F-4D97-AF65-F5344CB8AC3E}">
        <p14:creationId xmlns:p14="http://schemas.microsoft.com/office/powerpoint/2010/main" val="62560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7F5F-D294-FB4F-93CD-C9148665C88E}"/>
              </a:ext>
            </a:extLst>
          </p:cNvPr>
          <p:cNvSpPr>
            <a:spLocks noGrp="1"/>
          </p:cNvSpPr>
          <p:nvPr>
            <p:ph type="title"/>
          </p:nvPr>
        </p:nvSpPr>
        <p:spPr/>
        <p:txBody>
          <a:bodyPr/>
          <a:lstStyle/>
          <a:p>
            <a:r>
              <a:rPr lang="en-US" dirty="0"/>
              <a:t>What is programming? </a:t>
            </a:r>
          </a:p>
        </p:txBody>
      </p:sp>
      <p:sp>
        <p:nvSpPr>
          <p:cNvPr id="3" name="Content Placeholder 2">
            <a:extLst>
              <a:ext uri="{FF2B5EF4-FFF2-40B4-BE49-F238E27FC236}">
                <a16:creationId xmlns:a16="http://schemas.microsoft.com/office/drawing/2014/main" id="{D584DCB8-483C-B245-A45A-2862D9E5288C}"/>
              </a:ext>
            </a:extLst>
          </p:cNvPr>
          <p:cNvSpPr>
            <a:spLocks noGrp="1"/>
          </p:cNvSpPr>
          <p:nvPr>
            <p:ph idx="1"/>
          </p:nvPr>
        </p:nvSpPr>
        <p:spPr/>
        <p:txBody>
          <a:bodyPr/>
          <a:lstStyle/>
          <a:p>
            <a:r>
              <a:rPr lang="en-US" dirty="0"/>
              <a:t>Programming means to write </a:t>
            </a:r>
            <a:r>
              <a:rPr lang="en-US" u="sng" dirty="0"/>
              <a:t>programs</a:t>
            </a:r>
            <a:r>
              <a:rPr lang="en-US" dirty="0"/>
              <a:t>, </a:t>
            </a:r>
            <a:r>
              <a:rPr lang="en-US" u="sng" dirty="0"/>
              <a:t>code</a:t>
            </a:r>
            <a:r>
              <a:rPr lang="en-US" dirty="0"/>
              <a:t>, or </a:t>
            </a:r>
            <a:r>
              <a:rPr lang="en-US" u="sng" dirty="0"/>
              <a:t>instructions</a:t>
            </a:r>
            <a:r>
              <a:rPr lang="en-US" dirty="0"/>
              <a:t> that cause a computer to perform some kind of action.</a:t>
            </a:r>
          </a:p>
        </p:txBody>
      </p:sp>
      <p:sp>
        <p:nvSpPr>
          <p:cNvPr id="4" name="Date Placeholder 3">
            <a:extLst>
              <a:ext uri="{FF2B5EF4-FFF2-40B4-BE49-F238E27FC236}">
                <a16:creationId xmlns:a16="http://schemas.microsoft.com/office/drawing/2014/main" id="{B9C8123B-7DD1-5140-8F57-24D2F3354AE8}"/>
              </a:ext>
            </a:extLst>
          </p:cNvPr>
          <p:cNvSpPr>
            <a:spLocks noGrp="1"/>
          </p:cNvSpPr>
          <p:nvPr>
            <p:ph type="dt" sz="half" idx="10"/>
          </p:nvPr>
        </p:nvSpPr>
        <p:spPr/>
        <p:txBody>
          <a:bodyPr/>
          <a:lstStyle/>
          <a:p>
            <a:fld id="{C4EFEBDD-6C14-AC48-8F37-750798585A2A}" type="datetime1">
              <a:rPr lang="en-US" smtClean="0"/>
              <a:t>11/5/19</a:t>
            </a:fld>
            <a:endParaRPr lang="en-US" dirty="0"/>
          </a:p>
        </p:txBody>
      </p:sp>
      <p:sp>
        <p:nvSpPr>
          <p:cNvPr id="5" name="Footer Placeholder 4">
            <a:extLst>
              <a:ext uri="{FF2B5EF4-FFF2-40B4-BE49-F238E27FC236}">
                <a16:creationId xmlns:a16="http://schemas.microsoft.com/office/drawing/2014/main" id="{5AC707B1-2F82-6641-87C0-36ACAC5E1B0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383BEC-313E-5A47-84F1-46942E243387}"/>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9962180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5EA4-BADD-DF47-A2CE-5B7C5DE7EBA9}"/>
              </a:ext>
            </a:extLst>
          </p:cNvPr>
          <p:cNvSpPr>
            <a:spLocks noGrp="1"/>
          </p:cNvSpPr>
          <p:nvPr>
            <p:ph type="title"/>
          </p:nvPr>
        </p:nvSpPr>
        <p:spPr/>
        <p:txBody>
          <a:bodyPr/>
          <a:lstStyle/>
          <a:p>
            <a:r>
              <a:rPr lang="en-US" dirty="0"/>
              <a:t>Drawing with Turtles</a:t>
            </a:r>
          </a:p>
        </p:txBody>
      </p:sp>
      <p:sp>
        <p:nvSpPr>
          <p:cNvPr id="3" name="Content Placeholder 2">
            <a:extLst>
              <a:ext uri="{FF2B5EF4-FFF2-40B4-BE49-F238E27FC236}">
                <a16:creationId xmlns:a16="http://schemas.microsoft.com/office/drawing/2014/main" id="{61B05F6F-5A9E-1D40-ACAC-1F01F47F7A57}"/>
              </a:ext>
            </a:extLst>
          </p:cNvPr>
          <p:cNvSpPr>
            <a:spLocks noGrp="1"/>
          </p:cNvSpPr>
          <p:nvPr>
            <p:ph idx="1"/>
          </p:nvPr>
        </p:nvSpPr>
        <p:spPr/>
        <p:txBody>
          <a:bodyPr/>
          <a:lstStyle/>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turtle in Python is sort of like a turtle in the real world.</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the world of Python, a turtle is a small, black arrow that moves slowly around the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turtle is a nice way to learn some of the basics of computer graphics.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a special module called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turtle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that we can use to learn how computers draw pictures on a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74EF9F21-7ADA-C049-8289-A3F2A82A2BC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5024038-89A0-824C-80E5-32A7D6AF687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F35FF24-8AC4-F041-9A09-AA89038A78F0}"/>
              </a:ext>
            </a:extLst>
          </p:cNvPr>
          <p:cNvSpPr>
            <a:spLocks noGrp="1"/>
          </p:cNvSpPr>
          <p:nvPr>
            <p:ph type="sldNum" sz="quarter" idx="12"/>
          </p:nvPr>
        </p:nvSpPr>
        <p:spPr/>
        <p:txBody>
          <a:bodyPr/>
          <a:lstStyle/>
          <a:p>
            <a:fld id="{6D22F896-40B5-4ADD-8801-0D06FADFA095}" type="slidenum">
              <a:rPr lang="en-US" smtClean="0"/>
              <a:t>120</a:t>
            </a:fld>
            <a:endParaRPr lang="en-US" dirty="0"/>
          </a:p>
        </p:txBody>
      </p:sp>
    </p:spTree>
    <p:extLst>
      <p:ext uri="{BB962C8B-B14F-4D97-AF65-F5344CB8AC3E}">
        <p14:creationId xmlns:p14="http://schemas.microsoft.com/office/powerpoint/2010/main" val="18859859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C350-35F1-BC46-8598-8EF5A9011A1C}"/>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F4E23C50-CEFC-D34D-AE26-9C9EB62A0922}"/>
              </a:ext>
            </a:extLst>
          </p:cNvPr>
          <p:cNvSpPr>
            <a:spLocks noGrp="1"/>
          </p:cNvSpPr>
          <p:nvPr>
            <p:ph idx="1"/>
          </p:nvPr>
        </p:nvSpPr>
        <p:spPr/>
        <p:txBody>
          <a:bodyPr/>
          <a:lstStyle/>
          <a:p>
            <a:r>
              <a:rPr lang="en-US" dirty="0"/>
              <a:t>A module in Python is a way of providing useful code to be used by another program.</a:t>
            </a:r>
          </a:p>
          <a:p>
            <a:r>
              <a:rPr lang="en-US" dirty="0"/>
              <a:t>Turtle can draw intricate shapes using programs that repeat simple moves.</a:t>
            </a:r>
          </a:p>
          <a:p>
            <a:pPr lvl="0" fontAlgn="base"/>
            <a:r>
              <a:rPr lang="en-US" dirty="0"/>
              <a:t>Turtle graphics for Tk</a:t>
            </a:r>
          </a:p>
          <a:p>
            <a:pPr lvl="1"/>
            <a:r>
              <a:rPr lang="en-US" u="sng" dirty="0">
                <a:hlinkClick r:id="rId2"/>
              </a:rPr>
              <a:t>https://docs.python.org/3/library/turtle.html</a:t>
            </a:r>
            <a:endParaRPr lang="en-US" dirty="0"/>
          </a:p>
          <a:p>
            <a:pPr lvl="0" fontAlgn="base"/>
            <a:r>
              <a:rPr lang="en-US" dirty="0" err="1"/>
              <a:t>tkinter</a:t>
            </a:r>
            <a:r>
              <a:rPr lang="en-US" dirty="0"/>
              <a:t> package</a:t>
            </a:r>
          </a:p>
          <a:p>
            <a:pPr marL="0" indent="0">
              <a:buNone/>
            </a:pPr>
            <a:r>
              <a:rPr lang="en-US" dirty="0">
                <a:latin typeface="Consolas" panose="020B0609020204030204" pitchFamily="49" charset="0"/>
                <a:cs typeface="Consolas" panose="020B0609020204030204" pitchFamily="49" charset="0"/>
              </a:rPr>
              <a:t>import turtle</a:t>
            </a:r>
          </a:p>
        </p:txBody>
      </p:sp>
      <p:sp>
        <p:nvSpPr>
          <p:cNvPr id="4" name="Date Placeholder 3">
            <a:extLst>
              <a:ext uri="{FF2B5EF4-FFF2-40B4-BE49-F238E27FC236}">
                <a16:creationId xmlns:a16="http://schemas.microsoft.com/office/drawing/2014/main" id="{D2A9834E-35A9-CC43-A4FD-861EE23DE63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8C28C83-54A2-2B49-B4BB-DD57E90EEB5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6011174-EC4F-9F45-A9B5-6B2975C7B9BE}"/>
              </a:ext>
            </a:extLst>
          </p:cNvPr>
          <p:cNvSpPr>
            <a:spLocks noGrp="1"/>
          </p:cNvSpPr>
          <p:nvPr>
            <p:ph type="sldNum" sz="quarter" idx="12"/>
          </p:nvPr>
        </p:nvSpPr>
        <p:spPr/>
        <p:txBody>
          <a:bodyPr/>
          <a:lstStyle/>
          <a:p>
            <a:fld id="{6D22F896-40B5-4ADD-8801-0D06FADFA095}" type="slidenum">
              <a:rPr lang="en-US" smtClean="0"/>
              <a:t>121</a:t>
            </a:fld>
            <a:endParaRPr lang="en-US" dirty="0"/>
          </a:p>
        </p:txBody>
      </p:sp>
      <p:pic>
        <p:nvPicPr>
          <p:cNvPr id="20" name="Picture 19">
            <a:extLst>
              <a:ext uri="{FF2B5EF4-FFF2-40B4-BE49-F238E27FC236}">
                <a16:creationId xmlns:a16="http://schemas.microsoft.com/office/drawing/2014/main" id="{9DA737A5-9C7C-3443-95BD-B7266A9D5509}"/>
              </a:ext>
            </a:extLst>
          </p:cNvPr>
          <p:cNvPicPr/>
          <p:nvPr/>
        </p:nvPicPr>
        <p:blipFill>
          <a:blip r:embed="rId3"/>
          <a:stretch>
            <a:fillRect/>
          </a:stretch>
        </p:blipFill>
        <p:spPr>
          <a:xfrm>
            <a:off x="8238490" y="3403600"/>
            <a:ext cx="2551430" cy="2428240"/>
          </a:xfrm>
          <a:prstGeom prst="rect">
            <a:avLst/>
          </a:prstGeom>
        </p:spPr>
      </p:pic>
    </p:spTree>
    <p:extLst>
      <p:ext uri="{BB962C8B-B14F-4D97-AF65-F5344CB8AC3E}">
        <p14:creationId xmlns:p14="http://schemas.microsoft.com/office/powerpoint/2010/main" val="40105666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D4D1-9197-A84B-A9D6-3A5BF7616BD1}"/>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48E1A304-A9B4-5E4B-B502-A92B00FB0C1B}"/>
              </a:ext>
            </a:extLst>
          </p:cNvPr>
          <p:cNvSpPr>
            <a:spLocks noGrp="1"/>
          </p:cNvSpPr>
          <p:nvPr>
            <p:ph idx="1"/>
          </p:nvPr>
        </p:nvSpPr>
        <p:spPr/>
        <p:txBody>
          <a:bodyPr/>
          <a:lstStyle/>
          <a:p>
            <a:pPr lvl="0" fontAlgn="base"/>
            <a:r>
              <a:rPr lang="en-US" dirty="0"/>
              <a:t>Pixel is a tiny, square dot on the computer monitor.</a:t>
            </a:r>
          </a:p>
          <a:p>
            <a:pPr lvl="0" fontAlgn="base"/>
            <a:r>
              <a:rPr lang="en-US" dirty="0" err="1"/>
              <a:t>t.forward</a:t>
            </a:r>
            <a:r>
              <a:rPr lang="en-US" dirty="0"/>
              <a:t>(50) # advance 50 pixels (or backward)</a:t>
            </a:r>
          </a:p>
          <a:p>
            <a:pPr lvl="0" fontAlgn="base"/>
            <a:r>
              <a:rPr lang="en-US" dirty="0" err="1"/>
              <a:t>t.left</a:t>
            </a:r>
            <a:r>
              <a:rPr lang="en-US" dirty="0"/>
              <a:t>(90) # turn left 90 degrees (or right)</a:t>
            </a:r>
          </a:p>
          <a:p>
            <a:pPr lvl="0" fontAlgn="base"/>
            <a:r>
              <a:rPr lang="en-US" dirty="0" err="1"/>
              <a:t>t.reset</a:t>
            </a:r>
            <a:r>
              <a:rPr lang="en-US" dirty="0"/>
              <a:t>() # clears the canvas and put the turtle back at the starting position</a:t>
            </a:r>
          </a:p>
          <a:p>
            <a:pPr lvl="0" fontAlgn="base"/>
            <a:r>
              <a:rPr lang="en-US" dirty="0" err="1"/>
              <a:t>t.clear</a:t>
            </a:r>
            <a:r>
              <a:rPr lang="en-US" dirty="0"/>
              <a:t>() # clears the screen and leaves the turtle where it is</a:t>
            </a:r>
          </a:p>
          <a:p>
            <a:pPr lvl="0" fontAlgn="base"/>
            <a:r>
              <a:rPr lang="en-US" dirty="0" err="1"/>
              <a:t>t.up</a:t>
            </a:r>
            <a:r>
              <a:rPr lang="en-US" dirty="0"/>
              <a:t>() # pick up the pen and stop drawing</a:t>
            </a:r>
          </a:p>
          <a:p>
            <a:pPr lvl="0" fontAlgn="base"/>
            <a:r>
              <a:rPr lang="en-US" dirty="0" err="1"/>
              <a:t>t.down</a:t>
            </a:r>
            <a:r>
              <a:rPr lang="en-US" dirty="0"/>
              <a:t>() # put the pen back down and start drawing again</a:t>
            </a:r>
          </a:p>
          <a:p>
            <a:endParaRPr lang="en-US" dirty="0"/>
          </a:p>
        </p:txBody>
      </p:sp>
      <p:sp>
        <p:nvSpPr>
          <p:cNvPr id="4" name="Date Placeholder 3">
            <a:extLst>
              <a:ext uri="{FF2B5EF4-FFF2-40B4-BE49-F238E27FC236}">
                <a16:creationId xmlns:a16="http://schemas.microsoft.com/office/drawing/2014/main" id="{8C7ECFA2-232C-D341-BD10-1862000A217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AA875A5E-1EB3-4B49-BA29-845E724AA31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2A09AE-39FA-5148-8418-55ABEB8B4030}"/>
              </a:ext>
            </a:extLst>
          </p:cNvPr>
          <p:cNvSpPr>
            <a:spLocks noGrp="1"/>
          </p:cNvSpPr>
          <p:nvPr>
            <p:ph type="sldNum" sz="quarter" idx="12"/>
          </p:nvPr>
        </p:nvSpPr>
        <p:spPr/>
        <p:txBody>
          <a:bodyPr/>
          <a:lstStyle/>
          <a:p>
            <a:fld id="{6D22F896-40B5-4ADD-8801-0D06FADFA095}" type="slidenum">
              <a:rPr lang="en-US" smtClean="0"/>
              <a:t>122</a:t>
            </a:fld>
            <a:endParaRPr lang="en-US" dirty="0"/>
          </a:p>
        </p:txBody>
      </p:sp>
    </p:spTree>
    <p:extLst>
      <p:ext uri="{BB962C8B-B14F-4D97-AF65-F5344CB8AC3E}">
        <p14:creationId xmlns:p14="http://schemas.microsoft.com/office/powerpoint/2010/main" val="201238678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D33B-2ADD-1347-A565-8068D6DD4A69}"/>
              </a:ext>
            </a:extLst>
          </p:cNvPr>
          <p:cNvSpPr>
            <a:spLocks noGrp="1"/>
          </p:cNvSpPr>
          <p:nvPr>
            <p:ph type="title"/>
          </p:nvPr>
        </p:nvSpPr>
        <p:spPr/>
        <p:txBody>
          <a:bodyPr/>
          <a:lstStyle/>
          <a:p>
            <a:r>
              <a:rPr lang="en-US" dirty="0"/>
              <a:t>Turtle Program</a:t>
            </a:r>
          </a:p>
        </p:txBody>
      </p:sp>
      <p:sp>
        <p:nvSpPr>
          <p:cNvPr id="3" name="Content Placeholder 2">
            <a:extLst>
              <a:ext uri="{FF2B5EF4-FFF2-40B4-BE49-F238E27FC236}">
                <a16:creationId xmlns:a16="http://schemas.microsoft.com/office/drawing/2014/main" id="{E7C5BB3D-53AC-4647-9B75-A1099E514D85}"/>
              </a:ext>
            </a:extLst>
          </p:cNvPr>
          <p:cNvSpPr>
            <a:spLocks noGrp="1"/>
          </p:cNvSpPr>
          <p:nvPr>
            <p:ph idx="1"/>
          </p:nvPr>
        </p:nvSpPr>
        <p:spPr/>
        <p:txBody>
          <a:bodyPr/>
          <a:lstStyle/>
          <a:p>
            <a:pPr marL="457200" lvl="0" indent="-457200" fontAlgn="base">
              <a:buFont typeface="+mj-lt"/>
              <a:buAutoNum type="arabicPeriod"/>
            </a:pPr>
            <a:r>
              <a:rPr lang="en-US" dirty="0"/>
              <a:t>Show the Turtle</a:t>
            </a:r>
          </a:p>
          <a:p>
            <a:pPr marL="457200" lvl="0" indent="-457200" fontAlgn="base">
              <a:buFont typeface="+mj-lt"/>
              <a:buAutoNum type="arabicPeriod"/>
            </a:pPr>
            <a:r>
              <a:rPr lang="en-US" dirty="0"/>
              <a:t>Can you draw a petal?</a:t>
            </a:r>
          </a:p>
          <a:p>
            <a:pPr marL="457200" lvl="0" indent="-457200" fontAlgn="base">
              <a:buFont typeface="+mj-lt"/>
              <a:buAutoNum type="arabicPeriod"/>
            </a:pPr>
            <a:r>
              <a:rPr lang="en-US" dirty="0"/>
              <a:t>Can you draw a circle?</a:t>
            </a:r>
          </a:p>
          <a:p>
            <a:pPr marL="457200" lvl="0" indent="-457200" fontAlgn="base">
              <a:buFont typeface="+mj-lt"/>
              <a:buAutoNum type="arabicPeriod"/>
            </a:pPr>
            <a:r>
              <a:rPr lang="en-US" dirty="0"/>
              <a:t>Can you draw 4 circles?</a:t>
            </a:r>
          </a:p>
          <a:p>
            <a:pPr marL="457200" lvl="0" indent="-457200" fontAlgn="base">
              <a:buFont typeface="+mj-lt"/>
              <a:buAutoNum type="arabicPeriod"/>
            </a:pPr>
            <a:r>
              <a:rPr lang="en-US" dirty="0"/>
              <a:t>Can you draw all 24 petals?</a:t>
            </a:r>
          </a:p>
          <a:p>
            <a:endParaRPr lang="en-US" dirty="0"/>
          </a:p>
        </p:txBody>
      </p:sp>
      <p:sp>
        <p:nvSpPr>
          <p:cNvPr id="4" name="Date Placeholder 3">
            <a:extLst>
              <a:ext uri="{FF2B5EF4-FFF2-40B4-BE49-F238E27FC236}">
                <a16:creationId xmlns:a16="http://schemas.microsoft.com/office/drawing/2014/main" id="{D76BF2A1-E580-5D44-98D4-DAFAF8D7052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82585AC-8CF5-A847-9AB1-50DE060B4B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AC5B0BE-11C8-C34E-BEE0-0155E47AF959}"/>
              </a:ext>
            </a:extLst>
          </p:cNvPr>
          <p:cNvSpPr>
            <a:spLocks noGrp="1"/>
          </p:cNvSpPr>
          <p:nvPr>
            <p:ph type="sldNum" sz="quarter" idx="12"/>
          </p:nvPr>
        </p:nvSpPr>
        <p:spPr/>
        <p:txBody>
          <a:bodyPr/>
          <a:lstStyle/>
          <a:p>
            <a:fld id="{6D22F896-40B5-4ADD-8801-0D06FADFA095}" type="slidenum">
              <a:rPr lang="en-US" smtClean="0"/>
              <a:t>123</a:t>
            </a:fld>
            <a:endParaRPr lang="en-US" dirty="0"/>
          </a:p>
        </p:txBody>
      </p:sp>
    </p:spTree>
    <p:extLst>
      <p:ext uri="{BB962C8B-B14F-4D97-AF65-F5344CB8AC3E}">
        <p14:creationId xmlns:p14="http://schemas.microsoft.com/office/powerpoint/2010/main" val="776374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641D-B050-0746-B935-556EF72174FC}"/>
              </a:ext>
            </a:extLst>
          </p:cNvPr>
          <p:cNvSpPr>
            <a:spLocks noGrp="1"/>
          </p:cNvSpPr>
          <p:nvPr>
            <p:ph type="title"/>
          </p:nvPr>
        </p:nvSpPr>
        <p:spPr/>
        <p:txBody>
          <a:bodyPr/>
          <a:lstStyle/>
          <a:p>
            <a:r>
              <a:rPr lang="en-US" dirty="0"/>
              <a:t>1. Show a Turtle</a:t>
            </a:r>
          </a:p>
        </p:txBody>
      </p:sp>
      <p:sp>
        <p:nvSpPr>
          <p:cNvPr id="3" name="Content Placeholder 2">
            <a:extLst>
              <a:ext uri="{FF2B5EF4-FFF2-40B4-BE49-F238E27FC236}">
                <a16:creationId xmlns:a16="http://schemas.microsoft.com/office/drawing/2014/main" id="{5F21C283-B786-C948-BFB7-ACDD94E7019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CD3A2BC5-642C-3A40-9C83-6DC0D862430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1515BB69-FE30-8647-A2C9-F0FB36175D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3723EA6-1B9C-9B43-A706-465539A50475}"/>
              </a:ext>
            </a:extLst>
          </p:cNvPr>
          <p:cNvSpPr>
            <a:spLocks noGrp="1"/>
          </p:cNvSpPr>
          <p:nvPr>
            <p:ph type="sldNum" sz="quarter" idx="12"/>
          </p:nvPr>
        </p:nvSpPr>
        <p:spPr/>
        <p:txBody>
          <a:bodyPr/>
          <a:lstStyle/>
          <a:p>
            <a:fld id="{6D22F896-40B5-4ADD-8801-0D06FADFA095}" type="slidenum">
              <a:rPr lang="en-US" smtClean="0"/>
              <a:t>124</a:t>
            </a:fld>
            <a:endParaRPr lang="en-US" dirty="0"/>
          </a:p>
        </p:txBody>
      </p:sp>
    </p:spTree>
    <p:extLst>
      <p:ext uri="{BB962C8B-B14F-4D97-AF65-F5344CB8AC3E}">
        <p14:creationId xmlns:p14="http://schemas.microsoft.com/office/powerpoint/2010/main" val="810255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ACC3-6460-4F43-9785-7C999F726A08}"/>
              </a:ext>
            </a:extLst>
          </p:cNvPr>
          <p:cNvSpPr>
            <a:spLocks noGrp="1"/>
          </p:cNvSpPr>
          <p:nvPr>
            <p:ph type="title"/>
          </p:nvPr>
        </p:nvSpPr>
        <p:spPr/>
        <p:txBody>
          <a:bodyPr/>
          <a:lstStyle/>
          <a:p>
            <a:r>
              <a:rPr lang="en-US" dirty="0"/>
              <a:t>2. Can you draw a petal?</a:t>
            </a:r>
          </a:p>
        </p:txBody>
      </p:sp>
      <p:sp>
        <p:nvSpPr>
          <p:cNvPr id="3" name="Content Placeholder 2">
            <a:extLst>
              <a:ext uri="{FF2B5EF4-FFF2-40B4-BE49-F238E27FC236}">
                <a16:creationId xmlns:a16="http://schemas.microsoft.com/office/drawing/2014/main" id="{01C94F14-08E3-204F-AE71-CCEB2FA8A3D3}"/>
              </a:ext>
            </a:extLst>
          </p:cNvPr>
          <p:cNvSpPr>
            <a:spLocks noGrp="1"/>
          </p:cNvSpPr>
          <p:nvPr>
            <p:ph idx="1"/>
          </p:nvPr>
        </p:nvSpPr>
        <p:spPr/>
        <p:txBody>
          <a:bodyPr/>
          <a:lstStyle/>
          <a:p>
            <a:r>
              <a:rPr lang="en-US" dirty="0"/>
              <a:t>#draw a petal</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(15)</a:t>
            </a:r>
          </a:p>
          <a:p>
            <a:r>
              <a:rPr lang="en-US" dirty="0" err="1"/>
              <a:t>t.forward</a:t>
            </a:r>
            <a:r>
              <a:rPr lang="en-US" dirty="0"/>
              <a:t>(50)</a:t>
            </a:r>
          </a:p>
          <a:p>
            <a:r>
              <a:rPr lang="en-US" dirty="0" err="1"/>
              <a:t>t.left</a:t>
            </a:r>
            <a:r>
              <a:rPr lang="en-US" dirty="0"/>
              <a:t>(157)</a:t>
            </a:r>
          </a:p>
          <a:p>
            <a:r>
              <a:rPr lang="en-US" dirty="0" err="1"/>
              <a:t>t.forward</a:t>
            </a:r>
            <a:r>
              <a:rPr lang="en-US" dirty="0"/>
              <a:t>(50)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806045A9-1503-3B4B-9B47-14D14C49C30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3B2541DE-FCAF-9A4A-B0B3-9ABB6CD509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7E535BB-53AA-CE47-AB96-EBFD9D913187}"/>
              </a:ext>
            </a:extLst>
          </p:cNvPr>
          <p:cNvSpPr>
            <a:spLocks noGrp="1"/>
          </p:cNvSpPr>
          <p:nvPr>
            <p:ph type="sldNum" sz="quarter" idx="12"/>
          </p:nvPr>
        </p:nvSpPr>
        <p:spPr/>
        <p:txBody>
          <a:bodyPr/>
          <a:lstStyle/>
          <a:p>
            <a:fld id="{6D22F896-40B5-4ADD-8801-0D06FADFA095}" type="slidenum">
              <a:rPr lang="en-US" smtClean="0"/>
              <a:t>125</a:t>
            </a:fld>
            <a:endParaRPr lang="en-US" dirty="0"/>
          </a:p>
        </p:txBody>
      </p:sp>
    </p:spTree>
    <p:extLst>
      <p:ext uri="{BB962C8B-B14F-4D97-AF65-F5344CB8AC3E}">
        <p14:creationId xmlns:p14="http://schemas.microsoft.com/office/powerpoint/2010/main" val="929185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1A38-7510-2D4A-9EE7-69B244F19E7A}"/>
              </a:ext>
            </a:extLst>
          </p:cNvPr>
          <p:cNvSpPr>
            <a:spLocks noGrp="1"/>
          </p:cNvSpPr>
          <p:nvPr>
            <p:ph type="title"/>
          </p:nvPr>
        </p:nvSpPr>
        <p:spPr/>
        <p:txBody>
          <a:bodyPr/>
          <a:lstStyle/>
          <a:p>
            <a:r>
              <a:rPr lang="en-US" dirty="0"/>
              <a:t>3. Can you draw a circle?</a:t>
            </a:r>
          </a:p>
        </p:txBody>
      </p:sp>
      <p:sp>
        <p:nvSpPr>
          <p:cNvPr id="3" name="Content Placeholder 2">
            <a:extLst>
              <a:ext uri="{FF2B5EF4-FFF2-40B4-BE49-F238E27FC236}">
                <a16:creationId xmlns:a16="http://schemas.microsoft.com/office/drawing/2014/main" id="{E31F43F4-EDBC-5C46-B141-581246A2A1E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6783810E-A2FA-3B46-9977-2D413D53EDA0}"/>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FD5B59A-9A71-3F48-A972-3553AC6FABE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131B23C-C3D1-BF47-9263-2A7D1F6DFFB0}"/>
              </a:ext>
            </a:extLst>
          </p:cNvPr>
          <p:cNvSpPr>
            <a:spLocks noGrp="1"/>
          </p:cNvSpPr>
          <p:nvPr>
            <p:ph type="sldNum" sz="quarter" idx="12"/>
          </p:nvPr>
        </p:nvSpPr>
        <p:spPr/>
        <p:txBody>
          <a:bodyPr/>
          <a:lstStyle/>
          <a:p>
            <a:fld id="{6D22F896-40B5-4ADD-8801-0D06FADFA095}" type="slidenum">
              <a:rPr lang="en-US" smtClean="0"/>
              <a:t>126</a:t>
            </a:fld>
            <a:endParaRPr lang="en-US" dirty="0"/>
          </a:p>
        </p:txBody>
      </p:sp>
    </p:spTree>
    <p:extLst>
      <p:ext uri="{BB962C8B-B14F-4D97-AF65-F5344CB8AC3E}">
        <p14:creationId xmlns:p14="http://schemas.microsoft.com/office/powerpoint/2010/main" val="27427110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127</a:t>
            </a:fld>
            <a:endParaRPr lang="en-US" dirty="0"/>
          </a:p>
        </p:txBody>
      </p:sp>
    </p:spTree>
    <p:extLst>
      <p:ext uri="{BB962C8B-B14F-4D97-AF65-F5344CB8AC3E}">
        <p14:creationId xmlns:p14="http://schemas.microsoft.com/office/powerpoint/2010/main" val="21437019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 (with loop)</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x in range(0, 4):</a:t>
            </a:r>
          </a:p>
          <a:p>
            <a:r>
              <a:rPr lang="en-US" dirty="0"/>
              <a:t>    </a:t>
            </a:r>
            <a:r>
              <a:rPr lang="en-US" dirty="0" err="1"/>
              <a:t>t.left</a:t>
            </a:r>
            <a:r>
              <a:rPr lang="en-US" dirty="0"/>
              <a:t>(90)</a:t>
            </a:r>
          </a:p>
          <a:p>
            <a:r>
              <a:rPr lang="en-US" dirty="0"/>
              <a:t>    </a:t>
            </a:r>
            <a:r>
              <a:rPr lang="en-US" dirty="0" err="1"/>
              <a:t>t.forward</a:t>
            </a:r>
            <a:r>
              <a:rPr lang="en-US" dirty="0"/>
              <a:t>(100)</a:t>
            </a:r>
          </a:p>
          <a:p>
            <a:r>
              <a:rPr lang="en-US" dirty="0"/>
              <a:t>    </a:t>
            </a:r>
            <a:r>
              <a:rPr lang="en-US" dirty="0" err="1"/>
              <a:t>t.right</a:t>
            </a:r>
            <a:r>
              <a:rPr lang="en-US" dirty="0"/>
              <a:t>(90)</a:t>
            </a:r>
          </a:p>
          <a:p>
            <a:r>
              <a:rPr lang="en-US" dirty="0"/>
              <a:t>    </a:t>
            </a:r>
            <a:r>
              <a:rPr lang="en-US" dirty="0" err="1"/>
              <a:t>t.circle</a:t>
            </a:r>
            <a:r>
              <a:rPr lang="en-US" dirty="0"/>
              <a:t>(10)</a:t>
            </a:r>
          </a:p>
          <a:p>
            <a:r>
              <a:rPr lang="en-US" dirty="0"/>
              <a:t>    </a:t>
            </a:r>
            <a:r>
              <a:rPr lang="en-US" dirty="0" err="1"/>
              <a:t>t.right</a:t>
            </a:r>
            <a:r>
              <a:rPr lang="en-US" dirty="0"/>
              <a:t>(90)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128</a:t>
            </a:fld>
            <a:endParaRPr lang="en-US" dirty="0"/>
          </a:p>
        </p:txBody>
      </p:sp>
    </p:spTree>
    <p:extLst>
      <p:ext uri="{BB962C8B-B14F-4D97-AF65-F5344CB8AC3E}">
        <p14:creationId xmlns:p14="http://schemas.microsoft.com/office/powerpoint/2010/main" val="10952934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5. Can you draw all 24 petals?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#draw all petals</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a:t>
            </a:r>
            <a:r>
              <a:rPr lang="en-US" dirty="0" err="1"/>
              <a:t>i</a:t>
            </a:r>
            <a:r>
              <a:rPr lang="en-US" dirty="0"/>
              <a:t> in range(1,24):</a:t>
            </a:r>
          </a:p>
          <a:p>
            <a:r>
              <a:rPr lang="en-US" dirty="0"/>
              <a:t>    </a:t>
            </a:r>
            <a:r>
              <a:rPr lang="en-US" dirty="0" err="1"/>
              <a:t>t.left</a:t>
            </a:r>
            <a:r>
              <a:rPr lang="en-US" dirty="0"/>
              <a:t>(15)</a:t>
            </a:r>
          </a:p>
          <a:p>
            <a:r>
              <a:rPr lang="en-US" dirty="0"/>
              <a:t>    </a:t>
            </a:r>
            <a:r>
              <a:rPr lang="en-US" dirty="0" err="1"/>
              <a:t>t.forward</a:t>
            </a:r>
            <a:r>
              <a:rPr lang="en-US" dirty="0"/>
              <a:t>(50)</a:t>
            </a:r>
          </a:p>
          <a:p>
            <a:r>
              <a:rPr lang="en-US" dirty="0"/>
              <a:t>    </a:t>
            </a:r>
            <a:r>
              <a:rPr lang="en-US" dirty="0" err="1"/>
              <a:t>t.left</a:t>
            </a:r>
            <a:r>
              <a:rPr lang="en-US" dirty="0"/>
              <a:t>(157)</a:t>
            </a:r>
          </a:p>
          <a:p>
            <a:r>
              <a:rPr lang="en-US" dirty="0"/>
              <a:t>    </a:t>
            </a:r>
            <a:r>
              <a:rPr lang="en-US" dirty="0" err="1"/>
              <a:t>t.forward</a:t>
            </a:r>
            <a:r>
              <a:rPr lang="en-US" dirty="0"/>
              <a:t>(50)</a:t>
            </a:r>
          </a:p>
          <a:p>
            <a:endParaRPr lang="en-US" dirty="0"/>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129</a:t>
            </a:fld>
            <a:endParaRPr lang="en-US" dirty="0"/>
          </a:p>
        </p:txBody>
      </p:sp>
    </p:spTree>
    <p:extLst>
      <p:ext uri="{BB962C8B-B14F-4D97-AF65-F5344CB8AC3E}">
        <p14:creationId xmlns:p14="http://schemas.microsoft.com/office/powerpoint/2010/main" val="155031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78DC-30D7-BE41-8281-39B1E85FDC43}"/>
              </a:ext>
            </a:extLst>
          </p:cNvPr>
          <p:cNvSpPr>
            <a:spLocks noGrp="1"/>
          </p:cNvSpPr>
          <p:nvPr>
            <p:ph type="title"/>
          </p:nvPr>
        </p:nvSpPr>
        <p:spPr/>
        <p:txBody>
          <a:bodyPr/>
          <a:lstStyle/>
          <a:p>
            <a:r>
              <a:rPr lang="en-US" dirty="0"/>
              <a:t>What is a program?</a:t>
            </a:r>
          </a:p>
        </p:txBody>
      </p:sp>
      <p:sp>
        <p:nvSpPr>
          <p:cNvPr id="3" name="Content Placeholder 2">
            <a:extLst>
              <a:ext uri="{FF2B5EF4-FFF2-40B4-BE49-F238E27FC236}">
                <a16:creationId xmlns:a16="http://schemas.microsoft.com/office/drawing/2014/main" id="{DC4D6105-8BED-214E-A7C1-5CFF79824525}"/>
              </a:ext>
            </a:extLst>
          </p:cNvPr>
          <p:cNvSpPr>
            <a:spLocks noGrp="1"/>
          </p:cNvSpPr>
          <p:nvPr>
            <p:ph idx="1"/>
          </p:nvPr>
        </p:nvSpPr>
        <p:spPr/>
        <p:txBody>
          <a:bodyPr>
            <a:normAutofit/>
          </a:bodyPr>
          <a:lstStyle/>
          <a:p>
            <a:r>
              <a:rPr lang="en-US" dirty="0"/>
              <a:t>A </a:t>
            </a:r>
            <a:r>
              <a:rPr lang="en-US" b="1" dirty="0"/>
              <a:t>program,</a:t>
            </a:r>
            <a:r>
              <a:rPr lang="en-US" dirty="0"/>
              <a:t> aka </a:t>
            </a:r>
            <a:r>
              <a:rPr lang="en-US" b="1" dirty="0"/>
              <a:t>code,</a:t>
            </a:r>
            <a:r>
              <a:rPr lang="en-US" dirty="0"/>
              <a:t> is a sequence of instructions that specifies how to perform a computation.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CBA3150E-C9BC-8946-8382-5958BCAB524B}"/>
              </a:ext>
            </a:extLst>
          </p:cNvPr>
          <p:cNvSpPr>
            <a:spLocks noGrp="1"/>
          </p:cNvSpPr>
          <p:nvPr>
            <p:ph type="dt" sz="half" idx="10"/>
          </p:nvPr>
        </p:nvSpPr>
        <p:spPr/>
        <p:txBody>
          <a:bodyPr/>
          <a:lstStyle/>
          <a:p>
            <a:fld id="{3A4758F3-81C1-8844-8B63-646C7EBCC899}" type="datetime1">
              <a:rPr lang="en-US" smtClean="0"/>
              <a:t>11/5/19</a:t>
            </a:fld>
            <a:endParaRPr lang="en-US" dirty="0"/>
          </a:p>
        </p:txBody>
      </p:sp>
      <p:sp>
        <p:nvSpPr>
          <p:cNvPr id="5" name="Footer Placeholder 4">
            <a:extLst>
              <a:ext uri="{FF2B5EF4-FFF2-40B4-BE49-F238E27FC236}">
                <a16:creationId xmlns:a16="http://schemas.microsoft.com/office/drawing/2014/main" id="{DA6F924F-353B-7B49-877E-F360F20289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83751A-B793-BB4F-B393-C87B92C8B8F8}"/>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7" name="Oval 6">
            <a:extLst>
              <a:ext uri="{FF2B5EF4-FFF2-40B4-BE49-F238E27FC236}">
                <a16:creationId xmlns:a16="http://schemas.microsoft.com/office/drawing/2014/main" id="{63F77016-91DF-3B40-8A9C-DF6159A15DF4}"/>
              </a:ext>
            </a:extLst>
          </p:cNvPr>
          <p:cNvSpPr/>
          <p:nvPr/>
        </p:nvSpPr>
        <p:spPr>
          <a:xfrm>
            <a:off x="827116" y="4005579"/>
            <a:ext cx="1931317" cy="980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u="sng" dirty="0"/>
              <a:t>Input</a:t>
            </a:r>
          </a:p>
        </p:txBody>
      </p:sp>
      <p:sp>
        <p:nvSpPr>
          <p:cNvPr id="8" name="Rectangle 7">
            <a:extLst>
              <a:ext uri="{FF2B5EF4-FFF2-40B4-BE49-F238E27FC236}">
                <a16:creationId xmlns:a16="http://schemas.microsoft.com/office/drawing/2014/main" id="{06A19CBB-AF3F-0844-A8A2-BF293F7A8378}"/>
              </a:ext>
            </a:extLst>
          </p:cNvPr>
          <p:cNvSpPr/>
          <p:nvPr/>
        </p:nvSpPr>
        <p:spPr>
          <a:xfrm>
            <a:off x="3626425" y="3298455"/>
            <a:ext cx="4071160" cy="238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t>Magic</a:t>
            </a:r>
            <a:r>
              <a:rPr lang="en-US" sz="2400" b="1" dirty="0"/>
              <a:t>:</a:t>
            </a:r>
          </a:p>
          <a:p>
            <a:pPr algn="ctr"/>
            <a:endParaRPr lang="en-US" sz="2000" b="1" dirty="0"/>
          </a:p>
          <a:p>
            <a:pPr algn="ctr"/>
            <a:r>
              <a:rPr lang="en-US" sz="2000" b="1" dirty="0"/>
              <a:t>Math, Logic</a:t>
            </a:r>
          </a:p>
          <a:p>
            <a:pPr algn="ctr"/>
            <a:r>
              <a:rPr lang="en-US" sz="2000" b="1" dirty="0"/>
              <a:t>Conditional execution</a:t>
            </a:r>
          </a:p>
          <a:p>
            <a:pPr algn="ctr"/>
            <a:r>
              <a:rPr lang="en-US" sz="2000" b="1" dirty="0"/>
              <a:t>Repetition</a:t>
            </a:r>
          </a:p>
        </p:txBody>
      </p:sp>
      <p:sp>
        <p:nvSpPr>
          <p:cNvPr id="9" name="Oval 8">
            <a:extLst>
              <a:ext uri="{FF2B5EF4-FFF2-40B4-BE49-F238E27FC236}">
                <a16:creationId xmlns:a16="http://schemas.microsoft.com/office/drawing/2014/main" id="{A82F1851-8A42-314D-A418-1B0CBB9B3DED}"/>
              </a:ext>
            </a:extLst>
          </p:cNvPr>
          <p:cNvSpPr/>
          <p:nvPr/>
        </p:nvSpPr>
        <p:spPr>
          <a:xfrm>
            <a:off x="8565576" y="3883658"/>
            <a:ext cx="2285303" cy="121666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b="1" u="sng" dirty="0"/>
              <a:t>Output</a:t>
            </a:r>
          </a:p>
        </p:txBody>
      </p:sp>
      <p:cxnSp>
        <p:nvCxnSpPr>
          <p:cNvPr id="11" name="Straight Arrow Connector 10">
            <a:extLst>
              <a:ext uri="{FF2B5EF4-FFF2-40B4-BE49-F238E27FC236}">
                <a16:creationId xmlns:a16="http://schemas.microsoft.com/office/drawing/2014/main" id="{87301B32-ADC9-9D40-B46F-F859B10F6204}"/>
              </a:ext>
            </a:extLst>
          </p:cNvPr>
          <p:cNvCxnSpPr>
            <a:cxnSpLocks/>
            <a:stCxn id="7" idx="6"/>
            <a:endCxn id="8" idx="1"/>
          </p:cNvCxnSpPr>
          <p:nvPr/>
        </p:nvCxnSpPr>
        <p:spPr>
          <a:xfrm flipV="1">
            <a:off x="2758433" y="4492180"/>
            <a:ext cx="867992" cy="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2C71DA-5F2D-A245-A7B4-A0484FBF4031}"/>
              </a:ext>
            </a:extLst>
          </p:cNvPr>
          <p:cNvCxnSpPr>
            <a:cxnSpLocks/>
            <a:stCxn id="8" idx="3"/>
            <a:endCxn id="9" idx="2"/>
          </p:cNvCxnSpPr>
          <p:nvPr/>
        </p:nvCxnSpPr>
        <p:spPr>
          <a:xfrm flipV="1">
            <a:off x="7697585" y="4491989"/>
            <a:ext cx="867991" cy="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9862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31B7-C19F-744D-ABAD-A9BF51C37547}"/>
              </a:ext>
            </a:extLst>
          </p:cNvPr>
          <p:cNvSpPr>
            <a:spLocks noGrp="1"/>
          </p:cNvSpPr>
          <p:nvPr>
            <p:ph type="title"/>
          </p:nvPr>
        </p:nvSpPr>
        <p:spPr/>
        <p:txBody>
          <a:bodyPr/>
          <a:lstStyle/>
          <a:p>
            <a:r>
              <a:rPr lang="en-US" dirty="0"/>
              <a:t>Drawing with Turtle</a:t>
            </a:r>
          </a:p>
        </p:txBody>
      </p:sp>
      <p:sp>
        <p:nvSpPr>
          <p:cNvPr id="3" name="Content Placeholder 2">
            <a:extLst>
              <a:ext uri="{FF2B5EF4-FFF2-40B4-BE49-F238E27FC236}">
                <a16:creationId xmlns:a16="http://schemas.microsoft.com/office/drawing/2014/main" id="{451115C0-2954-FF48-A763-010144FC61CE}"/>
              </a:ext>
            </a:extLst>
          </p:cNvPr>
          <p:cNvSpPr>
            <a:spLocks noGrp="1"/>
          </p:cNvSpPr>
          <p:nvPr>
            <p:ph idx="1"/>
          </p:nvPr>
        </p:nvSpPr>
        <p:spPr/>
        <p:txBody>
          <a:bodyPr numCol="1">
            <a:normAutofit lnSpcReduction="10000"/>
          </a:bodyPr>
          <a:lstStyle/>
          <a:p>
            <a:pPr marL="0" indent="0">
              <a:buNone/>
            </a:pPr>
            <a:r>
              <a:rPr lang="en-US" dirty="0">
                <a:latin typeface="Consolas" panose="020B0609020204030204" pitchFamily="49" charset="0"/>
                <a:cs typeface="Consolas" panose="020B0609020204030204" pitchFamily="49" charset="0"/>
              </a:rPr>
              <a:t>from turtle import *</a:t>
            </a:r>
          </a:p>
          <a:p>
            <a:pPr marL="0" indent="0">
              <a:buNone/>
            </a:pPr>
            <a:r>
              <a:rPr lang="en-US" dirty="0">
                <a:latin typeface="Consolas" panose="020B0609020204030204" pitchFamily="49" charset="0"/>
                <a:cs typeface="Consolas" panose="020B0609020204030204" pitchFamily="49" charset="0"/>
              </a:rPr>
              <a:t>color('red', 'yellow’)</a:t>
            </a:r>
          </a:p>
          <a:p>
            <a:pPr marL="0" indent="0">
              <a:buNone/>
            </a:pPr>
            <a:r>
              <a:rPr lang="en-US" dirty="0" err="1">
                <a:latin typeface="Consolas" panose="020B0609020204030204" pitchFamily="49" charset="0"/>
                <a:cs typeface="Consolas" panose="020B0609020204030204" pitchFamily="49" charset="0"/>
              </a:rPr>
              <a:t>begin_fill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forward(200)</a:t>
            </a:r>
          </a:p>
          <a:p>
            <a:pPr marL="0" indent="0">
              <a:buNone/>
            </a:pPr>
            <a:r>
              <a:rPr lang="en-US" dirty="0">
                <a:latin typeface="Consolas" panose="020B0609020204030204" pitchFamily="49" charset="0"/>
                <a:cs typeface="Consolas" panose="020B0609020204030204" pitchFamily="49" charset="0"/>
              </a:rPr>
              <a:t>    left(170)</a:t>
            </a:r>
          </a:p>
          <a:p>
            <a:pPr marL="0" indent="0">
              <a:buNone/>
            </a:pPr>
            <a:r>
              <a:rPr lang="en-US" dirty="0">
                <a:latin typeface="Consolas" panose="020B0609020204030204" pitchFamily="49" charset="0"/>
                <a:cs typeface="Consolas" panose="020B0609020204030204" pitchFamily="49" charset="0"/>
              </a:rPr>
              <a:t>    if abs(pos()) &lt; 1:</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err="1">
                <a:latin typeface="Consolas" panose="020B0609020204030204" pitchFamily="49" charset="0"/>
                <a:cs typeface="Consolas" panose="020B0609020204030204" pitchFamily="49" charset="0"/>
              </a:rPr>
              <a:t>end_fill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done()</a:t>
            </a:r>
          </a:p>
        </p:txBody>
      </p:sp>
      <p:sp>
        <p:nvSpPr>
          <p:cNvPr id="4" name="Date Placeholder 3">
            <a:extLst>
              <a:ext uri="{FF2B5EF4-FFF2-40B4-BE49-F238E27FC236}">
                <a16:creationId xmlns:a16="http://schemas.microsoft.com/office/drawing/2014/main" id="{E79439CB-CD29-EA4C-BFDB-907F0F8D5F1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1BAC294-3293-CD49-84CD-52CD5CA8583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A86C0B-492C-774B-A061-074CC4014263}"/>
              </a:ext>
            </a:extLst>
          </p:cNvPr>
          <p:cNvSpPr>
            <a:spLocks noGrp="1"/>
          </p:cNvSpPr>
          <p:nvPr>
            <p:ph type="sldNum" sz="quarter" idx="12"/>
          </p:nvPr>
        </p:nvSpPr>
        <p:spPr/>
        <p:txBody>
          <a:bodyPr/>
          <a:lstStyle/>
          <a:p>
            <a:fld id="{6D22F896-40B5-4ADD-8801-0D06FADFA095}" type="slidenum">
              <a:rPr lang="en-US" smtClean="0"/>
              <a:t>130</a:t>
            </a:fld>
            <a:endParaRPr lang="en-US" dirty="0"/>
          </a:p>
        </p:txBody>
      </p:sp>
      <p:pic>
        <p:nvPicPr>
          <p:cNvPr id="7" name="Picture 6">
            <a:extLst>
              <a:ext uri="{FF2B5EF4-FFF2-40B4-BE49-F238E27FC236}">
                <a16:creationId xmlns:a16="http://schemas.microsoft.com/office/drawing/2014/main" id="{763B48D0-C66F-C74B-899C-573552BB0BFD}"/>
              </a:ext>
            </a:extLst>
          </p:cNvPr>
          <p:cNvPicPr/>
          <p:nvPr/>
        </p:nvPicPr>
        <p:blipFill>
          <a:blip r:embed="rId2"/>
          <a:stretch>
            <a:fillRect/>
          </a:stretch>
        </p:blipFill>
        <p:spPr>
          <a:xfrm>
            <a:off x="7080250" y="2379130"/>
            <a:ext cx="3648710" cy="3554310"/>
          </a:xfrm>
          <a:prstGeom prst="rect">
            <a:avLst/>
          </a:prstGeom>
        </p:spPr>
      </p:pic>
    </p:spTree>
    <p:extLst>
      <p:ext uri="{BB962C8B-B14F-4D97-AF65-F5344CB8AC3E}">
        <p14:creationId xmlns:p14="http://schemas.microsoft.com/office/powerpoint/2010/main" val="16050882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F640-7F56-9146-AD30-0DCB97450EFC}"/>
              </a:ext>
            </a:extLst>
          </p:cNvPr>
          <p:cNvSpPr>
            <a:spLocks noGrp="1"/>
          </p:cNvSpPr>
          <p:nvPr>
            <p:ph type="title"/>
          </p:nvPr>
        </p:nvSpPr>
        <p:spPr/>
        <p:txBody>
          <a:bodyPr/>
          <a:lstStyle/>
          <a:p>
            <a:r>
              <a:rPr lang="en-US" dirty="0"/>
              <a:t>Mortgage Loan Calculator </a:t>
            </a:r>
          </a:p>
        </p:txBody>
      </p:sp>
      <p:sp>
        <p:nvSpPr>
          <p:cNvPr id="3" name="Content Placeholder 2">
            <a:extLst>
              <a:ext uri="{FF2B5EF4-FFF2-40B4-BE49-F238E27FC236}">
                <a16:creationId xmlns:a16="http://schemas.microsoft.com/office/drawing/2014/main" id="{0EECB141-64D9-5642-855F-B96B07C42647}"/>
              </a:ext>
            </a:extLst>
          </p:cNvPr>
          <p:cNvSpPr>
            <a:spLocks noGrp="1"/>
          </p:cNvSpPr>
          <p:nvPr>
            <p:ph idx="1"/>
          </p:nvPr>
        </p:nvSpPr>
        <p:spPr/>
        <p:txBody>
          <a:bodyPr/>
          <a:lstStyle/>
          <a:p>
            <a:r>
              <a:rPr lang="en-US" dirty="0"/>
              <a:t>Mortgage Loan Calculator</a:t>
            </a:r>
          </a:p>
          <a:p>
            <a:r>
              <a:rPr lang="en-US" dirty="0"/>
              <a:t>M = P [ </a:t>
            </a:r>
            <a:r>
              <a:rPr lang="en-US" dirty="0" err="1"/>
              <a:t>i</a:t>
            </a:r>
            <a:r>
              <a:rPr lang="en-US" dirty="0"/>
              <a:t> (1 + </a:t>
            </a:r>
            <a:r>
              <a:rPr lang="en-US" dirty="0" err="1"/>
              <a:t>i</a:t>
            </a:r>
            <a:r>
              <a:rPr lang="en-US" dirty="0"/>
              <a:t>)^n ] / [ (1 + </a:t>
            </a:r>
            <a:r>
              <a:rPr lang="en-US" dirty="0" err="1"/>
              <a:t>i</a:t>
            </a:r>
            <a:r>
              <a:rPr lang="en-US" dirty="0"/>
              <a:t>)^n – 1]</a:t>
            </a:r>
          </a:p>
          <a:p>
            <a:pPr lvl="1"/>
            <a:r>
              <a:rPr lang="en-US" dirty="0"/>
              <a:t>M: monthly payment </a:t>
            </a:r>
          </a:p>
          <a:p>
            <a:pPr lvl="1"/>
            <a:r>
              <a:rPr lang="en-US" dirty="0"/>
              <a:t>P: principal balance</a:t>
            </a:r>
          </a:p>
          <a:p>
            <a:pPr lvl="1" fontAlgn="base"/>
            <a:r>
              <a:rPr lang="en-US" dirty="0" err="1"/>
              <a:t>i</a:t>
            </a:r>
            <a:r>
              <a:rPr lang="en-US" dirty="0"/>
              <a:t>: monthly interest rate</a:t>
            </a:r>
            <a:endParaRPr lang="en-US" sz="1000" dirty="0"/>
          </a:p>
          <a:p>
            <a:pPr lvl="1" fontAlgn="base"/>
            <a:r>
              <a:rPr lang="en-US" dirty="0"/>
              <a:t>n: number of monthly payments</a:t>
            </a:r>
            <a:endParaRPr lang="en-US" sz="1000" dirty="0"/>
          </a:p>
          <a:p>
            <a:pPr lvl="1"/>
            <a:r>
              <a:rPr lang="en-US" sz="2200" dirty="0"/>
              <a:t>^: power</a:t>
            </a:r>
            <a:r>
              <a:rPr lang="en-US" dirty="0"/>
              <a:t> </a:t>
            </a:r>
          </a:p>
        </p:txBody>
      </p:sp>
      <p:sp>
        <p:nvSpPr>
          <p:cNvPr id="4" name="Date Placeholder 3">
            <a:extLst>
              <a:ext uri="{FF2B5EF4-FFF2-40B4-BE49-F238E27FC236}">
                <a16:creationId xmlns:a16="http://schemas.microsoft.com/office/drawing/2014/main" id="{D272E800-8F8D-8F4C-B8CB-F0FDB47E95E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0ACCAAD-DBAD-8B4A-8ED6-880D37D029F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0D82E74-FAFF-324C-80F1-764F72DF8714}"/>
              </a:ext>
            </a:extLst>
          </p:cNvPr>
          <p:cNvSpPr>
            <a:spLocks noGrp="1"/>
          </p:cNvSpPr>
          <p:nvPr>
            <p:ph type="sldNum" sz="quarter" idx="12"/>
          </p:nvPr>
        </p:nvSpPr>
        <p:spPr/>
        <p:txBody>
          <a:bodyPr/>
          <a:lstStyle/>
          <a:p>
            <a:fld id="{6D22F896-40B5-4ADD-8801-0D06FADFA095}" type="slidenum">
              <a:rPr lang="en-US" smtClean="0"/>
              <a:t>131</a:t>
            </a:fld>
            <a:endParaRPr lang="en-US" dirty="0"/>
          </a:p>
        </p:txBody>
      </p:sp>
      <p:pic>
        <p:nvPicPr>
          <p:cNvPr id="10" name="Picture 9">
            <a:extLst>
              <a:ext uri="{FF2B5EF4-FFF2-40B4-BE49-F238E27FC236}">
                <a16:creationId xmlns:a16="http://schemas.microsoft.com/office/drawing/2014/main" id="{15913349-70E0-334B-9CE8-BECBA267C728}"/>
              </a:ext>
            </a:extLst>
          </p:cNvPr>
          <p:cNvPicPr/>
          <p:nvPr/>
        </p:nvPicPr>
        <p:blipFill>
          <a:blip r:embed="rId2"/>
          <a:stretch>
            <a:fillRect/>
          </a:stretch>
        </p:blipFill>
        <p:spPr>
          <a:xfrm>
            <a:off x="7706360" y="2194560"/>
            <a:ext cx="3799840" cy="3899067"/>
          </a:xfrm>
          <a:prstGeom prst="rect">
            <a:avLst/>
          </a:prstGeom>
        </p:spPr>
      </p:pic>
    </p:spTree>
    <p:extLst>
      <p:ext uri="{BB962C8B-B14F-4D97-AF65-F5344CB8AC3E}">
        <p14:creationId xmlns:p14="http://schemas.microsoft.com/office/powerpoint/2010/main" val="8599728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D65-544F-C648-BF7A-E0E4E80DD204}"/>
              </a:ext>
            </a:extLst>
          </p:cNvPr>
          <p:cNvSpPr>
            <a:spLocks noGrp="1"/>
          </p:cNvSpPr>
          <p:nvPr>
            <p:ph type="title"/>
          </p:nvPr>
        </p:nvSpPr>
        <p:spPr/>
        <p:txBody>
          <a:bodyPr/>
          <a:lstStyle/>
          <a:p>
            <a:r>
              <a:rPr lang="en-US" dirty="0"/>
              <a:t>Compound Interest</a:t>
            </a:r>
          </a:p>
        </p:txBody>
      </p:sp>
      <p:sp>
        <p:nvSpPr>
          <p:cNvPr id="3" name="Content Placeholder 2">
            <a:extLst>
              <a:ext uri="{FF2B5EF4-FFF2-40B4-BE49-F238E27FC236}">
                <a16:creationId xmlns:a16="http://schemas.microsoft.com/office/drawing/2014/main" id="{C7F6C331-005E-9742-945A-6846A1E7E8FF}"/>
              </a:ext>
            </a:extLst>
          </p:cNvPr>
          <p:cNvSpPr>
            <a:spLocks noGrp="1"/>
          </p:cNvSpPr>
          <p:nvPr>
            <p:ph idx="1"/>
          </p:nvPr>
        </p:nvSpPr>
        <p:spPr/>
        <p:txBody>
          <a:bodyPr/>
          <a:lstStyle/>
          <a:p>
            <a:r>
              <a:rPr lang="en-US" dirty="0"/>
              <a:t>Compound Interest</a:t>
            </a:r>
          </a:p>
          <a:p>
            <a:endParaRPr lang="en-US" dirty="0"/>
          </a:p>
        </p:txBody>
      </p:sp>
      <p:sp>
        <p:nvSpPr>
          <p:cNvPr id="4" name="Date Placeholder 3">
            <a:extLst>
              <a:ext uri="{FF2B5EF4-FFF2-40B4-BE49-F238E27FC236}">
                <a16:creationId xmlns:a16="http://schemas.microsoft.com/office/drawing/2014/main" id="{3A21ACDF-E7D7-6A4E-B0B8-2B5F4FAFAC4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BF74E3F-5668-B241-AEE5-A8761203043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ED41C0-193A-8647-9560-9AE1A8626564}"/>
              </a:ext>
            </a:extLst>
          </p:cNvPr>
          <p:cNvSpPr>
            <a:spLocks noGrp="1"/>
          </p:cNvSpPr>
          <p:nvPr>
            <p:ph type="sldNum" sz="quarter" idx="12"/>
          </p:nvPr>
        </p:nvSpPr>
        <p:spPr/>
        <p:txBody>
          <a:bodyPr/>
          <a:lstStyle/>
          <a:p>
            <a:fld id="{6D22F896-40B5-4ADD-8801-0D06FADFA095}" type="slidenum">
              <a:rPr lang="en-US" smtClean="0"/>
              <a:t>132</a:t>
            </a:fld>
            <a:endParaRPr lang="en-US" dirty="0"/>
          </a:p>
        </p:txBody>
      </p:sp>
      <p:pic>
        <p:nvPicPr>
          <p:cNvPr id="8" name="Picture 7">
            <a:extLst>
              <a:ext uri="{FF2B5EF4-FFF2-40B4-BE49-F238E27FC236}">
                <a16:creationId xmlns:a16="http://schemas.microsoft.com/office/drawing/2014/main" id="{1F23591C-08C3-AA43-81F6-C4AEC7C5EDE6}"/>
              </a:ext>
            </a:extLst>
          </p:cNvPr>
          <p:cNvPicPr/>
          <p:nvPr/>
        </p:nvPicPr>
        <p:blipFill>
          <a:blip r:embed="rId2"/>
          <a:stretch>
            <a:fillRect/>
          </a:stretch>
        </p:blipFill>
        <p:spPr>
          <a:xfrm>
            <a:off x="7282180" y="2194560"/>
            <a:ext cx="4038600" cy="1683385"/>
          </a:xfrm>
          <a:prstGeom prst="rect">
            <a:avLst/>
          </a:prstGeom>
        </p:spPr>
      </p:pic>
      <p:pic>
        <p:nvPicPr>
          <p:cNvPr id="9" name="Picture 8">
            <a:extLst>
              <a:ext uri="{FF2B5EF4-FFF2-40B4-BE49-F238E27FC236}">
                <a16:creationId xmlns:a16="http://schemas.microsoft.com/office/drawing/2014/main" id="{37DBE28C-A267-9444-862E-C7D037E08EA7}"/>
              </a:ext>
            </a:extLst>
          </p:cNvPr>
          <p:cNvPicPr/>
          <p:nvPr/>
        </p:nvPicPr>
        <p:blipFill>
          <a:blip r:embed="rId3"/>
          <a:stretch>
            <a:fillRect/>
          </a:stretch>
        </p:blipFill>
        <p:spPr>
          <a:xfrm>
            <a:off x="871220" y="2679128"/>
            <a:ext cx="6225540" cy="3554795"/>
          </a:xfrm>
          <a:prstGeom prst="rect">
            <a:avLst/>
          </a:prstGeom>
        </p:spPr>
      </p:pic>
    </p:spTree>
    <p:extLst>
      <p:ext uri="{BB962C8B-B14F-4D97-AF65-F5344CB8AC3E}">
        <p14:creationId xmlns:p14="http://schemas.microsoft.com/office/powerpoint/2010/main" val="33202045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CCD9-6297-6642-A205-F592A4578DA9}"/>
              </a:ext>
            </a:extLst>
          </p:cNvPr>
          <p:cNvSpPr>
            <a:spLocks noGrp="1"/>
          </p:cNvSpPr>
          <p:nvPr>
            <p:ph type="title"/>
          </p:nvPr>
        </p:nvSpPr>
        <p:spPr/>
        <p:txBody>
          <a:bodyPr/>
          <a:lstStyle/>
          <a:p>
            <a:r>
              <a:rPr lang="en-US" dirty="0"/>
              <a:t>Currency Converter</a:t>
            </a:r>
          </a:p>
        </p:txBody>
      </p:sp>
      <p:sp>
        <p:nvSpPr>
          <p:cNvPr id="3" name="Content Placeholder 2">
            <a:extLst>
              <a:ext uri="{FF2B5EF4-FFF2-40B4-BE49-F238E27FC236}">
                <a16:creationId xmlns:a16="http://schemas.microsoft.com/office/drawing/2014/main" id="{5356A3AD-3560-C64B-8F51-11F96C177AB2}"/>
              </a:ext>
            </a:extLst>
          </p:cNvPr>
          <p:cNvSpPr>
            <a:spLocks noGrp="1"/>
          </p:cNvSpPr>
          <p:nvPr>
            <p:ph idx="1"/>
          </p:nvPr>
        </p:nvSpPr>
        <p:spPr/>
        <p:txBody>
          <a:bodyPr/>
          <a:lstStyle/>
          <a:p>
            <a:r>
              <a:rPr lang="en-US" dirty="0"/>
              <a:t>Currency Converter</a:t>
            </a:r>
          </a:p>
          <a:p>
            <a:endParaRPr lang="en-US" dirty="0"/>
          </a:p>
        </p:txBody>
      </p:sp>
      <p:sp>
        <p:nvSpPr>
          <p:cNvPr id="4" name="Date Placeholder 3">
            <a:extLst>
              <a:ext uri="{FF2B5EF4-FFF2-40B4-BE49-F238E27FC236}">
                <a16:creationId xmlns:a16="http://schemas.microsoft.com/office/drawing/2014/main" id="{108F55D9-DEF5-1641-99DE-0AE5D02AB9E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F2079DE-59AC-F04D-9660-EE75DABAE65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2EE9F9A-1035-8F42-9803-35CF512B18B6}"/>
              </a:ext>
            </a:extLst>
          </p:cNvPr>
          <p:cNvSpPr>
            <a:spLocks noGrp="1"/>
          </p:cNvSpPr>
          <p:nvPr>
            <p:ph type="sldNum" sz="quarter" idx="12"/>
          </p:nvPr>
        </p:nvSpPr>
        <p:spPr/>
        <p:txBody>
          <a:bodyPr/>
          <a:lstStyle/>
          <a:p>
            <a:fld id="{6D22F896-40B5-4ADD-8801-0D06FADFA095}" type="slidenum">
              <a:rPr lang="en-US" smtClean="0"/>
              <a:t>133</a:t>
            </a:fld>
            <a:endParaRPr lang="en-US" dirty="0"/>
          </a:p>
        </p:txBody>
      </p:sp>
      <p:pic>
        <p:nvPicPr>
          <p:cNvPr id="7" name="Picture 6">
            <a:extLst>
              <a:ext uri="{FF2B5EF4-FFF2-40B4-BE49-F238E27FC236}">
                <a16:creationId xmlns:a16="http://schemas.microsoft.com/office/drawing/2014/main" id="{3B51BD96-8CDA-1347-A09F-C8FC2017706D}"/>
              </a:ext>
            </a:extLst>
          </p:cNvPr>
          <p:cNvPicPr/>
          <p:nvPr/>
        </p:nvPicPr>
        <p:blipFill>
          <a:blip r:embed="rId2"/>
          <a:stretch>
            <a:fillRect/>
          </a:stretch>
        </p:blipFill>
        <p:spPr>
          <a:xfrm>
            <a:off x="3556000" y="2702559"/>
            <a:ext cx="4902200" cy="3391067"/>
          </a:xfrm>
          <a:prstGeom prst="rect">
            <a:avLst/>
          </a:prstGeom>
        </p:spPr>
      </p:pic>
    </p:spTree>
    <p:extLst>
      <p:ext uri="{BB962C8B-B14F-4D97-AF65-F5344CB8AC3E}">
        <p14:creationId xmlns:p14="http://schemas.microsoft.com/office/powerpoint/2010/main" val="19296178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BD46-4202-784D-B631-0AEE9E1C0139}"/>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id="{FB61CAEE-3FBB-AB4B-8CE0-31D4DD1E205B}"/>
              </a:ext>
            </a:extLst>
          </p:cNvPr>
          <p:cNvSpPr>
            <a:spLocks noGrp="1"/>
          </p:cNvSpPr>
          <p:nvPr>
            <p:ph idx="1"/>
          </p:nvPr>
        </p:nvSpPr>
        <p:spPr/>
        <p:txBody>
          <a:bodyPr>
            <a:normAutofit lnSpcReduction="10000"/>
          </a:bodyPr>
          <a:lstStyle/>
          <a:p>
            <a:r>
              <a:rPr lang="en-US" dirty="0"/>
              <a:t>Hangman: </a:t>
            </a:r>
          </a:p>
          <a:p>
            <a:pPr lvl="1"/>
            <a:r>
              <a:rPr lang="en-US" dirty="0">
                <a:hlinkClick r:id="rId2"/>
              </a:rPr>
              <a:t>http://inventwithpython.com/chapter9.html</a:t>
            </a:r>
            <a:endParaRPr lang="en-US" dirty="0"/>
          </a:p>
          <a:p>
            <a:pPr lvl="1"/>
            <a:r>
              <a:rPr lang="en-US" dirty="0"/>
              <a:t>Flow Chart: </a:t>
            </a:r>
            <a:r>
              <a:rPr lang="en-US" dirty="0">
                <a:hlinkClick r:id="rId3"/>
              </a:rPr>
              <a:t>http://inventwithpython.com/chapter8.html</a:t>
            </a:r>
            <a:endParaRPr lang="en-US" dirty="0"/>
          </a:p>
          <a:p>
            <a:pPr lvl="1" fontAlgn="base"/>
            <a:r>
              <a:rPr lang="en-US" dirty="0"/>
              <a:t>Source code: </a:t>
            </a:r>
            <a:r>
              <a:rPr lang="en-US" dirty="0" err="1"/>
              <a:t>hangman.py</a:t>
            </a:r>
            <a:endParaRPr lang="en-US" dirty="0"/>
          </a:p>
          <a:p>
            <a:pPr lvl="0" fontAlgn="base"/>
            <a:r>
              <a:rPr lang="en-US" dirty="0"/>
              <a:t>Hangman is a game for two people usually played with paper and pencil. One player thinks of a word, and then draws a blank on the page for each letter in the word. Then the second player tries to guess letters that might be in the word.</a:t>
            </a:r>
          </a:p>
          <a:p>
            <a:pPr lvl="0" fontAlgn="base"/>
            <a:r>
              <a:rPr lang="en-US" dirty="0"/>
              <a:t>If they guess correctly, the first player writes the letter in the proper blank. If they guess incorrectly, the first player draws a single body part of the hanging man. If the second player can guess all the letters in the word before the hangman is completely drawn, they win. But if they can’t figure it out in time, they lose.</a:t>
            </a:r>
          </a:p>
          <a:p>
            <a:endParaRPr lang="en-US" dirty="0"/>
          </a:p>
        </p:txBody>
      </p:sp>
      <p:sp>
        <p:nvSpPr>
          <p:cNvPr id="4" name="Date Placeholder 3">
            <a:extLst>
              <a:ext uri="{FF2B5EF4-FFF2-40B4-BE49-F238E27FC236}">
                <a16:creationId xmlns:a16="http://schemas.microsoft.com/office/drawing/2014/main" id="{B28DA43F-CA6F-1E42-BDE7-C141A01D36AD}"/>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1A65AE26-5553-9C4C-9F80-5037CFAB9D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40C71D3-263D-5E46-A011-2D3356468B28}"/>
              </a:ext>
            </a:extLst>
          </p:cNvPr>
          <p:cNvSpPr>
            <a:spLocks noGrp="1"/>
          </p:cNvSpPr>
          <p:nvPr>
            <p:ph type="sldNum" sz="quarter" idx="12"/>
          </p:nvPr>
        </p:nvSpPr>
        <p:spPr/>
        <p:txBody>
          <a:bodyPr/>
          <a:lstStyle/>
          <a:p>
            <a:fld id="{6D22F896-40B5-4ADD-8801-0D06FADFA095}" type="slidenum">
              <a:rPr lang="en-US" smtClean="0"/>
              <a:t>134</a:t>
            </a:fld>
            <a:endParaRPr lang="en-US" dirty="0"/>
          </a:p>
        </p:txBody>
      </p:sp>
    </p:spTree>
    <p:extLst>
      <p:ext uri="{BB962C8B-B14F-4D97-AF65-F5344CB8AC3E}">
        <p14:creationId xmlns:p14="http://schemas.microsoft.com/office/powerpoint/2010/main" val="391629829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0541-A891-D449-947F-7C6F41CA2CFB}"/>
              </a:ext>
            </a:extLst>
          </p:cNvPr>
          <p:cNvSpPr>
            <a:spLocks noGrp="1"/>
          </p:cNvSpPr>
          <p:nvPr>
            <p:ph type="title"/>
          </p:nvPr>
        </p:nvSpPr>
        <p:spPr/>
        <p:txBody>
          <a:bodyPr/>
          <a:lstStyle/>
          <a:p>
            <a:r>
              <a:rPr lang="en-US" dirty="0"/>
              <a:t>Flow Chart for Hangman</a:t>
            </a:r>
          </a:p>
        </p:txBody>
      </p:sp>
      <p:sp>
        <p:nvSpPr>
          <p:cNvPr id="3" name="Content Placeholder 2">
            <a:extLst>
              <a:ext uri="{FF2B5EF4-FFF2-40B4-BE49-F238E27FC236}">
                <a16:creationId xmlns:a16="http://schemas.microsoft.com/office/drawing/2014/main" id="{B63D25CD-D3F4-8A49-AE0A-FB4A4431C056}"/>
              </a:ext>
            </a:extLst>
          </p:cNvPr>
          <p:cNvSpPr>
            <a:spLocks noGrp="1"/>
          </p:cNvSpPr>
          <p:nvPr>
            <p:ph idx="1"/>
          </p:nvPr>
        </p:nvSpPr>
        <p:spPr/>
        <p:txBody>
          <a:bodyPr/>
          <a:lstStyle/>
          <a:p>
            <a:r>
              <a:rPr lang="en-US" dirty="0"/>
              <a:t>Flow Chart for Hangman</a:t>
            </a:r>
          </a:p>
        </p:txBody>
      </p:sp>
      <p:sp>
        <p:nvSpPr>
          <p:cNvPr id="4" name="Date Placeholder 3">
            <a:extLst>
              <a:ext uri="{FF2B5EF4-FFF2-40B4-BE49-F238E27FC236}">
                <a16:creationId xmlns:a16="http://schemas.microsoft.com/office/drawing/2014/main" id="{610E7BAB-A4C0-E949-891A-D97FD0E5827D}"/>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CBA7778-084F-1842-9A61-9C658200CB4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EDFEE3A-DF4B-524A-B3BA-5BEB00125FD7}"/>
              </a:ext>
            </a:extLst>
          </p:cNvPr>
          <p:cNvSpPr>
            <a:spLocks noGrp="1"/>
          </p:cNvSpPr>
          <p:nvPr>
            <p:ph type="sldNum" sz="quarter" idx="12"/>
          </p:nvPr>
        </p:nvSpPr>
        <p:spPr/>
        <p:txBody>
          <a:bodyPr/>
          <a:lstStyle/>
          <a:p>
            <a:fld id="{6D22F896-40B5-4ADD-8801-0D06FADFA095}" type="slidenum">
              <a:rPr lang="en-US" smtClean="0"/>
              <a:t>135</a:t>
            </a:fld>
            <a:endParaRPr lang="en-US" dirty="0"/>
          </a:p>
        </p:txBody>
      </p:sp>
      <p:pic>
        <p:nvPicPr>
          <p:cNvPr id="10" name="Picture 9">
            <a:extLst>
              <a:ext uri="{FF2B5EF4-FFF2-40B4-BE49-F238E27FC236}">
                <a16:creationId xmlns:a16="http://schemas.microsoft.com/office/drawing/2014/main" id="{A314928F-B3DA-2140-9B63-950E0AE3AA4E}"/>
              </a:ext>
            </a:extLst>
          </p:cNvPr>
          <p:cNvPicPr/>
          <p:nvPr/>
        </p:nvPicPr>
        <p:blipFill>
          <a:blip r:embed="rId2"/>
          <a:stretch>
            <a:fillRect/>
          </a:stretch>
        </p:blipFill>
        <p:spPr>
          <a:xfrm>
            <a:off x="5345430" y="2300735"/>
            <a:ext cx="2640330" cy="3840163"/>
          </a:xfrm>
          <a:prstGeom prst="rect">
            <a:avLst/>
          </a:prstGeom>
        </p:spPr>
      </p:pic>
    </p:spTree>
    <p:extLst>
      <p:ext uri="{BB962C8B-B14F-4D97-AF65-F5344CB8AC3E}">
        <p14:creationId xmlns:p14="http://schemas.microsoft.com/office/powerpoint/2010/main" val="42629204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2EB9-7C5F-4BD8-AE95-43D3D0A362E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93DDEADC-1007-486F-B3D7-872E783A3779}"/>
              </a:ext>
            </a:extLst>
          </p:cNvPr>
          <p:cNvSpPr>
            <a:spLocks noGrp="1"/>
          </p:cNvSpPr>
          <p:nvPr>
            <p:ph idx="1"/>
          </p:nvPr>
        </p:nvSpPr>
        <p:spPr/>
        <p:txBody>
          <a:bodyPr/>
          <a:lstStyle/>
          <a:p>
            <a:r>
              <a:rPr lang="en-US" dirty="0"/>
              <a:t>Thanks You!</a:t>
            </a:r>
          </a:p>
          <a:p>
            <a:endParaRPr lang="en-US" dirty="0"/>
          </a:p>
        </p:txBody>
      </p:sp>
      <p:sp>
        <p:nvSpPr>
          <p:cNvPr id="4" name="Date Placeholder 3">
            <a:extLst>
              <a:ext uri="{FF2B5EF4-FFF2-40B4-BE49-F238E27FC236}">
                <a16:creationId xmlns:a16="http://schemas.microsoft.com/office/drawing/2014/main" id="{F28EDB28-0812-4907-8C5E-EB46E43467D3}"/>
              </a:ext>
            </a:extLst>
          </p:cNvPr>
          <p:cNvSpPr>
            <a:spLocks noGrp="1"/>
          </p:cNvSpPr>
          <p:nvPr>
            <p:ph type="dt" sz="half" idx="10"/>
          </p:nvPr>
        </p:nvSpPr>
        <p:spPr/>
        <p:txBody>
          <a:bodyPr/>
          <a:lstStyle/>
          <a:p>
            <a:fld id="{D8497C9F-1E37-4843-AA35-A32C0A3B8474}" type="datetime1">
              <a:rPr lang="en-US" smtClean="0"/>
              <a:t>11/5/19</a:t>
            </a:fld>
            <a:endParaRPr lang="en-US" dirty="0"/>
          </a:p>
        </p:txBody>
      </p:sp>
      <p:sp>
        <p:nvSpPr>
          <p:cNvPr id="5" name="Footer Placeholder 4">
            <a:extLst>
              <a:ext uri="{FF2B5EF4-FFF2-40B4-BE49-F238E27FC236}">
                <a16:creationId xmlns:a16="http://schemas.microsoft.com/office/drawing/2014/main" id="{CD4430FF-8038-4226-BF97-9A66C3818DF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D0A4BC1-926F-4076-B257-E27D36823DCF}"/>
              </a:ext>
            </a:extLst>
          </p:cNvPr>
          <p:cNvSpPr>
            <a:spLocks noGrp="1"/>
          </p:cNvSpPr>
          <p:nvPr>
            <p:ph type="sldNum" sz="quarter" idx="12"/>
          </p:nvPr>
        </p:nvSpPr>
        <p:spPr/>
        <p:txBody>
          <a:bodyPr/>
          <a:lstStyle/>
          <a:p>
            <a:fld id="{6D22F896-40B5-4ADD-8801-0D06FADFA095}" type="slidenum">
              <a:rPr lang="en-US" smtClean="0"/>
              <a:t>136</a:t>
            </a:fld>
            <a:endParaRPr lang="en-US" dirty="0"/>
          </a:p>
        </p:txBody>
      </p:sp>
    </p:spTree>
    <p:extLst>
      <p:ext uri="{BB962C8B-B14F-4D97-AF65-F5344CB8AC3E}">
        <p14:creationId xmlns:p14="http://schemas.microsoft.com/office/powerpoint/2010/main" val="153338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CBB9-AC63-2246-B10A-78546737DBF2}"/>
              </a:ext>
            </a:extLst>
          </p:cNvPr>
          <p:cNvSpPr>
            <a:spLocks noGrp="1"/>
          </p:cNvSpPr>
          <p:nvPr>
            <p:ph type="title"/>
          </p:nvPr>
        </p:nvSpPr>
        <p:spPr/>
        <p:txBody>
          <a:bodyPr/>
          <a:lstStyle/>
          <a:p>
            <a:r>
              <a:rPr lang="en-US" dirty="0"/>
              <a:t>What Next?</a:t>
            </a:r>
          </a:p>
        </p:txBody>
      </p:sp>
      <p:sp>
        <p:nvSpPr>
          <p:cNvPr id="3" name="Text Placeholder 2">
            <a:extLst>
              <a:ext uri="{FF2B5EF4-FFF2-40B4-BE49-F238E27FC236}">
                <a16:creationId xmlns:a16="http://schemas.microsoft.com/office/drawing/2014/main" id="{74003578-FFF0-F842-A65C-C067D63DF85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ADCB2AA-4387-8B4E-A791-036456667125}"/>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6C6317F7-66D6-A14A-92F8-2CE954F7EA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442944-637C-D442-A821-5D23A686F46A}"/>
              </a:ext>
            </a:extLst>
          </p:cNvPr>
          <p:cNvSpPr>
            <a:spLocks noGrp="1"/>
          </p:cNvSpPr>
          <p:nvPr>
            <p:ph type="sldNum" sz="quarter" idx="12"/>
          </p:nvPr>
        </p:nvSpPr>
        <p:spPr/>
        <p:txBody>
          <a:bodyPr/>
          <a:lstStyle/>
          <a:p>
            <a:fld id="{6D22F896-40B5-4ADD-8801-0D06FADFA095}" type="slidenum">
              <a:rPr lang="en-US" smtClean="0"/>
              <a:t>137</a:t>
            </a:fld>
            <a:endParaRPr lang="en-US" dirty="0"/>
          </a:p>
        </p:txBody>
      </p:sp>
    </p:spTree>
    <p:extLst>
      <p:ext uri="{BB962C8B-B14F-4D97-AF65-F5344CB8AC3E}">
        <p14:creationId xmlns:p14="http://schemas.microsoft.com/office/powerpoint/2010/main" val="20624459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E04-A329-FB4A-8454-25D75BB63210}"/>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972BD3C9-60CB-AB4B-8617-0989BB6B22E4}"/>
              </a:ext>
            </a:extLst>
          </p:cNvPr>
          <p:cNvSpPr>
            <a:spLocks noGrp="1"/>
          </p:cNvSpPr>
          <p:nvPr>
            <p:ph idx="1"/>
          </p:nvPr>
        </p:nvSpPr>
        <p:spPr/>
        <p:txBody>
          <a:bodyPr numCol="2">
            <a:normAutofit fontScale="92500" lnSpcReduction="20000"/>
          </a:bodyPr>
          <a:lstStyle/>
          <a:p>
            <a:pPr lvl="0" fontAlgn="base"/>
            <a:r>
              <a:rPr lang="en-US" dirty="0" err="1"/>
              <a:t>PyGame</a:t>
            </a:r>
            <a:endParaRPr lang="en-US" dirty="0"/>
          </a:p>
          <a:p>
            <a:pPr lvl="0" fontAlgn="base"/>
            <a:r>
              <a:rPr lang="en-US" dirty="0"/>
              <a:t>Raspberry Pi</a:t>
            </a:r>
          </a:p>
          <a:p>
            <a:pPr lvl="0" fontAlgn="base"/>
            <a:r>
              <a:rPr lang="en-US" dirty="0"/>
              <a:t>Minecraft Mods with Python</a:t>
            </a:r>
          </a:p>
          <a:p>
            <a:pPr lvl="0" fontAlgn="base"/>
            <a:r>
              <a:rPr lang="en-US" dirty="0"/>
              <a:t>Web Development with Django</a:t>
            </a:r>
          </a:p>
          <a:p>
            <a:pPr lvl="0" fontAlgn="base"/>
            <a:r>
              <a:rPr lang="en-US" dirty="0"/>
              <a:t>Data analysis, machine learning, etc.</a:t>
            </a:r>
          </a:p>
          <a:p>
            <a:pPr lvl="0" fontAlgn="base"/>
            <a:r>
              <a:rPr lang="en-US" dirty="0"/>
              <a:t>System admin, engineering, finance, etc.</a:t>
            </a:r>
          </a:p>
          <a:p>
            <a:pPr lvl="0" fontAlgn="base"/>
            <a:r>
              <a:rPr lang="en-US" b="1" dirty="0"/>
              <a:t>Example Code</a:t>
            </a:r>
            <a:endParaRPr lang="en-US" dirty="0"/>
          </a:p>
          <a:p>
            <a:pPr lvl="0" fontAlgn="base"/>
            <a:r>
              <a:rPr lang="en-US" dirty="0"/>
              <a:t>The best way to learn a programming language is to write a lot of code and read a lot of code:</a:t>
            </a:r>
          </a:p>
          <a:p>
            <a:r>
              <a:rPr lang="en-US" dirty="0">
                <a:hlinkClick r:id="rId2"/>
              </a:rPr>
              <a:t>The PLEAC project</a:t>
            </a:r>
            <a:endParaRPr lang="en-US" dirty="0"/>
          </a:p>
          <a:p>
            <a:r>
              <a:rPr lang="en-US" u="sng" dirty="0">
                <a:hlinkClick r:id="rId3"/>
              </a:rPr>
              <a:t>Python Cookbook</a:t>
            </a:r>
            <a:r>
              <a:rPr lang="en-US" u="sng" dirty="0"/>
              <a:t> </a:t>
            </a:r>
            <a:r>
              <a:rPr lang="en-US" dirty="0"/>
              <a:t>is an extremely valuable collection of recipes or tips on how to solve certain kinds of problems using Python. This is a must-read for every Python user. </a:t>
            </a:r>
          </a:p>
          <a:p>
            <a:pPr lvl="0" fontAlgn="base"/>
            <a:r>
              <a:rPr lang="en-US" sz="2400" dirty="0">
                <a:hlinkClick r:id="rId4"/>
              </a:rPr>
              <a:t>Microsoft YouthSpark</a:t>
            </a:r>
            <a:endParaRPr lang="en-US" sz="1000" dirty="0"/>
          </a:p>
          <a:p>
            <a:pPr lvl="0" fontAlgn="base"/>
            <a:r>
              <a:rPr lang="en-US" sz="2400" dirty="0">
                <a:hlinkClick r:id="rId5"/>
              </a:rPr>
              <a:t>Find Your Passion</a:t>
            </a:r>
            <a:endParaRPr lang="en-US" sz="1000" dirty="0"/>
          </a:p>
          <a:p>
            <a:pPr lvl="0" fontAlgn="base"/>
            <a:r>
              <a:rPr lang="en-US" sz="2400" dirty="0">
                <a:hlinkClick r:id="rId6"/>
              </a:rPr>
              <a:t>Girls Who Code</a:t>
            </a:r>
            <a:endParaRPr lang="en-US" sz="1000" dirty="0"/>
          </a:p>
          <a:p>
            <a:pPr lvl="0" fontAlgn="base"/>
            <a:r>
              <a:rPr lang="en-US" sz="2400" dirty="0"/>
              <a:t>AP Computer Science (College Board)</a:t>
            </a:r>
            <a:endParaRPr lang="en-US" sz="1000" dirty="0"/>
          </a:p>
          <a:p>
            <a:pPr lvl="1" fontAlgn="base"/>
            <a:r>
              <a:rPr lang="en-US" dirty="0">
                <a:hlinkClick r:id="rId7"/>
              </a:rPr>
              <a:t>AP Computer Science A</a:t>
            </a:r>
            <a:endParaRPr lang="en-US" sz="1000" dirty="0"/>
          </a:p>
          <a:p>
            <a:pPr lvl="1" fontAlgn="base"/>
            <a:r>
              <a:rPr lang="en-US" dirty="0">
                <a:hlinkClick r:id="rId8"/>
              </a:rPr>
              <a:t>AP Computer Science Principles (coming fall 2016)</a:t>
            </a:r>
            <a:endParaRPr lang="en-US" sz="1000" dirty="0"/>
          </a:p>
          <a:p>
            <a:endParaRPr lang="en-US" dirty="0"/>
          </a:p>
        </p:txBody>
      </p:sp>
      <p:sp>
        <p:nvSpPr>
          <p:cNvPr id="4" name="Date Placeholder 3">
            <a:extLst>
              <a:ext uri="{FF2B5EF4-FFF2-40B4-BE49-F238E27FC236}">
                <a16:creationId xmlns:a16="http://schemas.microsoft.com/office/drawing/2014/main" id="{89C8A188-DB51-0B44-8E5A-60D48C45B98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AA42B2C-65BB-3444-B2C6-61F4562DEDB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49E816-A940-9942-A5E0-5F521E9EA525}"/>
              </a:ext>
            </a:extLst>
          </p:cNvPr>
          <p:cNvSpPr>
            <a:spLocks noGrp="1"/>
          </p:cNvSpPr>
          <p:nvPr>
            <p:ph type="sldNum" sz="quarter" idx="12"/>
          </p:nvPr>
        </p:nvSpPr>
        <p:spPr/>
        <p:txBody>
          <a:bodyPr/>
          <a:lstStyle/>
          <a:p>
            <a:fld id="{6D22F896-40B5-4ADD-8801-0D06FADFA095}" type="slidenum">
              <a:rPr lang="en-US" smtClean="0"/>
              <a:t>138</a:t>
            </a:fld>
            <a:endParaRPr lang="en-US" dirty="0"/>
          </a:p>
        </p:txBody>
      </p:sp>
    </p:spTree>
    <p:extLst>
      <p:ext uri="{BB962C8B-B14F-4D97-AF65-F5344CB8AC3E}">
        <p14:creationId xmlns:p14="http://schemas.microsoft.com/office/powerpoint/2010/main" val="29328489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814D-FD65-6F4D-B5E5-933E09F54775}"/>
              </a:ext>
            </a:extLst>
          </p:cNvPr>
          <p:cNvSpPr>
            <a:spLocks noGrp="1"/>
          </p:cNvSpPr>
          <p:nvPr>
            <p:ph type="title"/>
          </p:nvPr>
        </p:nvSpPr>
        <p:spPr/>
        <p:txBody>
          <a:bodyPr/>
          <a:lstStyle/>
          <a:p>
            <a:r>
              <a:rPr lang="en-US" dirty="0"/>
              <a:t>Supplemental Materials</a:t>
            </a:r>
          </a:p>
        </p:txBody>
      </p:sp>
      <p:sp>
        <p:nvSpPr>
          <p:cNvPr id="3" name="Text Placeholder 2">
            <a:extLst>
              <a:ext uri="{FF2B5EF4-FFF2-40B4-BE49-F238E27FC236}">
                <a16:creationId xmlns:a16="http://schemas.microsoft.com/office/drawing/2014/main" id="{8957777A-159F-554E-9767-13372A38EBE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ED98CB5-56C9-A64C-8F86-6188DC61F2FE}"/>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89C8AB69-3F31-DE45-964E-69A521DF4FC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6F4CC29-152E-564E-8C08-73DFBDE0FF51}"/>
              </a:ext>
            </a:extLst>
          </p:cNvPr>
          <p:cNvSpPr>
            <a:spLocks noGrp="1"/>
          </p:cNvSpPr>
          <p:nvPr>
            <p:ph type="sldNum" sz="quarter" idx="12"/>
          </p:nvPr>
        </p:nvSpPr>
        <p:spPr/>
        <p:txBody>
          <a:bodyPr/>
          <a:lstStyle/>
          <a:p>
            <a:fld id="{6D22F896-40B5-4ADD-8801-0D06FADFA095}" type="slidenum">
              <a:rPr lang="en-US" smtClean="0"/>
              <a:t>139</a:t>
            </a:fld>
            <a:endParaRPr lang="en-US" dirty="0"/>
          </a:p>
        </p:txBody>
      </p:sp>
    </p:spTree>
    <p:extLst>
      <p:ext uri="{BB962C8B-B14F-4D97-AF65-F5344CB8AC3E}">
        <p14:creationId xmlns:p14="http://schemas.microsoft.com/office/powerpoint/2010/main" val="2711867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FBC-A8A6-C847-9B2F-6620442FE73E}"/>
              </a:ext>
            </a:extLst>
          </p:cNvPr>
          <p:cNvSpPr>
            <a:spLocks noGrp="1"/>
          </p:cNvSpPr>
          <p:nvPr>
            <p:ph type="title"/>
          </p:nvPr>
        </p:nvSpPr>
        <p:spPr/>
        <p:txBody>
          <a:bodyPr/>
          <a:lstStyle/>
          <a:p>
            <a:r>
              <a:rPr lang="en-US" dirty="0"/>
              <a:t>The process of compiling and running a Java program</a:t>
            </a:r>
          </a:p>
        </p:txBody>
      </p:sp>
      <p:sp>
        <p:nvSpPr>
          <p:cNvPr id="3" name="Content Placeholder 2">
            <a:extLst>
              <a:ext uri="{FF2B5EF4-FFF2-40B4-BE49-F238E27FC236}">
                <a16:creationId xmlns:a16="http://schemas.microsoft.com/office/drawing/2014/main" id="{336FE9B0-C879-994A-8A89-2685EEBE1E44}"/>
              </a:ext>
            </a:extLst>
          </p:cNvPr>
          <p:cNvSpPr>
            <a:spLocks noGrp="1"/>
          </p:cNvSpPr>
          <p:nvPr>
            <p:ph idx="1"/>
          </p:nvPr>
        </p:nvSpPr>
        <p:spPr/>
        <p:txBody>
          <a:bodyPr/>
          <a:lstStyle/>
          <a:p>
            <a:r>
              <a:rPr lang="en-US" dirty="0"/>
              <a:t>Source: </a:t>
            </a:r>
            <a:r>
              <a:rPr lang="en-US" dirty="0">
                <a:hlinkClick r:id="rId2"/>
              </a:rPr>
              <a:t>http://greenteapress.com/thinkjava6/html/thinkjava6002.html#sec8</a:t>
            </a:r>
            <a:endParaRPr lang="en-US" dirty="0"/>
          </a:p>
          <a:p>
            <a:endParaRPr lang="en-US" dirty="0"/>
          </a:p>
        </p:txBody>
      </p:sp>
      <p:sp>
        <p:nvSpPr>
          <p:cNvPr id="4" name="Date Placeholder 3">
            <a:extLst>
              <a:ext uri="{FF2B5EF4-FFF2-40B4-BE49-F238E27FC236}">
                <a16:creationId xmlns:a16="http://schemas.microsoft.com/office/drawing/2014/main" id="{1859A0E5-EECD-CA48-B067-F4913ACFCA7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4D7859B-77D3-6743-810A-FB025529F54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EBE25FA-E65D-884E-91BB-23720F9FD517}"/>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Content Placeholder 6">
            <a:extLst>
              <a:ext uri="{FF2B5EF4-FFF2-40B4-BE49-F238E27FC236}">
                <a16:creationId xmlns:a16="http://schemas.microsoft.com/office/drawing/2014/main" id="{E6133B6F-5532-6D4A-93A7-46B79375346B}"/>
              </a:ext>
            </a:extLst>
          </p:cNvPr>
          <p:cNvPicPr>
            <a:picLocks noChangeAspect="1"/>
          </p:cNvPicPr>
          <p:nvPr/>
        </p:nvPicPr>
        <p:blipFill>
          <a:blip r:embed="rId3"/>
          <a:stretch>
            <a:fillRect/>
          </a:stretch>
        </p:blipFill>
        <p:spPr>
          <a:xfrm>
            <a:off x="830262" y="3279042"/>
            <a:ext cx="10632396" cy="1765527"/>
          </a:xfrm>
          <a:prstGeom prst="rect">
            <a:avLst/>
          </a:prstGeom>
        </p:spPr>
      </p:pic>
    </p:spTree>
    <p:extLst>
      <p:ext uri="{BB962C8B-B14F-4D97-AF65-F5344CB8AC3E}">
        <p14:creationId xmlns:p14="http://schemas.microsoft.com/office/powerpoint/2010/main" val="72567604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8BB7-9889-944C-B7F7-F0ADD5556C20}"/>
              </a:ext>
            </a:extLst>
          </p:cNvPr>
          <p:cNvSpPr>
            <a:spLocks noGrp="1"/>
          </p:cNvSpPr>
          <p:nvPr>
            <p:ph type="title"/>
          </p:nvPr>
        </p:nvSpPr>
        <p:spPr/>
        <p:txBody>
          <a:bodyPr/>
          <a:lstStyle/>
          <a:p>
            <a:r>
              <a:rPr lang="en-US" dirty="0"/>
              <a:t>Variables and Values </a:t>
            </a:r>
          </a:p>
        </p:txBody>
      </p:sp>
      <p:sp>
        <p:nvSpPr>
          <p:cNvPr id="3" name="Content Placeholder 2">
            <a:extLst>
              <a:ext uri="{FF2B5EF4-FFF2-40B4-BE49-F238E27FC236}">
                <a16:creationId xmlns:a16="http://schemas.microsoft.com/office/drawing/2014/main" id="{DD9E9F1F-1640-7345-A980-910E338EFDAD}"/>
              </a:ext>
            </a:extLst>
          </p:cNvPr>
          <p:cNvSpPr>
            <a:spLocks noGrp="1"/>
          </p:cNvSpPr>
          <p:nvPr>
            <p:ph idx="1"/>
          </p:nvPr>
        </p:nvSpPr>
        <p:spPr/>
        <p:txBody>
          <a:bodyPr/>
          <a:lstStyle/>
          <a:p>
            <a:r>
              <a:rPr lang="en-US" dirty="0"/>
              <a:t>Python has strong, dynamic typing </a:t>
            </a:r>
          </a:p>
          <a:p>
            <a:r>
              <a:rPr lang="en-US" dirty="0"/>
              <a:t>Values never change type unless you make them </a:t>
            </a:r>
          </a:p>
          <a:p>
            <a:pPr lvl="1"/>
            <a:r>
              <a:rPr lang="en-US" dirty="0"/>
              <a:t>This is the “strong” part</a:t>
            </a:r>
          </a:p>
          <a:p>
            <a:r>
              <a:rPr lang="en-US" dirty="0"/>
              <a:t>Variables change type whenever you assign to them</a:t>
            </a:r>
          </a:p>
          <a:p>
            <a:pPr lvl="1"/>
            <a:r>
              <a:rPr lang="en-US" dirty="0"/>
              <a:t>This is the “dynamic” part </a:t>
            </a:r>
          </a:p>
          <a:p>
            <a:endParaRPr lang="en-US" dirty="0"/>
          </a:p>
        </p:txBody>
      </p:sp>
      <p:sp>
        <p:nvSpPr>
          <p:cNvPr id="4" name="Date Placeholder 3">
            <a:extLst>
              <a:ext uri="{FF2B5EF4-FFF2-40B4-BE49-F238E27FC236}">
                <a16:creationId xmlns:a16="http://schemas.microsoft.com/office/drawing/2014/main" id="{A9E47D73-036D-C542-BBB8-05F6EAC6D600}"/>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4DC3C53-DB0D-EE4C-94DC-49361CD1A50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6EE91D7-32A2-6F4C-B1EE-081DFBE293F7}"/>
              </a:ext>
            </a:extLst>
          </p:cNvPr>
          <p:cNvSpPr>
            <a:spLocks noGrp="1"/>
          </p:cNvSpPr>
          <p:nvPr>
            <p:ph type="sldNum" sz="quarter" idx="12"/>
          </p:nvPr>
        </p:nvSpPr>
        <p:spPr/>
        <p:txBody>
          <a:bodyPr/>
          <a:lstStyle/>
          <a:p>
            <a:fld id="{6D22F896-40B5-4ADD-8801-0D06FADFA095}" type="slidenum">
              <a:rPr lang="en-US" smtClean="0"/>
              <a:t>140</a:t>
            </a:fld>
            <a:endParaRPr lang="en-US" dirty="0"/>
          </a:p>
        </p:txBody>
      </p:sp>
    </p:spTree>
    <p:extLst>
      <p:ext uri="{BB962C8B-B14F-4D97-AF65-F5344CB8AC3E}">
        <p14:creationId xmlns:p14="http://schemas.microsoft.com/office/powerpoint/2010/main" val="77986314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4E6D-D584-AF4F-B3F9-5C2BABFD384C}"/>
              </a:ext>
            </a:extLst>
          </p:cNvPr>
          <p:cNvSpPr>
            <a:spLocks noGrp="1"/>
          </p:cNvSpPr>
          <p:nvPr>
            <p:ph type="title"/>
          </p:nvPr>
        </p:nvSpPr>
        <p:spPr/>
        <p:txBody>
          <a:bodyPr/>
          <a:lstStyle/>
          <a:p>
            <a:r>
              <a:rPr lang="en-US" dirty="0"/>
              <a:t>Keeping Text in Strings</a:t>
            </a:r>
          </a:p>
        </p:txBody>
      </p:sp>
      <p:sp>
        <p:nvSpPr>
          <p:cNvPr id="3" name="Content Placeholder 2">
            <a:extLst>
              <a:ext uri="{FF2B5EF4-FFF2-40B4-BE49-F238E27FC236}">
                <a16:creationId xmlns:a16="http://schemas.microsoft.com/office/drawing/2014/main" id="{2D807D3F-2A18-8A43-8C99-E80DF4A0A65A}"/>
              </a:ext>
            </a:extLst>
          </p:cNvPr>
          <p:cNvSpPr>
            <a:spLocks noGrp="1"/>
          </p:cNvSpPr>
          <p:nvPr>
            <p:ph idx="1"/>
          </p:nvPr>
        </p:nvSpPr>
        <p:spPr/>
        <p:txBody>
          <a:bodyPr/>
          <a:lstStyle/>
          <a:p>
            <a:r>
              <a:rPr lang="en-US" dirty="0"/>
              <a:t>"</a:t>
            </a:r>
            <a:r>
              <a:rPr lang="en-US" dirty="0" err="1"/>
              <a:t>abcde</a:t>
            </a:r>
            <a:r>
              <a:rPr lang="en-US" dirty="0"/>
              <a:t>"[0]</a:t>
            </a:r>
          </a:p>
          <a:p>
            <a:r>
              <a:rPr lang="en-US" dirty="0"/>
              <a:t>"</a:t>
            </a:r>
            <a:r>
              <a:rPr lang="en-US" dirty="0" err="1"/>
              <a:t>abcde</a:t>
            </a:r>
            <a:r>
              <a:rPr lang="en-US" dirty="0"/>
              <a:t>"[1]</a:t>
            </a:r>
          </a:p>
          <a:p>
            <a:r>
              <a:rPr lang="en-US" dirty="0"/>
              <a:t>"</a:t>
            </a:r>
            <a:r>
              <a:rPr lang="en-US" dirty="0" err="1"/>
              <a:t>abcde</a:t>
            </a:r>
            <a:r>
              <a:rPr lang="en-US" dirty="0"/>
              <a:t>"[10]</a:t>
            </a:r>
          </a:p>
          <a:p>
            <a:r>
              <a:rPr lang="en-US" dirty="0"/>
              <a:t>"</a:t>
            </a:r>
            <a:r>
              <a:rPr lang="en-US" dirty="0" err="1"/>
              <a:t>abcde</a:t>
            </a:r>
            <a:r>
              <a:rPr lang="en-US" dirty="0"/>
              <a:t>"[1:3]</a:t>
            </a:r>
          </a:p>
          <a:p>
            <a:r>
              <a:rPr lang="en-US" dirty="0"/>
              <a:t>"</a:t>
            </a:r>
            <a:r>
              <a:rPr lang="en-US" dirty="0" err="1"/>
              <a:t>abcde</a:t>
            </a:r>
            <a:r>
              <a:rPr lang="en-US" dirty="0"/>
              <a:t>"[:3] "</a:t>
            </a:r>
            <a:r>
              <a:rPr lang="en-US" dirty="0" err="1"/>
              <a:t>abcde</a:t>
            </a:r>
            <a:r>
              <a:rPr lang="en-US" dirty="0"/>
              <a:t>"[3:]</a:t>
            </a:r>
          </a:p>
          <a:p>
            <a:r>
              <a:rPr lang="en-US" dirty="0" err="1"/>
              <a:t>len</a:t>
            </a:r>
            <a:r>
              <a:rPr lang="en-US" dirty="0"/>
              <a:t>("</a:t>
            </a:r>
            <a:r>
              <a:rPr lang="en-US" dirty="0" err="1"/>
              <a:t>abcde</a:t>
            </a:r>
            <a:r>
              <a:rPr lang="en-US" dirty="0"/>
              <a:t>") "</a:t>
            </a:r>
            <a:r>
              <a:rPr lang="en-US" dirty="0" err="1"/>
              <a:t>abc</a:t>
            </a:r>
            <a:r>
              <a:rPr lang="en-US" dirty="0"/>
              <a:t>" + "def"</a:t>
            </a:r>
          </a:p>
          <a:p>
            <a:endParaRPr lang="en-US" dirty="0"/>
          </a:p>
        </p:txBody>
      </p:sp>
      <p:sp>
        <p:nvSpPr>
          <p:cNvPr id="4" name="Date Placeholder 3">
            <a:extLst>
              <a:ext uri="{FF2B5EF4-FFF2-40B4-BE49-F238E27FC236}">
                <a16:creationId xmlns:a16="http://schemas.microsoft.com/office/drawing/2014/main" id="{F9700792-B22C-6641-A018-2A1FA799AA7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61C8B2B-9D05-1548-A6A0-E4D214A2CE0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31F5E98-65EC-C546-B351-56AB22B9B86F}"/>
              </a:ext>
            </a:extLst>
          </p:cNvPr>
          <p:cNvSpPr>
            <a:spLocks noGrp="1"/>
          </p:cNvSpPr>
          <p:nvPr>
            <p:ph type="sldNum" sz="quarter" idx="12"/>
          </p:nvPr>
        </p:nvSpPr>
        <p:spPr/>
        <p:txBody>
          <a:bodyPr/>
          <a:lstStyle/>
          <a:p>
            <a:fld id="{6D22F896-40B5-4ADD-8801-0D06FADFA095}" type="slidenum">
              <a:rPr lang="en-US" smtClean="0"/>
              <a:t>141</a:t>
            </a:fld>
            <a:endParaRPr lang="en-US" dirty="0"/>
          </a:p>
        </p:txBody>
      </p:sp>
    </p:spTree>
    <p:extLst>
      <p:ext uri="{BB962C8B-B14F-4D97-AF65-F5344CB8AC3E}">
        <p14:creationId xmlns:p14="http://schemas.microsoft.com/office/powerpoint/2010/main" val="10175182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lstStyle/>
          <a:p>
            <a:r>
              <a:rPr lang="en-US" dirty="0"/>
              <a:t>Scope of the variable</a:t>
            </a:r>
          </a:p>
          <a:p>
            <a:pPr marL="1028700" lvl="1" indent="-342900"/>
            <a:r>
              <a:rPr lang="en-US" dirty="0" err="1"/>
              <a:t>ex_func_local.py</a:t>
            </a:r>
            <a:endParaRPr lang="en-US" dirty="0"/>
          </a:p>
          <a:p>
            <a:r>
              <a:rPr lang="en-US" dirty="0"/>
              <a:t>x = 50</a:t>
            </a:r>
          </a:p>
          <a:p>
            <a:r>
              <a:rPr lang="en-US" dirty="0"/>
              <a:t>def </a:t>
            </a:r>
            <a:r>
              <a:rPr lang="en-US" dirty="0" err="1"/>
              <a:t>func</a:t>
            </a:r>
            <a:r>
              <a:rPr lang="en-US" dirty="0"/>
              <a:t>(x):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142</a:t>
            </a:fld>
            <a:endParaRPr lang="en-US" dirty="0"/>
          </a:p>
        </p:txBody>
      </p:sp>
    </p:spTree>
    <p:extLst>
      <p:ext uri="{BB962C8B-B14F-4D97-AF65-F5344CB8AC3E}">
        <p14:creationId xmlns:p14="http://schemas.microsoft.com/office/powerpoint/2010/main" val="35155453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normAutofit lnSpcReduction="10000"/>
          </a:bodyPr>
          <a:lstStyle/>
          <a:p>
            <a:r>
              <a:rPr lang="en-US" dirty="0"/>
              <a:t>global statement</a:t>
            </a:r>
          </a:p>
          <a:p>
            <a:pPr marL="1028700" lvl="1" indent="-342900"/>
            <a:r>
              <a:rPr lang="en-US" dirty="0" err="1"/>
              <a:t>ex_func_global.py</a:t>
            </a:r>
            <a:endParaRPr lang="en-US" dirty="0"/>
          </a:p>
          <a:p>
            <a:r>
              <a:rPr lang="en-US" dirty="0"/>
              <a:t>x = 50</a:t>
            </a:r>
          </a:p>
          <a:p>
            <a:r>
              <a:rPr lang="en-US" dirty="0"/>
              <a:t>def </a:t>
            </a:r>
            <a:r>
              <a:rPr lang="en-US" dirty="0" err="1"/>
              <a:t>func</a:t>
            </a:r>
            <a:r>
              <a:rPr lang="en-US" dirty="0"/>
              <a:t>():</a:t>
            </a:r>
          </a:p>
          <a:p>
            <a:r>
              <a:rPr lang="en-US" dirty="0"/>
              <a:t>    global 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143</a:t>
            </a:fld>
            <a:endParaRPr lang="en-US" dirty="0"/>
          </a:p>
        </p:txBody>
      </p:sp>
    </p:spTree>
    <p:extLst>
      <p:ext uri="{BB962C8B-B14F-4D97-AF65-F5344CB8AC3E}">
        <p14:creationId xmlns:p14="http://schemas.microsoft.com/office/powerpoint/2010/main" val="316251049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6BA3-C6F4-6744-9A85-239065286C26}"/>
              </a:ext>
            </a:extLst>
          </p:cNvPr>
          <p:cNvSpPr>
            <a:spLocks noGrp="1"/>
          </p:cNvSpPr>
          <p:nvPr>
            <p:ph type="title"/>
          </p:nvPr>
        </p:nvSpPr>
        <p:spPr/>
        <p:txBody>
          <a:bodyPr/>
          <a:lstStyle/>
          <a:p>
            <a:r>
              <a:rPr lang="en-US" dirty="0"/>
              <a:t>nonlocal Variables</a:t>
            </a:r>
          </a:p>
        </p:txBody>
      </p:sp>
      <p:sp>
        <p:nvSpPr>
          <p:cNvPr id="3" name="Content Placeholder 2">
            <a:extLst>
              <a:ext uri="{FF2B5EF4-FFF2-40B4-BE49-F238E27FC236}">
                <a16:creationId xmlns:a16="http://schemas.microsoft.com/office/drawing/2014/main" id="{BB569214-A1F3-694B-8F63-8AC189D7629C}"/>
              </a:ext>
            </a:extLst>
          </p:cNvPr>
          <p:cNvSpPr>
            <a:spLocks noGrp="1"/>
          </p:cNvSpPr>
          <p:nvPr>
            <p:ph idx="1"/>
          </p:nvPr>
        </p:nvSpPr>
        <p:spPr/>
        <p:txBody>
          <a:bodyPr>
            <a:normAutofit fontScale="92500" lnSpcReduction="20000"/>
          </a:bodyPr>
          <a:lstStyle/>
          <a:p>
            <a:r>
              <a:rPr lang="en-US" dirty="0"/>
              <a:t>nonlocal scopes are observed when you define functions inside functions.</a:t>
            </a:r>
          </a:p>
          <a:p>
            <a:pPr marL="1028700" lvl="1" indent="-342900"/>
            <a:r>
              <a:rPr lang="en-US" dirty="0" err="1"/>
              <a:t>ex_func_nonlocal.py</a:t>
            </a:r>
            <a:endParaRPr lang="en-US" dirty="0"/>
          </a:p>
          <a:p>
            <a:r>
              <a:rPr lang="en-US" dirty="0"/>
              <a:t>def </a:t>
            </a:r>
            <a:r>
              <a:rPr lang="en-US" dirty="0" err="1"/>
              <a:t>func_outer</a:t>
            </a:r>
            <a:r>
              <a:rPr lang="en-US" dirty="0"/>
              <a:t>():</a:t>
            </a:r>
          </a:p>
          <a:p>
            <a:r>
              <a:rPr lang="en-US" dirty="0"/>
              <a:t>    x = 2</a:t>
            </a:r>
          </a:p>
          <a:p>
            <a:r>
              <a:rPr lang="en-US" dirty="0"/>
              <a:t>    print('x is ', x)</a:t>
            </a:r>
          </a:p>
          <a:p>
            <a:r>
              <a:rPr lang="en-US" dirty="0"/>
              <a:t>    def </a:t>
            </a:r>
            <a:r>
              <a:rPr lang="en-US" dirty="0" err="1"/>
              <a:t>func_inner</a:t>
            </a:r>
            <a:r>
              <a:rPr lang="en-US" dirty="0"/>
              <a:t>():</a:t>
            </a:r>
          </a:p>
          <a:p>
            <a:r>
              <a:rPr lang="en-US" dirty="0"/>
              <a:t>        nonlocal x</a:t>
            </a:r>
          </a:p>
          <a:p>
            <a:r>
              <a:rPr lang="en-US" dirty="0"/>
              <a:t>        x = 5</a:t>
            </a:r>
          </a:p>
          <a:p>
            <a:endParaRPr lang="en-US" dirty="0"/>
          </a:p>
          <a:p>
            <a:r>
              <a:rPr lang="en-US" dirty="0"/>
              <a:t>    </a:t>
            </a:r>
            <a:r>
              <a:rPr lang="en-US" dirty="0" err="1"/>
              <a:t>func_inner</a:t>
            </a:r>
            <a:r>
              <a:rPr lang="en-US" dirty="0"/>
              <a:t>()</a:t>
            </a:r>
          </a:p>
          <a:p>
            <a:r>
              <a:rPr lang="en-US" dirty="0"/>
              <a:t>    print('Changed local x to ', x)</a:t>
            </a:r>
          </a:p>
          <a:p>
            <a:r>
              <a:rPr lang="en-US" dirty="0" err="1"/>
              <a:t>func_outer</a:t>
            </a:r>
            <a:r>
              <a:rPr lang="en-US" dirty="0"/>
              <a:t>()</a:t>
            </a:r>
          </a:p>
          <a:p>
            <a:endParaRPr lang="en-US" dirty="0"/>
          </a:p>
        </p:txBody>
      </p:sp>
      <p:sp>
        <p:nvSpPr>
          <p:cNvPr id="4" name="Date Placeholder 3">
            <a:extLst>
              <a:ext uri="{FF2B5EF4-FFF2-40B4-BE49-F238E27FC236}">
                <a16:creationId xmlns:a16="http://schemas.microsoft.com/office/drawing/2014/main" id="{A5010E4C-AAB6-A448-AD5E-6C957425F880}"/>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C529D3E-021C-1047-B0CE-529DBF210C4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87DE53B-DC4C-7D44-B65F-AADFD5BE9DF6}"/>
              </a:ext>
            </a:extLst>
          </p:cNvPr>
          <p:cNvSpPr>
            <a:spLocks noGrp="1"/>
          </p:cNvSpPr>
          <p:nvPr>
            <p:ph type="sldNum" sz="quarter" idx="12"/>
          </p:nvPr>
        </p:nvSpPr>
        <p:spPr/>
        <p:txBody>
          <a:bodyPr/>
          <a:lstStyle/>
          <a:p>
            <a:fld id="{6D22F896-40B5-4ADD-8801-0D06FADFA095}" type="slidenum">
              <a:rPr lang="en-US" smtClean="0"/>
              <a:t>144</a:t>
            </a:fld>
            <a:endParaRPr lang="en-US" dirty="0"/>
          </a:p>
        </p:txBody>
      </p:sp>
    </p:spTree>
    <p:extLst>
      <p:ext uri="{BB962C8B-B14F-4D97-AF65-F5344CB8AC3E}">
        <p14:creationId xmlns:p14="http://schemas.microsoft.com/office/powerpoint/2010/main" val="27557050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7715-2D2A-A848-A700-A8FC86781163}"/>
              </a:ext>
            </a:extLst>
          </p:cNvPr>
          <p:cNvSpPr>
            <a:spLocks noGrp="1"/>
          </p:cNvSpPr>
          <p:nvPr>
            <p:ph type="title"/>
          </p:nvPr>
        </p:nvSpPr>
        <p:spPr/>
        <p:txBody>
          <a:bodyPr/>
          <a:lstStyle/>
          <a:p>
            <a:r>
              <a:rPr lang="en-US" dirty="0" err="1"/>
              <a:t>DocStrings</a:t>
            </a:r>
            <a:endParaRPr lang="en-US" dirty="0"/>
          </a:p>
        </p:txBody>
      </p:sp>
      <p:sp>
        <p:nvSpPr>
          <p:cNvPr id="3" name="Content Placeholder 2">
            <a:extLst>
              <a:ext uri="{FF2B5EF4-FFF2-40B4-BE49-F238E27FC236}">
                <a16:creationId xmlns:a16="http://schemas.microsoft.com/office/drawing/2014/main" id="{67B52D99-1709-B94B-811D-B737AC0A77B2}"/>
              </a:ext>
            </a:extLst>
          </p:cNvPr>
          <p:cNvSpPr>
            <a:spLocks noGrp="1"/>
          </p:cNvSpPr>
          <p:nvPr>
            <p:ph idx="1"/>
          </p:nvPr>
        </p:nvSpPr>
        <p:spPr/>
        <p:txBody>
          <a:bodyPr/>
          <a:lstStyle/>
          <a:p>
            <a:r>
              <a:rPr lang="en-US" sz="2400" dirty="0">
                <a:solidFill>
                  <a:srgbClr val="000000"/>
                </a:solidFill>
                <a:latin typeface="Calibri" panose="020F0502020204030204" pitchFamily="34" charset="0"/>
                <a:ea typeface="Calibri" panose="020F0502020204030204" pitchFamily="34" charset="0"/>
              </a:rPr>
              <a:t>Python has a nifty feature called documentation strings, usually referred to by its shorter name </a:t>
            </a:r>
            <a:r>
              <a:rPr lang="en-US" sz="2400" dirty="0">
                <a:solidFill>
                  <a:srgbClr val="FF0000"/>
                </a:solidFill>
                <a:latin typeface="Calibri" panose="020F0502020204030204" pitchFamily="34" charset="0"/>
                <a:ea typeface="Calibri" panose="020F0502020204030204" pitchFamily="34" charset="0"/>
              </a:rPr>
              <a:t>docstrings</a:t>
            </a:r>
            <a:r>
              <a:rPr lang="en-US" sz="2400" dirty="0">
                <a:solidFill>
                  <a:srgbClr val="000000"/>
                </a:solidFill>
                <a:latin typeface="Calibri" panose="020F0502020204030204" pitchFamily="34" charset="0"/>
                <a:ea typeface="Calibri" panose="020F0502020204030204" pitchFamily="34" charset="0"/>
              </a:rPr>
              <a:t>.</a:t>
            </a:r>
          </a:p>
          <a:p>
            <a:endParaRPr lang="en-US" dirty="0"/>
          </a:p>
        </p:txBody>
      </p:sp>
      <p:sp>
        <p:nvSpPr>
          <p:cNvPr id="4" name="Date Placeholder 3">
            <a:extLst>
              <a:ext uri="{FF2B5EF4-FFF2-40B4-BE49-F238E27FC236}">
                <a16:creationId xmlns:a16="http://schemas.microsoft.com/office/drawing/2014/main" id="{EB1F08E4-6233-654E-90E8-E81CE3E09E50}"/>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25982D6-5B2C-C648-9C19-49E26504279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B45C4C0-EC66-4240-9D4D-35B277A36439}"/>
              </a:ext>
            </a:extLst>
          </p:cNvPr>
          <p:cNvSpPr>
            <a:spLocks noGrp="1"/>
          </p:cNvSpPr>
          <p:nvPr>
            <p:ph type="sldNum" sz="quarter" idx="12"/>
          </p:nvPr>
        </p:nvSpPr>
        <p:spPr/>
        <p:txBody>
          <a:bodyPr/>
          <a:lstStyle/>
          <a:p>
            <a:fld id="{6D22F896-40B5-4ADD-8801-0D06FADFA095}" type="slidenum">
              <a:rPr lang="en-US" smtClean="0"/>
              <a:t>145</a:t>
            </a:fld>
            <a:endParaRPr lang="en-US" dirty="0"/>
          </a:p>
        </p:txBody>
      </p:sp>
    </p:spTree>
    <p:extLst>
      <p:ext uri="{BB962C8B-B14F-4D97-AF65-F5344CB8AC3E}">
        <p14:creationId xmlns:p14="http://schemas.microsoft.com/office/powerpoint/2010/main" val="41465811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0AEB-AD19-9341-BD82-8175BEC71F1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81E7CE8-AE84-9D47-9702-8AFC4DCF63B0}"/>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How to create modules that contains functions and variables?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03000"/>
              </a:lnSpc>
              <a:spcBef>
                <a:spcPts val="0"/>
              </a:spcBef>
              <a:spcAft>
                <a:spcPts val="69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 a file with a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extension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10000"/>
              </a:lnSpc>
              <a:spcBef>
                <a:spcPts val="0"/>
              </a:spcBef>
              <a:spcAft>
                <a:spcPts val="97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write the modules in the native language</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208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module can be imported by another program.</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250"/>
              </a:spcAft>
              <a:buNone/>
            </a:pPr>
            <a:r>
              <a:rPr lang="en-US" sz="2400" dirty="0">
                <a:solidFill>
                  <a:srgbClr val="000000"/>
                </a:solidFill>
                <a:latin typeface="Consolas" panose="020B0609020204030204" pitchFamily="49" charset="0"/>
                <a:ea typeface="Consolas" panose="020B0609020204030204" pitchFamily="49" charset="0"/>
              </a:rPr>
              <a:t>import sys</a:t>
            </a:r>
            <a:endParaRPr lang="en-US" sz="12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C9D0C54-CB26-1D47-8316-70FBDFEAB07C}"/>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A8806C6-3313-7144-B457-84976472B9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0A3CD9-9AB9-4D4C-B2D1-4436BD4BE35D}"/>
              </a:ext>
            </a:extLst>
          </p:cNvPr>
          <p:cNvSpPr>
            <a:spLocks noGrp="1"/>
          </p:cNvSpPr>
          <p:nvPr>
            <p:ph type="sldNum" sz="quarter" idx="12"/>
          </p:nvPr>
        </p:nvSpPr>
        <p:spPr/>
        <p:txBody>
          <a:bodyPr/>
          <a:lstStyle/>
          <a:p>
            <a:fld id="{6D22F896-40B5-4ADD-8801-0D06FADFA095}" type="slidenum">
              <a:rPr lang="en-US" smtClean="0"/>
              <a:t>146</a:t>
            </a:fld>
            <a:endParaRPr lang="en-US" dirty="0"/>
          </a:p>
        </p:txBody>
      </p:sp>
    </p:spTree>
    <p:extLst>
      <p:ext uri="{BB962C8B-B14F-4D97-AF65-F5344CB8AC3E}">
        <p14:creationId xmlns:p14="http://schemas.microsoft.com/office/powerpoint/2010/main" val="39002528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7AF3-2135-B446-A931-6F10A0675986}"/>
              </a:ext>
            </a:extLst>
          </p:cNvPr>
          <p:cNvSpPr>
            <a:spLocks noGrp="1"/>
          </p:cNvSpPr>
          <p:nvPr>
            <p:ph type="title"/>
          </p:nvPr>
        </p:nvSpPr>
        <p:spPr/>
        <p:txBody>
          <a:bodyPr/>
          <a:lstStyle/>
          <a:p>
            <a:r>
              <a:rPr lang="en-US" dirty="0"/>
              <a:t>Create a Modules</a:t>
            </a:r>
          </a:p>
        </p:txBody>
      </p:sp>
      <p:sp>
        <p:nvSpPr>
          <p:cNvPr id="3" name="Content Placeholder 2">
            <a:extLst>
              <a:ext uri="{FF2B5EF4-FFF2-40B4-BE49-F238E27FC236}">
                <a16:creationId xmlns:a16="http://schemas.microsoft.com/office/drawing/2014/main" id="{BC584B67-9171-2E42-84D5-35D95BA50DA2}"/>
              </a:ext>
            </a:extLst>
          </p:cNvPr>
          <p:cNvSpPr>
            <a:spLocks noGrp="1"/>
          </p:cNvSpPr>
          <p:nvPr>
            <p:ph idx="1"/>
          </p:nvPr>
        </p:nvSpPr>
        <p:spPr/>
        <p:txBody>
          <a:bodyPr/>
          <a:lstStyle/>
          <a:p>
            <a:pPr lvl="0" fontAlgn="base"/>
            <a:r>
              <a:rPr lang="en-US" dirty="0"/>
              <a:t>Create a module named </a:t>
            </a:r>
            <a:r>
              <a:rPr lang="en-US" b="1" dirty="0" err="1"/>
              <a:t>first_module.py</a:t>
            </a:r>
            <a:endParaRPr lang="en-US" dirty="0"/>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Create another file named </a:t>
            </a:r>
            <a:r>
              <a:rPr lang="en-US" b="1" dirty="0" err="1"/>
              <a:t>first_hello.py</a:t>
            </a:r>
            <a:endParaRPr lang="en-US" dirty="0"/>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first_module</a:t>
            </a:r>
            <a:endParaRPr lang="en-US" dirty="0">
              <a:latin typeface="Consolas" panose="020B0609020204030204" pitchFamily="49" charset="0"/>
              <a:cs typeface="Consolas" panose="020B0609020204030204" pitchFamily="49" charset="0"/>
            </a:endParaRPr>
          </a:p>
          <a:p>
            <a:pPr marL="0" indent="0">
              <a:buNone/>
            </a:pPr>
            <a:r>
              <a:rPr lang="en-US" dirty="0">
                <a:solidFill>
                  <a:srgbClr val="00B050"/>
                </a:solidFill>
              </a:rPr>
              <a:t>Hello World!</a:t>
            </a:r>
          </a:p>
          <a:p>
            <a:endParaRPr lang="en-US" dirty="0"/>
          </a:p>
        </p:txBody>
      </p:sp>
      <p:sp>
        <p:nvSpPr>
          <p:cNvPr id="4" name="Date Placeholder 3">
            <a:extLst>
              <a:ext uri="{FF2B5EF4-FFF2-40B4-BE49-F238E27FC236}">
                <a16:creationId xmlns:a16="http://schemas.microsoft.com/office/drawing/2014/main" id="{965199C5-FD1C-6F49-A792-28CDBF42B8BE}"/>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A07E7B4-76C1-4B46-818B-7DF964637FE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D42028F-A21A-A042-ABA3-6E9EAA927CF0}"/>
              </a:ext>
            </a:extLst>
          </p:cNvPr>
          <p:cNvSpPr>
            <a:spLocks noGrp="1"/>
          </p:cNvSpPr>
          <p:nvPr>
            <p:ph type="sldNum" sz="quarter" idx="12"/>
          </p:nvPr>
        </p:nvSpPr>
        <p:spPr/>
        <p:txBody>
          <a:bodyPr/>
          <a:lstStyle/>
          <a:p>
            <a:fld id="{6D22F896-40B5-4ADD-8801-0D06FADFA095}" type="slidenum">
              <a:rPr lang="en-US" smtClean="0"/>
              <a:t>147</a:t>
            </a:fld>
            <a:endParaRPr lang="en-US" dirty="0"/>
          </a:p>
        </p:txBody>
      </p:sp>
    </p:spTree>
    <p:extLst>
      <p:ext uri="{BB962C8B-B14F-4D97-AF65-F5344CB8AC3E}">
        <p14:creationId xmlns:p14="http://schemas.microsoft.com/office/powerpoint/2010/main" val="25506779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571F-500D-4B4A-A422-994F1A069B5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42C7F01D-6282-9443-BFAD-CE8D13F29155}"/>
              </a:ext>
            </a:extLst>
          </p:cNvPr>
          <p:cNvSpPr>
            <a:spLocks noGrp="1"/>
          </p:cNvSpPr>
          <p:nvPr>
            <p:ph idx="1"/>
          </p:nvPr>
        </p:nvSpPr>
        <p:spPr/>
        <p:txBody>
          <a:bodyPr>
            <a:normAutofit lnSpcReduction="10000"/>
          </a:bodyPr>
          <a:lstStyle/>
          <a:p>
            <a:pPr lvl="0" fontAlgn="base"/>
            <a:r>
              <a:rPr lang="en-US" dirty="0"/>
              <a:t>Create a </a:t>
            </a:r>
            <a:r>
              <a:rPr lang="en-US" dirty="0" err="1"/>
              <a:t>second_module.py</a:t>
            </a:r>
            <a:endParaRPr lang="en-US" dirty="0"/>
          </a:p>
          <a:p>
            <a:pPr marL="0" indent="0">
              <a:buNone/>
            </a:pPr>
            <a:r>
              <a:rPr lang="en-US" dirty="0">
                <a:latin typeface="Consolas" panose="020B0609020204030204" pitchFamily="49" charset="0"/>
                <a:cs typeface="Consolas" panose="020B0609020204030204" pitchFamily="49" charset="0"/>
              </a:rPr>
              <a:t>def hello():</a:t>
            </a:r>
          </a:p>
          <a:p>
            <a:pPr marL="0" indent="0">
              <a:buNone/>
            </a:pPr>
            <a:r>
              <a:rPr lang="en-US" dirty="0">
                <a:latin typeface="Consolas" panose="020B0609020204030204" pitchFamily="49" charset="0"/>
                <a:cs typeface="Consolas" panose="020B0609020204030204" pitchFamily="49" charset="0"/>
              </a:rPr>
              <a:t>    print("Hello World!")</a:t>
            </a:r>
          </a:p>
          <a:p>
            <a:pPr lvl="0" fontAlgn="base"/>
            <a:r>
              <a:rPr lang="en-US" dirty="0"/>
              <a:t>Calling the function from hello2.py</a:t>
            </a:r>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second_module.hello</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import hello</a:t>
            </a:r>
          </a:p>
          <a:p>
            <a:pPr marL="0" indent="0">
              <a:buNone/>
            </a:pPr>
            <a:r>
              <a:rPr lang="en-US" dirty="0">
                <a:latin typeface="Consolas" panose="020B0609020204030204" pitchFamily="49" charset="0"/>
                <a:cs typeface="Consolas" panose="020B0609020204030204" pitchFamily="49" charset="0"/>
              </a:rPr>
              <a:t>hello()</a:t>
            </a:r>
          </a:p>
          <a:p>
            <a:endParaRPr lang="en-US" dirty="0"/>
          </a:p>
        </p:txBody>
      </p:sp>
      <p:sp>
        <p:nvSpPr>
          <p:cNvPr id="4" name="Date Placeholder 3">
            <a:extLst>
              <a:ext uri="{FF2B5EF4-FFF2-40B4-BE49-F238E27FC236}">
                <a16:creationId xmlns:a16="http://schemas.microsoft.com/office/drawing/2014/main" id="{1DFBB048-4858-C449-8F3C-3244C009F8D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6365F04-1656-5B4B-9CB3-F826D052F2B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76D575-7D71-134A-870F-AC06AFE8B9C3}"/>
              </a:ext>
            </a:extLst>
          </p:cNvPr>
          <p:cNvSpPr>
            <a:spLocks noGrp="1"/>
          </p:cNvSpPr>
          <p:nvPr>
            <p:ph type="sldNum" sz="quarter" idx="12"/>
          </p:nvPr>
        </p:nvSpPr>
        <p:spPr/>
        <p:txBody>
          <a:bodyPr/>
          <a:lstStyle/>
          <a:p>
            <a:fld id="{6D22F896-40B5-4ADD-8801-0D06FADFA095}" type="slidenum">
              <a:rPr lang="en-US" smtClean="0"/>
              <a:t>148</a:t>
            </a:fld>
            <a:endParaRPr lang="en-US" dirty="0"/>
          </a:p>
        </p:txBody>
      </p:sp>
    </p:spTree>
    <p:extLst>
      <p:ext uri="{BB962C8B-B14F-4D97-AF65-F5344CB8AC3E}">
        <p14:creationId xmlns:p14="http://schemas.microsoft.com/office/powerpoint/2010/main" val="40434455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6BA5-26BB-8549-9D6B-164D2EAD5A1D}"/>
              </a:ext>
            </a:extLst>
          </p:cNvPr>
          <p:cNvSpPr>
            <a:spLocks noGrp="1"/>
          </p:cNvSpPr>
          <p:nvPr>
            <p:ph type="title"/>
          </p:nvPr>
        </p:nvSpPr>
        <p:spPr/>
        <p:txBody>
          <a:bodyPr/>
          <a:lstStyle/>
          <a:p>
            <a:r>
              <a:rPr lang="en-US" dirty="0"/>
              <a:t>A module’s __name__</a:t>
            </a:r>
          </a:p>
        </p:txBody>
      </p:sp>
      <p:sp>
        <p:nvSpPr>
          <p:cNvPr id="3" name="Content Placeholder 2">
            <a:extLst>
              <a:ext uri="{FF2B5EF4-FFF2-40B4-BE49-F238E27FC236}">
                <a16:creationId xmlns:a16="http://schemas.microsoft.com/office/drawing/2014/main" id="{EC598B6E-42D2-E840-B6F9-F0EC4CB0FC42}"/>
              </a:ext>
            </a:extLst>
          </p:cNvPr>
          <p:cNvSpPr>
            <a:spLocks noGrp="1"/>
          </p:cNvSpPr>
          <p:nvPr>
            <p:ph idx="1"/>
          </p:nvPr>
        </p:nvSpPr>
        <p:spPr/>
        <p:txBody>
          <a:bodyPr/>
          <a:lstStyle/>
          <a:p>
            <a:r>
              <a:rPr lang="en-US" dirty="0"/>
              <a:t>A module’s __name__</a:t>
            </a:r>
          </a:p>
          <a:p>
            <a:pPr lvl="1"/>
            <a:r>
              <a:rPr lang="en-US" dirty="0"/>
              <a:t>Each module has a name and statement in a module can find out the name of its module.</a:t>
            </a:r>
          </a:p>
          <a:p>
            <a:pPr marL="0" indent="0">
              <a:buNone/>
            </a:pPr>
            <a:r>
              <a:rPr lang="en-US" dirty="0">
                <a:latin typeface="Consolas" panose="020B0609020204030204" pitchFamily="49" charset="0"/>
                <a:cs typeface="Consolas" panose="020B0609020204030204" pitchFamily="49" charset="0"/>
              </a:rPr>
              <a:t>if __name__ = '__main__’:</a:t>
            </a:r>
          </a:p>
          <a:p>
            <a:pPr marL="0" indent="0">
              <a:buNone/>
            </a:pPr>
            <a:r>
              <a:rPr lang="en-US" dirty="0">
                <a:latin typeface="Consolas" panose="020B0609020204030204" pitchFamily="49" charset="0"/>
                <a:cs typeface="Consolas" panose="020B0609020204030204" pitchFamily="49" charset="0"/>
              </a:rPr>
              <a:t>    print('This program is being run by itself')</a:t>
            </a:r>
          </a:p>
          <a:p>
            <a:pPr marL="0" indent="0">
              <a:buNone/>
            </a:pPr>
            <a:r>
              <a:rPr lang="en-US" dirty="0">
                <a:latin typeface="Consolas" panose="020B0609020204030204" pitchFamily="49" charset="0"/>
                <a:cs typeface="Consolas" panose="020B0609020204030204" pitchFamily="49" charset="0"/>
              </a:rPr>
              <a:t>else:</a:t>
            </a:r>
          </a:p>
          <a:p>
            <a:pPr marL="0" indent="0">
              <a:buNone/>
            </a:pPr>
            <a:r>
              <a:rPr lang="en-US" dirty="0">
                <a:latin typeface="Consolas" panose="020B0609020204030204" pitchFamily="49" charset="0"/>
                <a:cs typeface="Consolas" panose="020B0609020204030204" pitchFamily="49" charset="0"/>
              </a:rPr>
              <a:t>    print('I am being imported from another module')</a:t>
            </a:r>
          </a:p>
          <a:p>
            <a:endParaRPr lang="en-US" dirty="0"/>
          </a:p>
        </p:txBody>
      </p:sp>
      <p:sp>
        <p:nvSpPr>
          <p:cNvPr id="4" name="Date Placeholder 3">
            <a:extLst>
              <a:ext uri="{FF2B5EF4-FFF2-40B4-BE49-F238E27FC236}">
                <a16:creationId xmlns:a16="http://schemas.microsoft.com/office/drawing/2014/main" id="{1DD3E491-9953-5C4E-A02E-975AC1D1F78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DD23603-65FA-B040-B981-ECB101329DD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C89434-F836-8E45-839D-303883F25723}"/>
              </a:ext>
            </a:extLst>
          </p:cNvPr>
          <p:cNvSpPr>
            <a:spLocks noGrp="1"/>
          </p:cNvSpPr>
          <p:nvPr>
            <p:ph type="sldNum" sz="quarter" idx="12"/>
          </p:nvPr>
        </p:nvSpPr>
        <p:spPr/>
        <p:txBody>
          <a:bodyPr/>
          <a:lstStyle/>
          <a:p>
            <a:fld id="{6D22F896-40B5-4ADD-8801-0D06FADFA095}" type="slidenum">
              <a:rPr lang="en-US" smtClean="0"/>
              <a:t>149</a:t>
            </a:fld>
            <a:endParaRPr lang="en-US" dirty="0"/>
          </a:p>
        </p:txBody>
      </p:sp>
    </p:spTree>
    <p:extLst>
      <p:ext uri="{BB962C8B-B14F-4D97-AF65-F5344CB8AC3E}">
        <p14:creationId xmlns:p14="http://schemas.microsoft.com/office/powerpoint/2010/main" val="297925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FBC-A8A6-C847-9B2F-6620442FE73E}"/>
              </a:ext>
            </a:extLst>
          </p:cNvPr>
          <p:cNvSpPr>
            <a:spLocks noGrp="1"/>
          </p:cNvSpPr>
          <p:nvPr>
            <p:ph type="title"/>
          </p:nvPr>
        </p:nvSpPr>
        <p:spPr/>
        <p:txBody>
          <a:bodyPr/>
          <a:lstStyle/>
          <a:p>
            <a:r>
              <a:rPr lang="en-US" dirty="0"/>
              <a:t>How interpreted languages are executed</a:t>
            </a:r>
          </a:p>
        </p:txBody>
      </p:sp>
      <p:sp>
        <p:nvSpPr>
          <p:cNvPr id="3" name="Content Placeholder 2">
            <a:extLst>
              <a:ext uri="{FF2B5EF4-FFF2-40B4-BE49-F238E27FC236}">
                <a16:creationId xmlns:a16="http://schemas.microsoft.com/office/drawing/2014/main" id="{336FE9B0-C879-994A-8A89-2685EEBE1E44}"/>
              </a:ext>
            </a:extLst>
          </p:cNvPr>
          <p:cNvSpPr>
            <a:spLocks noGrp="1"/>
          </p:cNvSpPr>
          <p:nvPr>
            <p:ph idx="1"/>
          </p:nvPr>
        </p:nvSpPr>
        <p:spPr/>
        <p:txBody>
          <a:bodyPr/>
          <a:lstStyle/>
          <a:p>
            <a:r>
              <a:rPr lang="en-US" dirty="0"/>
              <a:t>Source: </a:t>
            </a:r>
            <a:r>
              <a:rPr lang="en-US" dirty="0">
                <a:hlinkClick r:id="rId2"/>
              </a:rPr>
              <a:t>http://greenteapress.com/thinkjava6/html/thinkjava6002.html#sec8</a:t>
            </a:r>
            <a:endParaRPr lang="en-US" dirty="0"/>
          </a:p>
          <a:p>
            <a:endParaRPr lang="en-US" dirty="0"/>
          </a:p>
        </p:txBody>
      </p:sp>
      <p:sp>
        <p:nvSpPr>
          <p:cNvPr id="4" name="Date Placeholder 3">
            <a:extLst>
              <a:ext uri="{FF2B5EF4-FFF2-40B4-BE49-F238E27FC236}">
                <a16:creationId xmlns:a16="http://schemas.microsoft.com/office/drawing/2014/main" id="{1859A0E5-EECD-CA48-B067-F4913ACFCA7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4D7859B-77D3-6743-810A-FB025529F54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EBE25FA-E65D-884E-91BB-23720F9FD517}"/>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8" name="Content Placeholder 6">
            <a:extLst>
              <a:ext uri="{FF2B5EF4-FFF2-40B4-BE49-F238E27FC236}">
                <a16:creationId xmlns:a16="http://schemas.microsoft.com/office/drawing/2014/main" id="{07E029C2-06AC-5A4E-8DE7-3EE14032043B}"/>
              </a:ext>
            </a:extLst>
          </p:cNvPr>
          <p:cNvPicPr>
            <a:picLocks noChangeAspect="1"/>
          </p:cNvPicPr>
          <p:nvPr/>
        </p:nvPicPr>
        <p:blipFill>
          <a:blip r:embed="rId3"/>
          <a:stretch>
            <a:fillRect/>
          </a:stretch>
        </p:blipFill>
        <p:spPr>
          <a:xfrm>
            <a:off x="850587" y="2965663"/>
            <a:ext cx="10568529" cy="2607819"/>
          </a:xfrm>
          <a:prstGeom prst="rect">
            <a:avLst/>
          </a:prstGeom>
        </p:spPr>
      </p:pic>
    </p:spTree>
    <p:extLst>
      <p:ext uri="{BB962C8B-B14F-4D97-AF65-F5344CB8AC3E}">
        <p14:creationId xmlns:p14="http://schemas.microsoft.com/office/powerpoint/2010/main" val="29760783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5C7E-6C2C-F349-86DA-E5650F4E843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48CEC7C-8956-9145-9408-AB7065E5BE46}"/>
              </a:ext>
            </a:extLst>
          </p:cNvPr>
          <p:cNvSpPr>
            <a:spLocks noGrp="1"/>
          </p:cNvSpPr>
          <p:nvPr>
            <p:ph idx="1"/>
          </p:nvPr>
        </p:nvSpPr>
        <p:spPr/>
        <p:txBody>
          <a:bodyPr/>
          <a:lstStyle/>
          <a:p>
            <a:r>
              <a:rPr lang="en-US" dirty="0"/>
              <a:t>x = []</a:t>
            </a:r>
          </a:p>
          <a:p>
            <a:r>
              <a:rPr lang="en-US" dirty="0"/>
              <a:t>x = [1, 2, 3, 4, 5]</a:t>
            </a:r>
          </a:p>
          <a:p>
            <a:r>
              <a:rPr lang="en-US" dirty="0"/>
              <a:t>y = [“first”, “second”, “third”]</a:t>
            </a:r>
          </a:p>
          <a:p>
            <a:r>
              <a:rPr lang="en-US" dirty="0"/>
              <a:t>z = [1, ”two”, 3, [“a”, “b”]] # different types</a:t>
            </a:r>
          </a:p>
          <a:p>
            <a:r>
              <a:rPr lang="en-US" dirty="0"/>
              <a:t>x[0] # index from the front</a:t>
            </a:r>
          </a:p>
          <a:p>
            <a:r>
              <a:rPr lang="en-US" dirty="0"/>
              <a:t>x[-1] # index from the back</a:t>
            </a:r>
          </a:p>
          <a:p>
            <a:r>
              <a:rPr lang="en-US" dirty="0"/>
              <a:t>x[0:3] # slice [</a:t>
            </a:r>
            <a:r>
              <a:rPr lang="en-US" dirty="0" err="1"/>
              <a:t>m:n</a:t>
            </a:r>
            <a:r>
              <a:rPr lang="en-US" dirty="0"/>
              <a:t>]</a:t>
            </a:r>
          </a:p>
          <a:p>
            <a:r>
              <a:rPr lang="en-US" dirty="0"/>
              <a:t>x[1] = 10 # change</a:t>
            </a:r>
          </a:p>
          <a:p>
            <a:r>
              <a:rPr lang="en-US" dirty="0" err="1"/>
              <a:t>len</a:t>
            </a:r>
            <a:r>
              <a:rPr lang="en-US" dirty="0"/>
              <a:t>(x)</a:t>
            </a:r>
          </a:p>
          <a:p>
            <a:r>
              <a:rPr lang="en-US" dirty="0" err="1"/>
              <a:t>x.reverse</a:t>
            </a:r>
            <a:r>
              <a:rPr lang="en-US" dirty="0"/>
              <a:t>()</a:t>
            </a:r>
          </a:p>
        </p:txBody>
      </p:sp>
      <p:sp>
        <p:nvSpPr>
          <p:cNvPr id="4" name="Date Placeholder 3">
            <a:extLst>
              <a:ext uri="{FF2B5EF4-FFF2-40B4-BE49-F238E27FC236}">
                <a16:creationId xmlns:a16="http://schemas.microsoft.com/office/drawing/2014/main" id="{E904E6A6-B69B-604E-94D5-7DEDBE39A75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605EA66-0A6E-294F-9434-E7074E62F9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C7F0F75-E2DA-C840-9B7F-CEFE12230378}"/>
              </a:ext>
            </a:extLst>
          </p:cNvPr>
          <p:cNvSpPr>
            <a:spLocks noGrp="1"/>
          </p:cNvSpPr>
          <p:nvPr>
            <p:ph type="sldNum" sz="quarter" idx="12"/>
          </p:nvPr>
        </p:nvSpPr>
        <p:spPr/>
        <p:txBody>
          <a:bodyPr/>
          <a:lstStyle/>
          <a:p>
            <a:fld id="{6D22F896-40B5-4ADD-8801-0D06FADFA095}" type="slidenum">
              <a:rPr lang="en-US" smtClean="0"/>
              <a:t>150</a:t>
            </a:fld>
            <a:endParaRPr lang="en-US" dirty="0"/>
          </a:p>
        </p:txBody>
      </p:sp>
    </p:spTree>
    <p:extLst>
      <p:ext uri="{BB962C8B-B14F-4D97-AF65-F5344CB8AC3E}">
        <p14:creationId xmlns:p14="http://schemas.microsoft.com/office/powerpoint/2010/main" val="41103727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97E4-24C6-3747-B612-B3200273E43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82EE14CC-28B8-C941-A536-2D783BC225A9}"/>
              </a:ext>
            </a:extLst>
          </p:cNvPr>
          <p:cNvSpPr>
            <a:spLocks noGrp="1"/>
          </p:cNvSpPr>
          <p:nvPr>
            <p:ph idx="1"/>
          </p:nvPr>
        </p:nvSpPr>
        <p:spPr/>
        <p:txBody>
          <a:bodyPr/>
          <a:lstStyle/>
          <a:p>
            <a:r>
              <a:rPr lang="en-US" dirty="0"/>
              <a:t># Tuples are similar to lists but are immutable (can’t be changed).</a:t>
            </a:r>
          </a:p>
          <a:p>
            <a:r>
              <a:rPr lang="en-US" dirty="0"/>
              <a:t>x = ()</a:t>
            </a:r>
          </a:p>
          <a:p>
            <a:endParaRPr lang="en-US" dirty="0"/>
          </a:p>
          <a:p>
            <a:r>
              <a:rPr lang="en-US" dirty="0"/>
              <a:t># practice with the same examples of lists</a:t>
            </a:r>
          </a:p>
          <a:p>
            <a:endParaRPr lang="en-US" dirty="0"/>
          </a:p>
          <a:p>
            <a:r>
              <a:rPr lang="en-US" dirty="0"/>
              <a:t>x = [1, 2, 3, 4]</a:t>
            </a:r>
          </a:p>
          <a:p>
            <a:r>
              <a:rPr lang="en-US" dirty="0"/>
              <a:t>tuple(x)</a:t>
            </a:r>
          </a:p>
          <a:p>
            <a:r>
              <a:rPr lang="en-US" dirty="0"/>
              <a:t>y = (1, 2, 3)</a:t>
            </a:r>
          </a:p>
          <a:p>
            <a:r>
              <a:rPr lang="en-US" dirty="0"/>
              <a:t>list(y)</a:t>
            </a:r>
          </a:p>
          <a:p>
            <a:endParaRPr lang="en-US" dirty="0"/>
          </a:p>
        </p:txBody>
      </p:sp>
      <p:sp>
        <p:nvSpPr>
          <p:cNvPr id="4" name="Date Placeholder 3">
            <a:extLst>
              <a:ext uri="{FF2B5EF4-FFF2-40B4-BE49-F238E27FC236}">
                <a16:creationId xmlns:a16="http://schemas.microsoft.com/office/drawing/2014/main" id="{997AF432-CE63-5C4B-8BB8-369F9B81794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28CDD12-7B12-FA46-BDB9-B6B952B593A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9EEC12-2924-B747-97F4-9F4422AF835C}"/>
              </a:ext>
            </a:extLst>
          </p:cNvPr>
          <p:cNvSpPr>
            <a:spLocks noGrp="1"/>
          </p:cNvSpPr>
          <p:nvPr>
            <p:ph type="sldNum" sz="quarter" idx="12"/>
          </p:nvPr>
        </p:nvSpPr>
        <p:spPr/>
        <p:txBody>
          <a:bodyPr/>
          <a:lstStyle/>
          <a:p>
            <a:fld id="{6D22F896-40B5-4ADD-8801-0D06FADFA095}" type="slidenum">
              <a:rPr lang="en-US" smtClean="0"/>
              <a:t>151</a:t>
            </a:fld>
            <a:endParaRPr lang="en-US" dirty="0"/>
          </a:p>
        </p:txBody>
      </p:sp>
    </p:spTree>
    <p:extLst>
      <p:ext uri="{BB962C8B-B14F-4D97-AF65-F5344CB8AC3E}">
        <p14:creationId xmlns:p14="http://schemas.microsoft.com/office/powerpoint/2010/main" val="94645714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2062-2993-F741-82D4-4AC5B10708DD}"/>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09F93E96-BAAF-6944-8CCF-91C94C304E50}"/>
              </a:ext>
            </a:extLst>
          </p:cNvPr>
          <p:cNvSpPr>
            <a:spLocks noGrp="1"/>
          </p:cNvSpPr>
          <p:nvPr>
            <p:ph idx="1"/>
          </p:nvPr>
        </p:nvSpPr>
        <p:spPr/>
        <p:txBody>
          <a:bodyPr/>
          <a:lstStyle/>
          <a:p>
            <a:r>
              <a:rPr lang="en-US" dirty="0"/>
              <a:t># Dictionaries, maps, or associative array implemented by using hash tables.</a:t>
            </a:r>
          </a:p>
          <a:p>
            <a:r>
              <a:rPr lang="en-US" dirty="0"/>
              <a:t># key must be of an immutable type: numbers, strings, and tuples.</a:t>
            </a:r>
          </a:p>
          <a:p>
            <a:r>
              <a:rPr lang="en-US" dirty="0"/>
              <a:t>x = {1: “one”, 2: “two”} # key, value</a:t>
            </a:r>
          </a:p>
          <a:p>
            <a:r>
              <a:rPr lang="en-US" dirty="0"/>
              <a:t>x[“first”] = “one”</a:t>
            </a:r>
          </a:p>
          <a:p>
            <a:r>
              <a:rPr lang="en-US" dirty="0"/>
              <a:t>list(</a:t>
            </a:r>
            <a:r>
              <a:rPr lang="en-US" dirty="0" err="1"/>
              <a:t>x.keys</a:t>
            </a:r>
            <a:r>
              <a:rPr lang="en-US" dirty="0"/>
              <a:t>()) </a:t>
            </a:r>
          </a:p>
          <a:p>
            <a:r>
              <a:rPr lang="en-US" dirty="0"/>
              <a:t>x[1]</a:t>
            </a:r>
          </a:p>
          <a:p>
            <a:r>
              <a:rPr lang="en-US" dirty="0" err="1"/>
              <a:t>x.get</a:t>
            </a:r>
            <a:r>
              <a:rPr lang="en-US" dirty="0"/>
              <a:t>(1, “not available”)</a:t>
            </a:r>
          </a:p>
          <a:p>
            <a:r>
              <a:rPr lang="en-US" dirty="0" err="1"/>
              <a:t>x.get</a:t>
            </a:r>
            <a:r>
              <a:rPr lang="en-US" dirty="0"/>
              <a:t>(4, “not available”)</a:t>
            </a:r>
          </a:p>
          <a:p>
            <a:endParaRPr lang="en-US" dirty="0"/>
          </a:p>
        </p:txBody>
      </p:sp>
      <p:sp>
        <p:nvSpPr>
          <p:cNvPr id="4" name="Date Placeholder 3">
            <a:extLst>
              <a:ext uri="{FF2B5EF4-FFF2-40B4-BE49-F238E27FC236}">
                <a16:creationId xmlns:a16="http://schemas.microsoft.com/office/drawing/2014/main" id="{6A37D2D0-C25E-AB4C-99EF-C7FA03765626}"/>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83DEF3C-4015-EA41-9A8E-57463169B6A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F01D75-A93B-C84C-BBB9-6AC9C16FFE3E}"/>
              </a:ext>
            </a:extLst>
          </p:cNvPr>
          <p:cNvSpPr>
            <a:spLocks noGrp="1"/>
          </p:cNvSpPr>
          <p:nvPr>
            <p:ph type="sldNum" sz="quarter" idx="12"/>
          </p:nvPr>
        </p:nvSpPr>
        <p:spPr/>
        <p:txBody>
          <a:bodyPr/>
          <a:lstStyle/>
          <a:p>
            <a:fld id="{6D22F896-40B5-4ADD-8801-0D06FADFA095}" type="slidenum">
              <a:rPr lang="en-US" smtClean="0"/>
              <a:t>152</a:t>
            </a:fld>
            <a:endParaRPr lang="en-US" dirty="0"/>
          </a:p>
        </p:txBody>
      </p:sp>
    </p:spTree>
    <p:extLst>
      <p:ext uri="{BB962C8B-B14F-4D97-AF65-F5344CB8AC3E}">
        <p14:creationId xmlns:p14="http://schemas.microsoft.com/office/powerpoint/2010/main" val="7877493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4FF6-8606-F040-BE7F-2B99E7BD3A39}"/>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A00453D6-7DEF-6A4E-B7FD-C43A1325799D}"/>
              </a:ext>
            </a:extLst>
          </p:cNvPr>
          <p:cNvSpPr>
            <a:spLocks noGrp="1"/>
          </p:cNvSpPr>
          <p:nvPr>
            <p:ph idx="1"/>
          </p:nvPr>
        </p:nvSpPr>
        <p:spPr/>
        <p:txBody>
          <a:bodyPr/>
          <a:lstStyle/>
          <a:p>
            <a:r>
              <a:rPr lang="en-US" dirty="0"/>
              <a:t># sets is an unordered (unique) collection of objects.</a:t>
            </a:r>
          </a:p>
          <a:p>
            <a:r>
              <a:rPr lang="en-US" dirty="0"/>
              <a:t>z = [1, 2, 3, 1, 3, 5]</a:t>
            </a:r>
          </a:p>
          <a:p>
            <a:r>
              <a:rPr lang="en-US" dirty="0"/>
              <a:t>#x = set([1, 2, 3, 1, 3, 5])</a:t>
            </a:r>
          </a:p>
          <a:p>
            <a:r>
              <a:rPr lang="en-US" dirty="0"/>
              <a:t>x = set(z)</a:t>
            </a:r>
          </a:p>
          <a:p>
            <a:r>
              <a:rPr lang="en-US" dirty="0"/>
              <a:t>1 in x</a:t>
            </a:r>
          </a:p>
          <a:p>
            <a:r>
              <a:rPr lang="en-US" dirty="0"/>
              <a:t>4 in x</a:t>
            </a:r>
          </a:p>
          <a:p>
            <a:endParaRPr lang="en-US" dirty="0"/>
          </a:p>
          <a:p>
            <a:endParaRPr lang="en-US" dirty="0"/>
          </a:p>
        </p:txBody>
      </p:sp>
      <p:sp>
        <p:nvSpPr>
          <p:cNvPr id="4" name="Date Placeholder 3">
            <a:extLst>
              <a:ext uri="{FF2B5EF4-FFF2-40B4-BE49-F238E27FC236}">
                <a16:creationId xmlns:a16="http://schemas.microsoft.com/office/drawing/2014/main" id="{C5235E6D-8954-A645-ABDC-CD37126222B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BE74B21-7C54-884F-A1E3-1634A7DFB41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A98A2E-0C48-3743-9BF7-7100A4310791}"/>
              </a:ext>
            </a:extLst>
          </p:cNvPr>
          <p:cNvSpPr>
            <a:spLocks noGrp="1"/>
          </p:cNvSpPr>
          <p:nvPr>
            <p:ph type="sldNum" sz="quarter" idx="12"/>
          </p:nvPr>
        </p:nvSpPr>
        <p:spPr/>
        <p:txBody>
          <a:bodyPr/>
          <a:lstStyle/>
          <a:p>
            <a:fld id="{6D22F896-40B5-4ADD-8801-0D06FADFA095}" type="slidenum">
              <a:rPr lang="en-US" smtClean="0"/>
              <a:t>153</a:t>
            </a:fld>
            <a:endParaRPr lang="en-US" dirty="0"/>
          </a:p>
        </p:txBody>
      </p:sp>
    </p:spTree>
    <p:extLst>
      <p:ext uri="{BB962C8B-B14F-4D97-AF65-F5344CB8AC3E}">
        <p14:creationId xmlns:p14="http://schemas.microsoft.com/office/powerpoint/2010/main" val="9521099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B03F-B20F-7A4C-850B-356774C208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275E6D-57B2-844F-BF07-FFE22A7B17B9}"/>
              </a:ext>
            </a:extLst>
          </p:cNvPr>
          <p:cNvSpPr>
            <a:spLocks noGrp="1"/>
          </p:cNvSpPr>
          <p:nvPr>
            <p:ph idx="1"/>
          </p:nvPr>
        </p:nvSpPr>
        <p:spPr/>
        <p:txBody>
          <a:bodyPr>
            <a:normAutofit lnSpcReduction="10000"/>
          </a:bodyPr>
          <a:lstStyle/>
          <a:p>
            <a:r>
              <a:rPr lang="en-US" dirty="0"/>
              <a:t>When you create an object and assign it to a variable, the variable only refers to the object and does not represent the object itself!</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04BEED72-3BB7-5B41-8F75-FF20C041D5E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2B84657-829C-EF49-AD18-DEA307D53C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F11971F-BA93-BB49-B564-4CD812431A4D}"/>
              </a:ext>
            </a:extLst>
          </p:cNvPr>
          <p:cNvSpPr>
            <a:spLocks noGrp="1"/>
          </p:cNvSpPr>
          <p:nvPr>
            <p:ph type="sldNum" sz="quarter" idx="12"/>
          </p:nvPr>
        </p:nvSpPr>
        <p:spPr/>
        <p:txBody>
          <a:bodyPr/>
          <a:lstStyle/>
          <a:p>
            <a:fld id="{6D22F896-40B5-4ADD-8801-0D06FADFA095}" type="slidenum">
              <a:rPr lang="en-US" smtClean="0"/>
              <a:t>154</a:t>
            </a:fld>
            <a:endParaRPr lang="en-US" dirty="0"/>
          </a:p>
        </p:txBody>
      </p:sp>
    </p:spTree>
    <p:extLst>
      <p:ext uri="{BB962C8B-B14F-4D97-AF65-F5344CB8AC3E}">
        <p14:creationId xmlns:p14="http://schemas.microsoft.com/office/powerpoint/2010/main" val="53347397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B0A4-D0C1-6444-A2ED-C308B70B43E4}"/>
              </a:ext>
            </a:extLst>
          </p:cNvPr>
          <p:cNvSpPr>
            <a:spLocks noGrp="1"/>
          </p:cNvSpPr>
          <p:nvPr>
            <p:ph type="title"/>
          </p:nvPr>
        </p:nvSpPr>
        <p:spPr/>
        <p:txBody>
          <a:bodyPr/>
          <a:lstStyle/>
          <a:p>
            <a:r>
              <a:rPr lang="en-US" dirty="0"/>
              <a:t>Pickle</a:t>
            </a:r>
          </a:p>
        </p:txBody>
      </p:sp>
      <p:sp>
        <p:nvSpPr>
          <p:cNvPr id="3" name="Content Placeholder 2">
            <a:extLst>
              <a:ext uri="{FF2B5EF4-FFF2-40B4-BE49-F238E27FC236}">
                <a16:creationId xmlns:a16="http://schemas.microsoft.com/office/drawing/2014/main" id="{2D9E9E2E-981F-724C-BDD5-A135C9AE4F17}"/>
              </a:ext>
            </a:extLst>
          </p:cNvPr>
          <p:cNvSpPr>
            <a:spLocks noGrp="1"/>
          </p:cNvSpPr>
          <p:nvPr>
            <p:ph idx="1"/>
          </p:nvPr>
        </p:nvSpPr>
        <p:spPr/>
        <p:txBody>
          <a:bodyPr/>
          <a:lstStyle/>
          <a:p>
            <a:pPr lvl="0" fontAlgn="base"/>
            <a:r>
              <a:rPr lang="en-US" dirty="0"/>
              <a:t>Python provides a standard module called </a:t>
            </a:r>
            <a:r>
              <a:rPr lang="en-US" b="1" dirty="0"/>
              <a:t>pickle </a:t>
            </a:r>
            <a:r>
              <a:rPr lang="en-US" dirty="0"/>
              <a:t>using which you can store </a:t>
            </a:r>
            <a:r>
              <a:rPr lang="en-US" b="1" dirty="0"/>
              <a:t>any </a:t>
            </a:r>
            <a:r>
              <a:rPr lang="en-US" dirty="0"/>
              <a:t>Python object in a file and then get it back later. This is called storing the object </a:t>
            </a:r>
            <a:r>
              <a:rPr lang="en-US" b="1" i="1" dirty="0"/>
              <a:t>persistently</a:t>
            </a:r>
            <a:r>
              <a:rPr lang="en-US" dirty="0"/>
              <a:t>.</a:t>
            </a:r>
          </a:p>
          <a:p>
            <a:pPr lvl="0" fontAlgn="base"/>
            <a:r>
              <a:rPr lang="en-US" dirty="0"/>
              <a:t>code: </a:t>
            </a:r>
            <a:r>
              <a:rPr lang="en-US" dirty="0" err="1"/>
              <a:t>ex_pickling.py</a:t>
            </a:r>
            <a:endParaRPr lang="en-US" dirty="0"/>
          </a:p>
          <a:p>
            <a:endParaRPr lang="en-US" dirty="0"/>
          </a:p>
        </p:txBody>
      </p:sp>
      <p:sp>
        <p:nvSpPr>
          <p:cNvPr id="4" name="Date Placeholder 3">
            <a:extLst>
              <a:ext uri="{FF2B5EF4-FFF2-40B4-BE49-F238E27FC236}">
                <a16:creationId xmlns:a16="http://schemas.microsoft.com/office/drawing/2014/main" id="{D44EC532-3FF9-A549-8720-554F7940425D}"/>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0C6C35D-5104-5340-9E92-A4076ACD3B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E0D279-DDEE-3242-A182-E89FE3632920}"/>
              </a:ext>
            </a:extLst>
          </p:cNvPr>
          <p:cNvSpPr>
            <a:spLocks noGrp="1"/>
          </p:cNvSpPr>
          <p:nvPr>
            <p:ph type="sldNum" sz="quarter" idx="12"/>
          </p:nvPr>
        </p:nvSpPr>
        <p:spPr/>
        <p:txBody>
          <a:bodyPr/>
          <a:lstStyle/>
          <a:p>
            <a:fld id="{6D22F896-40B5-4ADD-8801-0D06FADFA095}" type="slidenum">
              <a:rPr lang="en-US" smtClean="0"/>
              <a:t>155</a:t>
            </a:fld>
            <a:endParaRPr lang="en-US" dirty="0"/>
          </a:p>
        </p:txBody>
      </p:sp>
    </p:spTree>
    <p:extLst>
      <p:ext uri="{BB962C8B-B14F-4D97-AF65-F5344CB8AC3E}">
        <p14:creationId xmlns:p14="http://schemas.microsoft.com/office/powerpoint/2010/main" val="207969756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09DC-7B24-E444-A57D-84663C5F7670}"/>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15C0A037-F9A4-4441-868C-A1E413A1107D}"/>
              </a:ext>
            </a:extLst>
          </p:cNvPr>
          <p:cNvSpPr>
            <a:spLocks noGrp="1"/>
          </p:cNvSpPr>
          <p:nvPr>
            <p:ph idx="1"/>
          </p:nvPr>
        </p:nvSpPr>
        <p:spPr/>
        <p:txBody>
          <a:bodyPr/>
          <a:lstStyle/>
          <a:p>
            <a:r>
              <a:rPr lang="en-US" dirty="0"/>
              <a:t>Passing tuples Around</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return(2, ‘second error details’)</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errnum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AE0C85F5-8669-6847-BBC5-FD6C86BF4A1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E06CD6A-0413-9F41-B4C8-C77FA9BFDF2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019B828-51D2-9C4E-8334-245073ADCA50}"/>
              </a:ext>
            </a:extLst>
          </p:cNvPr>
          <p:cNvSpPr>
            <a:spLocks noGrp="1"/>
          </p:cNvSpPr>
          <p:nvPr>
            <p:ph type="sldNum" sz="quarter" idx="12"/>
          </p:nvPr>
        </p:nvSpPr>
        <p:spPr/>
        <p:txBody>
          <a:bodyPr/>
          <a:lstStyle/>
          <a:p>
            <a:fld id="{6D22F896-40B5-4ADD-8801-0D06FADFA095}" type="slidenum">
              <a:rPr lang="en-US" smtClean="0"/>
              <a:t>156</a:t>
            </a:fld>
            <a:endParaRPr lang="en-US" dirty="0"/>
          </a:p>
        </p:txBody>
      </p:sp>
    </p:spTree>
    <p:extLst>
      <p:ext uri="{BB962C8B-B14F-4D97-AF65-F5344CB8AC3E}">
        <p14:creationId xmlns:p14="http://schemas.microsoft.com/office/powerpoint/2010/main" val="160082210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531D-08F2-4A4F-B2EA-38DAE2CF9777}"/>
              </a:ext>
            </a:extLst>
          </p:cNvPr>
          <p:cNvSpPr>
            <a:spLocks noGrp="1"/>
          </p:cNvSpPr>
          <p:nvPr>
            <p:ph type="title"/>
          </p:nvPr>
        </p:nvSpPr>
        <p:spPr/>
        <p:txBody>
          <a:bodyPr/>
          <a:lstStyle/>
          <a:p>
            <a:r>
              <a:rPr lang="en-US" dirty="0"/>
              <a:t>Lambda Forms</a:t>
            </a:r>
          </a:p>
        </p:txBody>
      </p:sp>
      <p:sp>
        <p:nvSpPr>
          <p:cNvPr id="3" name="Content Placeholder 2">
            <a:extLst>
              <a:ext uri="{FF2B5EF4-FFF2-40B4-BE49-F238E27FC236}">
                <a16:creationId xmlns:a16="http://schemas.microsoft.com/office/drawing/2014/main" id="{3CD7669F-98FB-564F-80CC-CEA39053B4C1}"/>
              </a:ext>
            </a:extLst>
          </p:cNvPr>
          <p:cNvSpPr>
            <a:spLocks noGrp="1"/>
          </p:cNvSpPr>
          <p:nvPr>
            <p:ph idx="1"/>
          </p:nvPr>
        </p:nvSpPr>
        <p:spPr/>
        <p:txBody>
          <a:bodyPr/>
          <a:lstStyle/>
          <a:p>
            <a:pPr lvl="0" fontAlgn="base"/>
            <a:r>
              <a:rPr lang="en-US" dirty="0"/>
              <a:t>Lambda Forms: to create new function objects and return them at runtime</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(n):</a:t>
            </a:r>
          </a:p>
          <a:p>
            <a:pPr marL="0" indent="0">
              <a:buNone/>
            </a:pPr>
            <a:r>
              <a:rPr lang="en-US" dirty="0">
                <a:latin typeface="Consolas" panose="020B0609020204030204" pitchFamily="49" charset="0"/>
                <a:cs typeface="Consolas" panose="020B0609020204030204" pitchFamily="49" charset="0"/>
              </a:rPr>
              <a:t>    return lambda s: s * n</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twice =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(2)</a:t>
            </a:r>
          </a:p>
          <a:p>
            <a:pPr marL="0" indent="0">
              <a:buNone/>
            </a:pPr>
            <a:r>
              <a:rPr lang="en-US" dirty="0">
                <a:latin typeface="Consolas" panose="020B0609020204030204" pitchFamily="49" charset="0"/>
                <a:cs typeface="Consolas" panose="020B0609020204030204" pitchFamily="49" charset="0"/>
              </a:rPr>
              <a:t>print(twice(‘word’))</a:t>
            </a:r>
          </a:p>
          <a:p>
            <a:pPr marL="0" indent="0">
              <a:buNone/>
            </a:pPr>
            <a:r>
              <a:rPr lang="en-US" dirty="0">
                <a:latin typeface="Consolas" panose="020B0609020204030204" pitchFamily="49" charset="0"/>
                <a:cs typeface="Consolas" panose="020B0609020204030204" pitchFamily="49" charset="0"/>
              </a:rPr>
              <a:t>print(twice(5))</a:t>
            </a:r>
          </a:p>
          <a:p>
            <a:endParaRPr lang="en-US" dirty="0"/>
          </a:p>
        </p:txBody>
      </p:sp>
      <p:sp>
        <p:nvSpPr>
          <p:cNvPr id="4" name="Date Placeholder 3">
            <a:extLst>
              <a:ext uri="{FF2B5EF4-FFF2-40B4-BE49-F238E27FC236}">
                <a16:creationId xmlns:a16="http://schemas.microsoft.com/office/drawing/2014/main" id="{85B706C2-0B64-674E-BE05-0DE0C5449F7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23D5C8A6-EF62-1C4F-A472-CBA50F4C8CD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DDDE288-D321-D142-A7A6-DD7E0CDAD2B5}"/>
              </a:ext>
            </a:extLst>
          </p:cNvPr>
          <p:cNvSpPr>
            <a:spLocks noGrp="1"/>
          </p:cNvSpPr>
          <p:nvPr>
            <p:ph type="sldNum" sz="quarter" idx="12"/>
          </p:nvPr>
        </p:nvSpPr>
        <p:spPr/>
        <p:txBody>
          <a:bodyPr/>
          <a:lstStyle/>
          <a:p>
            <a:fld id="{6D22F896-40B5-4ADD-8801-0D06FADFA095}" type="slidenum">
              <a:rPr lang="en-US" smtClean="0"/>
              <a:t>157</a:t>
            </a:fld>
            <a:endParaRPr lang="en-US" dirty="0"/>
          </a:p>
        </p:txBody>
      </p:sp>
    </p:spTree>
    <p:extLst>
      <p:ext uri="{BB962C8B-B14F-4D97-AF65-F5344CB8AC3E}">
        <p14:creationId xmlns:p14="http://schemas.microsoft.com/office/powerpoint/2010/main" val="253929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B646-E2DF-4841-B0B2-89FA77768A92}"/>
              </a:ext>
            </a:extLst>
          </p:cNvPr>
          <p:cNvSpPr>
            <a:spLocks noGrp="1"/>
          </p:cNvSpPr>
          <p:nvPr>
            <p:ph type="title"/>
          </p:nvPr>
        </p:nvSpPr>
        <p:spPr/>
        <p:txBody>
          <a:bodyPr/>
          <a:lstStyle/>
          <a:p>
            <a:r>
              <a:rPr lang="en-US" dirty="0"/>
              <a:t>What is debugging? </a:t>
            </a:r>
          </a:p>
        </p:txBody>
      </p:sp>
      <p:sp>
        <p:nvSpPr>
          <p:cNvPr id="3" name="Content Placeholder 2">
            <a:extLst>
              <a:ext uri="{FF2B5EF4-FFF2-40B4-BE49-F238E27FC236}">
                <a16:creationId xmlns:a16="http://schemas.microsoft.com/office/drawing/2014/main" id="{5B699CB2-8115-1C43-8A96-C89A3B01A5BF}"/>
              </a:ext>
            </a:extLst>
          </p:cNvPr>
          <p:cNvSpPr>
            <a:spLocks noGrp="1"/>
          </p:cNvSpPr>
          <p:nvPr>
            <p:ph idx="1"/>
          </p:nvPr>
        </p:nvSpPr>
        <p:spPr/>
        <p:txBody>
          <a:bodyPr/>
          <a:lstStyle/>
          <a:p>
            <a:r>
              <a:rPr lang="en-US" dirty="0"/>
              <a:t>Programming is </a:t>
            </a:r>
            <a:r>
              <a:rPr lang="en-US" u="sng" dirty="0"/>
              <a:t>error-prone</a:t>
            </a:r>
            <a:r>
              <a:rPr lang="en-US" dirty="0"/>
              <a:t>. For unusual reasons, programming errors are called </a:t>
            </a:r>
            <a:r>
              <a:rPr lang="en-US" u="sng" dirty="0"/>
              <a:t>bugs</a:t>
            </a:r>
            <a:r>
              <a:rPr lang="en-US" dirty="0"/>
              <a:t> and the process of tracking them down is called </a:t>
            </a:r>
            <a:r>
              <a:rPr lang="en-US" u="sng" dirty="0"/>
              <a:t>debugging</a:t>
            </a:r>
            <a:r>
              <a:rPr lang="en-US" dirty="0"/>
              <a:t>.</a:t>
            </a:r>
          </a:p>
          <a:p>
            <a:r>
              <a:rPr lang="en-US" dirty="0"/>
              <a:t>Three kinds of errors can occur in a program:</a:t>
            </a:r>
          </a:p>
          <a:p>
            <a:pPr lvl="1"/>
            <a:r>
              <a:rPr lang="en-US" b="1" dirty="0"/>
              <a:t>Syntax errors</a:t>
            </a:r>
            <a:r>
              <a:rPr lang="en-US" dirty="0"/>
              <a:t>: syntax refers to the structure of a program and the rules about that structure. For example, parentheses have to come in matching pairs, so (1 + 2) is legal, but 8) is a syntax error.</a:t>
            </a:r>
          </a:p>
          <a:p>
            <a:pPr lvl="1"/>
            <a:r>
              <a:rPr lang="en-US" b="1" dirty="0"/>
              <a:t>Runtime errors</a:t>
            </a:r>
            <a:r>
              <a:rPr lang="en-US" dirty="0"/>
              <a:t>: the error does not appear until after the program has started running.</a:t>
            </a:r>
          </a:p>
          <a:p>
            <a:pPr lvl="1"/>
            <a:r>
              <a:rPr lang="en-US" b="1" dirty="0"/>
              <a:t>Semantic errors</a:t>
            </a:r>
            <a:r>
              <a:rPr lang="en-US" dirty="0"/>
              <a:t>: If there is a semantic (meaning or logic) error in your program, it will run successfully without any error but it will no do the right thing.</a:t>
            </a:r>
          </a:p>
        </p:txBody>
      </p:sp>
      <p:sp>
        <p:nvSpPr>
          <p:cNvPr id="4" name="Date Placeholder 3">
            <a:extLst>
              <a:ext uri="{FF2B5EF4-FFF2-40B4-BE49-F238E27FC236}">
                <a16:creationId xmlns:a16="http://schemas.microsoft.com/office/drawing/2014/main" id="{9F4B565B-CAC1-3940-A1B9-979A4BA688A4}"/>
              </a:ext>
            </a:extLst>
          </p:cNvPr>
          <p:cNvSpPr>
            <a:spLocks noGrp="1"/>
          </p:cNvSpPr>
          <p:nvPr>
            <p:ph type="dt" sz="half" idx="10"/>
          </p:nvPr>
        </p:nvSpPr>
        <p:spPr/>
        <p:txBody>
          <a:bodyPr/>
          <a:lstStyle/>
          <a:p>
            <a:fld id="{0B848705-F641-8242-9A1B-827F55C137C9}" type="datetime1">
              <a:rPr lang="en-US" smtClean="0"/>
              <a:t>11/5/19</a:t>
            </a:fld>
            <a:endParaRPr lang="en-US" dirty="0"/>
          </a:p>
        </p:txBody>
      </p:sp>
      <p:sp>
        <p:nvSpPr>
          <p:cNvPr id="5" name="Footer Placeholder 4">
            <a:extLst>
              <a:ext uri="{FF2B5EF4-FFF2-40B4-BE49-F238E27FC236}">
                <a16:creationId xmlns:a16="http://schemas.microsoft.com/office/drawing/2014/main" id="{DD9EC08C-9A9F-024C-85E0-FA59365869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5B8D99A-6B17-6741-9877-1EF3AF6A4302}"/>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24353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B512-68B3-9C42-BD90-DB318C01A5BF}"/>
              </a:ext>
            </a:extLst>
          </p:cNvPr>
          <p:cNvSpPr>
            <a:spLocks noGrp="1"/>
          </p:cNvSpPr>
          <p:nvPr>
            <p:ph type="title"/>
          </p:nvPr>
        </p:nvSpPr>
        <p:spPr/>
        <p:txBody>
          <a:bodyPr>
            <a:normAutofit/>
          </a:bodyPr>
          <a:lstStyle/>
          <a:p>
            <a:r>
              <a:rPr lang="en-US" dirty="0"/>
              <a:t>Most Popular Languages Taught in Colleges in USA</a:t>
            </a:r>
          </a:p>
        </p:txBody>
      </p:sp>
      <p:pic>
        <p:nvPicPr>
          <p:cNvPr id="8" name="Content Placeholder 7">
            <a:extLst>
              <a:ext uri="{FF2B5EF4-FFF2-40B4-BE49-F238E27FC236}">
                <a16:creationId xmlns:a16="http://schemas.microsoft.com/office/drawing/2014/main" id="{C2344910-0C82-7345-8868-3B252EA81C7B}"/>
              </a:ext>
            </a:extLst>
          </p:cNvPr>
          <p:cNvPicPr>
            <a:picLocks noGrp="1" noChangeAspect="1"/>
          </p:cNvPicPr>
          <p:nvPr>
            <p:ph idx="1"/>
          </p:nvPr>
        </p:nvPicPr>
        <p:blipFill>
          <a:blip r:embed="rId2"/>
          <a:stretch>
            <a:fillRect/>
          </a:stretch>
        </p:blipFill>
        <p:spPr>
          <a:xfrm>
            <a:off x="2578100" y="2090889"/>
            <a:ext cx="6548120" cy="4212776"/>
          </a:xfrm>
        </p:spPr>
      </p:pic>
      <p:sp>
        <p:nvSpPr>
          <p:cNvPr id="4" name="Date Placeholder 3">
            <a:extLst>
              <a:ext uri="{FF2B5EF4-FFF2-40B4-BE49-F238E27FC236}">
                <a16:creationId xmlns:a16="http://schemas.microsoft.com/office/drawing/2014/main" id="{CD64187C-0953-D845-BF66-CD8DAEBF2EE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76EDA2D-9518-254C-B6AE-AAF2AC54F51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31F3171-EAA1-CA4C-BEAA-20B83870F268}"/>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14201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E549-DD34-3647-A56B-D2614D7BFF90}"/>
              </a:ext>
            </a:extLst>
          </p:cNvPr>
          <p:cNvSpPr>
            <a:spLocks noGrp="1"/>
          </p:cNvSpPr>
          <p:nvPr>
            <p:ph type="title"/>
          </p:nvPr>
        </p:nvSpPr>
        <p:spPr/>
        <p:txBody>
          <a:bodyPr/>
          <a:lstStyle/>
          <a:p>
            <a:r>
              <a:rPr lang="en-US" dirty="0"/>
              <a:t>Why Python?</a:t>
            </a:r>
          </a:p>
        </p:txBody>
      </p:sp>
      <p:graphicFrame>
        <p:nvGraphicFramePr>
          <p:cNvPr id="7" name="Content Placeholder 6">
            <a:extLst>
              <a:ext uri="{FF2B5EF4-FFF2-40B4-BE49-F238E27FC236}">
                <a16:creationId xmlns:a16="http://schemas.microsoft.com/office/drawing/2014/main" id="{8CD1FC32-6078-D548-A3EF-CA79FCF17E6A}"/>
              </a:ext>
            </a:extLst>
          </p:cNvPr>
          <p:cNvGraphicFramePr>
            <a:graphicFrameLocks noGrp="1"/>
          </p:cNvGraphicFramePr>
          <p:nvPr>
            <p:ph idx="1"/>
            <p:extLst>
              <p:ext uri="{D42A27DB-BD31-4B8C-83A1-F6EECF244321}">
                <p14:modId xmlns:p14="http://schemas.microsoft.com/office/powerpoint/2010/main" val="194945939"/>
              </p:ext>
            </p:extLst>
          </p:nvPr>
        </p:nvGraphicFramePr>
        <p:xfrm>
          <a:off x="685800" y="2193925"/>
          <a:ext cx="10820400" cy="406464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739434463"/>
                    </a:ext>
                  </a:extLst>
                </a:gridCol>
                <a:gridCol w="5410200">
                  <a:extLst>
                    <a:ext uri="{9D8B030D-6E8A-4147-A177-3AD203B41FA5}">
                      <a16:colId xmlns:a16="http://schemas.microsoft.com/office/drawing/2014/main" val="3787367576"/>
                    </a:ext>
                  </a:extLst>
                </a:gridCol>
              </a:tblGrid>
              <a:tr h="779940">
                <a:tc>
                  <a:txBody>
                    <a:bodyPr/>
                    <a:lstStyle/>
                    <a:p>
                      <a:r>
                        <a:rPr lang="en-US" sz="2800" dirty="0"/>
                        <a:t>Simple/Readable</a:t>
                      </a:r>
                    </a:p>
                  </a:txBody>
                  <a:tcPr/>
                </a:tc>
                <a:tc>
                  <a:txBody>
                    <a:bodyPr/>
                    <a:lstStyle/>
                    <a:p>
                      <a:r>
                        <a:rPr lang="en-US" sz="2800" dirty="0"/>
                        <a:t>Interpreted</a:t>
                      </a:r>
                    </a:p>
                  </a:txBody>
                  <a:tcPr/>
                </a:tc>
                <a:extLst>
                  <a:ext uri="{0D108BD9-81ED-4DB2-BD59-A6C34878D82A}">
                    <a16:rowId xmlns:a16="http://schemas.microsoft.com/office/drawing/2014/main" val="920462100"/>
                  </a:ext>
                </a:extLst>
              </a:tr>
              <a:tr h="779940">
                <a:tc>
                  <a:txBody>
                    <a:bodyPr/>
                    <a:lstStyle/>
                    <a:p>
                      <a:r>
                        <a:rPr lang="en-US" sz="2800" dirty="0"/>
                        <a:t>Easy to Learn</a:t>
                      </a:r>
                      <a:r>
                        <a:rPr lang="zh-TW" altLang="en-US" sz="2800" dirty="0"/>
                        <a:t> </a:t>
                      </a:r>
                      <a:r>
                        <a:rPr lang="en-US" altLang="zh-TW" sz="2800" dirty="0"/>
                        <a:t>&amp;</a:t>
                      </a:r>
                      <a:r>
                        <a:rPr lang="zh-TW" altLang="en-US" sz="2800" dirty="0"/>
                        <a:t> </a:t>
                      </a:r>
                      <a:r>
                        <a:rPr lang="en-US" altLang="zh-TW" sz="2800" dirty="0"/>
                        <a:t>Use</a:t>
                      </a:r>
                      <a:endParaRPr lang="en-US" sz="2800" dirty="0"/>
                    </a:p>
                  </a:txBody>
                  <a:tcPr/>
                </a:tc>
                <a:tc>
                  <a:txBody>
                    <a:bodyPr/>
                    <a:lstStyle/>
                    <a:p>
                      <a:r>
                        <a:rPr lang="en-US" sz="2800" dirty="0"/>
                        <a:t>Object Oriented</a:t>
                      </a:r>
                    </a:p>
                  </a:txBody>
                  <a:tcPr/>
                </a:tc>
                <a:extLst>
                  <a:ext uri="{0D108BD9-81ED-4DB2-BD59-A6C34878D82A}">
                    <a16:rowId xmlns:a16="http://schemas.microsoft.com/office/drawing/2014/main" val="2214179903"/>
                  </a:ext>
                </a:extLst>
              </a:tr>
              <a:tr h="779940">
                <a:tc>
                  <a:txBody>
                    <a:bodyPr/>
                    <a:lstStyle/>
                    <a:p>
                      <a:r>
                        <a:rPr lang="en-US" sz="2800" dirty="0"/>
                        <a:t>Free and Open Source</a:t>
                      </a:r>
                    </a:p>
                  </a:txBody>
                  <a:tcPr/>
                </a:tc>
                <a:tc>
                  <a:txBody>
                    <a:bodyPr/>
                    <a:lstStyle/>
                    <a:p>
                      <a:r>
                        <a:rPr lang="en-US" sz="2800" dirty="0"/>
                        <a:t>Extensible</a:t>
                      </a:r>
                    </a:p>
                  </a:txBody>
                  <a:tcPr/>
                </a:tc>
                <a:extLst>
                  <a:ext uri="{0D108BD9-81ED-4DB2-BD59-A6C34878D82A}">
                    <a16:rowId xmlns:a16="http://schemas.microsoft.com/office/drawing/2014/main" val="2296674312"/>
                  </a:ext>
                </a:extLst>
              </a:tr>
              <a:tr h="779940">
                <a:tc>
                  <a:txBody>
                    <a:bodyPr/>
                    <a:lstStyle/>
                    <a:p>
                      <a:r>
                        <a:rPr lang="en-US" sz="2800" dirty="0"/>
                        <a:t>High-Level Language</a:t>
                      </a:r>
                    </a:p>
                  </a:txBody>
                  <a:tcPr/>
                </a:tc>
                <a:tc>
                  <a:txBody>
                    <a:bodyPr/>
                    <a:lstStyle/>
                    <a:p>
                      <a:r>
                        <a:rPr lang="en-US" sz="2800" dirty="0"/>
                        <a:t>Expressive</a:t>
                      </a:r>
                    </a:p>
                  </a:txBody>
                  <a:tcPr/>
                </a:tc>
                <a:extLst>
                  <a:ext uri="{0D108BD9-81ED-4DB2-BD59-A6C34878D82A}">
                    <a16:rowId xmlns:a16="http://schemas.microsoft.com/office/drawing/2014/main" val="1384660818"/>
                  </a:ext>
                </a:extLst>
              </a:tr>
              <a:tr h="779940">
                <a:tc>
                  <a:txBody>
                    <a:bodyPr/>
                    <a:lstStyle/>
                    <a:p>
                      <a:r>
                        <a:rPr lang="en-US" sz="2800" dirty="0"/>
                        <a:t>Portable/Cross-platform</a:t>
                      </a:r>
                    </a:p>
                  </a:txBody>
                  <a:tcPr/>
                </a:tc>
                <a:tc>
                  <a:txBody>
                    <a:bodyPr/>
                    <a:lstStyle/>
                    <a:p>
                      <a:r>
                        <a:rPr lang="en-US" sz="2800" dirty="0"/>
                        <a:t>Complete—”Batteries included”</a:t>
                      </a:r>
                    </a:p>
                  </a:txBody>
                  <a:tcPr/>
                </a:tc>
                <a:extLst>
                  <a:ext uri="{0D108BD9-81ED-4DB2-BD59-A6C34878D82A}">
                    <a16:rowId xmlns:a16="http://schemas.microsoft.com/office/drawing/2014/main" val="4291900260"/>
                  </a:ext>
                </a:extLst>
              </a:tr>
            </a:tbl>
          </a:graphicData>
        </a:graphic>
      </p:graphicFrame>
      <p:sp>
        <p:nvSpPr>
          <p:cNvPr id="4" name="Date Placeholder 3">
            <a:extLst>
              <a:ext uri="{FF2B5EF4-FFF2-40B4-BE49-F238E27FC236}">
                <a16:creationId xmlns:a16="http://schemas.microsoft.com/office/drawing/2014/main" id="{D1BBDD43-2768-FD4B-BD17-D0156DC3DB1C}"/>
              </a:ext>
            </a:extLst>
          </p:cNvPr>
          <p:cNvSpPr>
            <a:spLocks noGrp="1"/>
          </p:cNvSpPr>
          <p:nvPr>
            <p:ph type="dt" sz="half" idx="10"/>
          </p:nvPr>
        </p:nvSpPr>
        <p:spPr/>
        <p:txBody>
          <a:bodyPr/>
          <a:lstStyle/>
          <a:p>
            <a:fld id="{24CB914A-C220-3042-A9BD-FF4585093C40}" type="datetime1">
              <a:rPr lang="en-US" smtClean="0"/>
              <a:t>11/5/19</a:t>
            </a:fld>
            <a:endParaRPr lang="en-US" dirty="0"/>
          </a:p>
        </p:txBody>
      </p:sp>
      <p:sp>
        <p:nvSpPr>
          <p:cNvPr id="5" name="Footer Placeholder 4">
            <a:extLst>
              <a:ext uri="{FF2B5EF4-FFF2-40B4-BE49-F238E27FC236}">
                <a16:creationId xmlns:a16="http://schemas.microsoft.com/office/drawing/2014/main" id="{B19FDBF0-0D33-C54E-806F-C6C78235EE3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2C00F12-B341-214A-B955-947FDE6118AA}"/>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754666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EFD9-44B2-6849-B4BB-45197DA15602}"/>
              </a:ext>
            </a:extLst>
          </p:cNvPr>
          <p:cNvSpPr>
            <a:spLocks noGrp="1"/>
          </p:cNvSpPr>
          <p:nvPr>
            <p:ph type="title"/>
          </p:nvPr>
        </p:nvSpPr>
        <p:spPr/>
        <p:txBody>
          <a:bodyPr/>
          <a:lstStyle/>
          <a:p>
            <a:r>
              <a:rPr lang="en-US" dirty="0"/>
              <a:t>Why Python?</a:t>
            </a:r>
          </a:p>
        </p:txBody>
      </p:sp>
      <p:sp>
        <p:nvSpPr>
          <p:cNvPr id="3" name="Content Placeholder 2">
            <a:extLst>
              <a:ext uri="{FF2B5EF4-FFF2-40B4-BE49-F238E27FC236}">
                <a16:creationId xmlns:a16="http://schemas.microsoft.com/office/drawing/2014/main" id="{B52D4CE7-0F66-7A41-8AC3-4B6C1E716B87}"/>
              </a:ext>
            </a:extLst>
          </p:cNvPr>
          <p:cNvSpPr>
            <a:spLocks noGrp="1"/>
          </p:cNvSpPr>
          <p:nvPr>
            <p:ph idx="1"/>
          </p:nvPr>
        </p:nvSpPr>
        <p:spPr/>
        <p:txBody>
          <a:bodyPr>
            <a:normAutofit/>
          </a:bodyPr>
          <a:lstStyle/>
          <a:p>
            <a:r>
              <a:rPr lang="en-US" dirty="0"/>
              <a:t>What Python doesn’t do as well</a:t>
            </a:r>
          </a:p>
          <a:p>
            <a:pPr lvl="1"/>
            <a:r>
              <a:rPr lang="en-US" dirty="0"/>
              <a:t>Python isn’t the fastest language.</a:t>
            </a:r>
          </a:p>
          <a:p>
            <a:pPr lvl="1"/>
            <a:r>
              <a:rPr lang="en-US" dirty="0"/>
              <a:t>Python doesn’t have the most libraries.</a:t>
            </a:r>
          </a:p>
          <a:p>
            <a:pPr lvl="1"/>
            <a:r>
              <a:rPr lang="en-US" dirty="0"/>
              <a:t>Python doesn’t check variable types at compile time.</a:t>
            </a:r>
          </a:p>
          <a:p>
            <a:pPr lvl="1"/>
            <a:r>
              <a:rPr lang="en-US" dirty="0"/>
              <a:t>Python doesn’t have much mobile support.</a:t>
            </a:r>
          </a:p>
          <a:p>
            <a:pPr lvl="1"/>
            <a:r>
              <a:rPr lang="en-US" dirty="0"/>
              <a:t>Python doesn’t use multiple processors well.</a:t>
            </a:r>
          </a:p>
        </p:txBody>
      </p:sp>
      <p:sp>
        <p:nvSpPr>
          <p:cNvPr id="4" name="Date Placeholder 3">
            <a:extLst>
              <a:ext uri="{FF2B5EF4-FFF2-40B4-BE49-F238E27FC236}">
                <a16:creationId xmlns:a16="http://schemas.microsoft.com/office/drawing/2014/main" id="{7368BB78-C356-B24E-A345-B718103C37E9}"/>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0DDE8F1-AAAF-B04B-9111-0DA8E91F4A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954E54-D0D8-E346-9D9B-08954280A7EE}"/>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25764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DA2B-E5ED-4C6B-9825-03FBF602499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A13410C-F9CE-49FE-88E2-05A20ECE783B}"/>
              </a:ext>
            </a:extLst>
          </p:cNvPr>
          <p:cNvSpPr>
            <a:spLocks noGrp="1"/>
          </p:cNvSpPr>
          <p:nvPr>
            <p:ph idx="1"/>
          </p:nvPr>
        </p:nvSpPr>
        <p:spPr/>
        <p:txBody>
          <a:bodyPr numCol="2">
            <a:normAutofit/>
          </a:bodyPr>
          <a:lstStyle/>
          <a:p>
            <a:r>
              <a:rPr lang="en-US" dirty="0"/>
              <a:t>Introduction</a:t>
            </a:r>
          </a:p>
          <a:p>
            <a:r>
              <a:rPr lang="en-US" dirty="0"/>
              <a:t>Get Started</a:t>
            </a:r>
          </a:p>
          <a:p>
            <a:r>
              <a:rPr lang="en-US" dirty="0"/>
              <a:t>Python Crash Course</a:t>
            </a:r>
          </a:p>
          <a:p>
            <a:pPr lvl="1"/>
            <a:r>
              <a:rPr lang="en-US" dirty="0"/>
              <a:t>Basics</a:t>
            </a:r>
          </a:p>
          <a:p>
            <a:pPr lvl="1"/>
            <a:r>
              <a:rPr lang="en-US" dirty="0"/>
              <a:t>Operators and Expressions</a:t>
            </a:r>
          </a:p>
          <a:p>
            <a:pPr lvl="1"/>
            <a:r>
              <a:rPr lang="en-US" dirty="0"/>
              <a:t>Control Flow</a:t>
            </a:r>
          </a:p>
          <a:p>
            <a:pPr lvl="1"/>
            <a:r>
              <a:rPr lang="en-US" dirty="0"/>
              <a:t>Functions and Modules</a:t>
            </a:r>
          </a:p>
          <a:p>
            <a:pPr lvl="1"/>
            <a:r>
              <a:rPr lang="en-US" dirty="0"/>
              <a:t>Data Structures</a:t>
            </a:r>
          </a:p>
          <a:p>
            <a:pPr lvl="1"/>
            <a:r>
              <a:rPr lang="en-US" dirty="0"/>
              <a:t>Inputs &amp; Outputs</a:t>
            </a:r>
          </a:p>
          <a:p>
            <a:pPr lvl="1"/>
            <a:r>
              <a:rPr lang="en-US" dirty="0"/>
              <a:t>Object Oriented Programming</a:t>
            </a:r>
          </a:p>
          <a:p>
            <a:pPr lvl="1"/>
            <a:r>
              <a:rPr lang="en-US" dirty="0"/>
              <a:t>Exceptions</a:t>
            </a:r>
          </a:p>
          <a:p>
            <a:pPr lvl="1"/>
            <a:r>
              <a:rPr lang="en-US" dirty="0"/>
              <a:t>Standard Library</a:t>
            </a:r>
          </a:p>
          <a:p>
            <a:r>
              <a:rPr lang="en-US" dirty="0"/>
              <a:t>Class Projects</a:t>
            </a:r>
          </a:p>
          <a:p>
            <a:r>
              <a:rPr lang="en-US" dirty="0"/>
              <a:t>What Next </a:t>
            </a:r>
          </a:p>
          <a:p>
            <a:endParaRPr lang="en-US" dirty="0"/>
          </a:p>
        </p:txBody>
      </p:sp>
      <p:sp>
        <p:nvSpPr>
          <p:cNvPr id="4" name="Date Placeholder 3">
            <a:extLst>
              <a:ext uri="{FF2B5EF4-FFF2-40B4-BE49-F238E27FC236}">
                <a16:creationId xmlns:a16="http://schemas.microsoft.com/office/drawing/2014/main" id="{96C0E209-88F5-4B7E-B9EF-4F14523A2AD6}"/>
              </a:ext>
            </a:extLst>
          </p:cNvPr>
          <p:cNvSpPr>
            <a:spLocks noGrp="1"/>
          </p:cNvSpPr>
          <p:nvPr>
            <p:ph type="dt" sz="half" idx="10"/>
          </p:nvPr>
        </p:nvSpPr>
        <p:spPr/>
        <p:txBody>
          <a:bodyPr/>
          <a:lstStyle/>
          <a:p>
            <a:fld id="{27EB6CFC-CC10-7D47-805A-2FDF0FD11B79}" type="datetime1">
              <a:rPr lang="en-US" smtClean="0"/>
              <a:t>11/5/19</a:t>
            </a:fld>
            <a:endParaRPr lang="en-US" dirty="0"/>
          </a:p>
        </p:txBody>
      </p:sp>
      <p:sp>
        <p:nvSpPr>
          <p:cNvPr id="5" name="Footer Placeholder 4">
            <a:extLst>
              <a:ext uri="{FF2B5EF4-FFF2-40B4-BE49-F238E27FC236}">
                <a16:creationId xmlns:a16="http://schemas.microsoft.com/office/drawing/2014/main" id="{4B68C290-56DC-4313-BD2F-786B6EAF36A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18F10B3-BF9A-4B7D-84AF-5AAF4BA2700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16262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BB3A-B9AC-794A-A77A-06EE1C5EC5EC}"/>
              </a:ext>
            </a:extLst>
          </p:cNvPr>
          <p:cNvSpPr>
            <a:spLocks noGrp="1"/>
          </p:cNvSpPr>
          <p:nvPr>
            <p:ph type="title"/>
          </p:nvPr>
        </p:nvSpPr>
        <p:spPr/>
        <p:txBody>
          <a:bodyPr/>
          <a:lstStyle/>
          <a:p>
            <a:r>
              <a:rPr lang="en-US" dirty="0"/>
              <a:t>History of Python </a:t>
            </a:r>
          </a:p>
        </p:txBody>
      </p:sp>
      <p:sp>
        <p:nvSpPr>
          <p:cNvPr id="3" name="Content Placeholder 2">
            <a:extLst>
              <a:ext uri="{FF2B5EF4-FFF2-40B4-BE49-F238E27FC236}">
                <a16:creationId xmlns:a16="http://schemas.microsoft.com/office/drawing/2014/main" id="{74E5CB66-AE1D-A54C-9EA1-0752F465214B}"/>
              </a:ext>
            </a:extLst>
          </p:cNvPr>
          <p:cNvSpPr>
            <a:spLocks noGrp="1"/>
          </p:cNvSpPr>
          <p:nvPr>
            <p:ph idx="1"/>
          </p:nvPr>
        </p:nvSpPr>
        <p:spPr/>
        <p:txBody>
          <a:bodyPr/>
          <a:lstStyle/>
          <a:p>
            <a:r>
              <a:rPr lang="en-US" dirty="0"/>
              <a:t>Python’s name was came from Monty Python’s Flying Circus of British comedy show first broadcast in the 1970s.</a:t>
            </a:r>
          </a:p>
          <a:p>
            <a:r>
              <a:rPr lang="en-US" dirty="0"/>
              <a:t>Python was created in 1989 by </a:t>
            </a:r>
            <a:r>
              <a:rPr lang="en-US" u="sng" dirty="0"/>
              <a:t>Guido van Rossum </a:t>
            </a:r>
            <a:r>
              <a:rPr lang="en-US" dirty="0"/>
              <a:t>in the Netherlands.</a:t>
            </a:r>
          </a:p>
          <a:p>
            <a:pPr lvl="1"/>
            <a:r>
              <a:rPr lang="en-US" dirty="0"/>
              <a:t>2005-2012: Google</a:t>
            </a:r>
          </a:p>
          <a:p>
            <a:pPr lvl="1"/>
            <a:r>
              <a:rPr lang="en-US" dirty="0"/>
              <a:t>2012: Dropbox</a:t>
            </a:r>
          </a:p>
          <a:p>
            <a:r>
              <a:rPr lang="en-US" dirty="0"/>
              <a:t>Python 2 released on 2000 </a:t>
            </a:r>
          </a:p>
          <a:p>
            <a:r>
              <a:rPr lang="en-US" dirty="0"/>
              <a:t>Python 3 released on 2008</a:t>
            </a:r>
          </a:p>
        </p:txBody>
      </p:sp>
      <p:sp>
        <p:nvSpPr>
          <p:cNvPr id="4" name="Date Placeholder 3">
            <a:extLst>
              <a:ext uri="{FF2B5EF4-FFF2-40B4-BE49-F238E27FC236}">
                <a16:creationId xmlns:a16="http://schemas.microsoft.com/office/drawing/2014/main" id="{E301D573-6BEF-CA47-A8AB-AEDAC3DD328A}"/>
              </a:ext>
            </a:extLst>
          </p:cNvPr>
          <p:cNvSpPr>
            <a:spLocks noGrp="1"/>
          </p:cNvSpPr>
          <p:nvPr>
            <p:ph type="dt" sz="half" idx="10"/>
          </p:nvPr>
        </p:nvSpPr>
        <p:spPr/>
        <p:txBody>
          <a:bodyPr/>
          <a:lstStyle/>
          <a:p>
            <a:fld id="{47C4211C-1F3A-AC45-9C80-E3D84429544F}" type="datetime1">
              <a:rPr lang="en-US" smtClean="0"/>
              <a:t>11/5/19</a:t>
            </a:fld>
            <a:endParaRPr lang="en-US" dirty="0"/>
          </a:p>
        </p:txBody>
      </p:sp>
      <p:sp>
        <p:nvSpPr>
          <p:cNvPr id="5" name="Footer Placeholder 4">
            <a:extLst>
              <a:ext uri="{FF2B5EF4-FFF2-40B4-BE49-F238E27FC236}">
                <a16:creationId xmlns:a16="http://schemas.microsoft.com/office/drawing/2014/main" id="{93DBDD7F-2521-0D40-A79E-902EA1ED34C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00ABBD8-E464-F342-ADCA-5EE8A00844CC}"/>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2049" name="Picture 1" descr="page23image30952288">
            <a:extLst>
              <a:ext uri="{FF2B5EF4-FFF2-40B4-BE49-F238E27FC236}">
                <a16:creationId xmlns:a16="http://schemas.microsoft.com/office/drawing/2014/main" id="{1DC32DDB-0E87-B840-998C-618247ABB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360" y="3486331"/>
            <a:ext cx="16764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1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B66F-D79F-8241-8EC5-593DA419225C}"/>
              </a:ext>
            </a:extLst>
          </p:cNvPr>
          <p:cNvSpPr>
            <a:spLocks noGrp="1"/>
          </p:cNvSpPr>
          <p:nvPr>
            <p:ph type="title"/>
          </p:nvPr>
        </p:nvSpPr>
        <p:spPr/>
        <p:txBody>
          <a:bodyPr/>
          <a:lstStyle/>
          <a:p>
            <a:r>
              <a:rPr lang="en-US" dirty="0"/>
              <a:t>How to Learn to Code? </a:t>
            </a:r>
          </a:p>
        </p:txBody>
      </p:sp>
      <p:sp>
        <p:nvSpPr>
          <p:cNvPr id="3" name="Content Placeholder 2">
            <a:extLst>
              <a:ext uri="{FF2B5EF4-FFF2-40B4-BE49-F238E27FC236}">
                <a16:creationId xmlns:a16="http://schemas.microsoft.com/office/drawing/2014/main" id="{A4CA67E6-7ABF-2949-9B33-59A89DE9C0B1}"/>
              </a:ext>
            </a:extLst>
          </p:cNvPr>
          <p:cNvSpPr>
            <a:spLocks noGrp="1"/>
          </p:cNvSpPr>
          <p:nvPr>
            <p:ph idx="1"/>
          </p:nvPr>
        </p:nvSpPr>
        <p:spPr/>
        <p:txBody>
          <a:bodyPr/>
          <a:lstStyle/>
          <a:p>
            <a:r>
              <a:rPr lang="en-US" dirty="0"/>
              <a:t>Like anything you try for the first time, it’s always best </a:t>
            </a:r>
            <a:r>
              <a:rPr lang="en-US" u="sng" dirty="0"/>
              <a:t>to start with the basics</a:t>
            </a:r>
            <a:r>
              <a:rPr lang="en-US" dirty="0"/>
              <a:t>.</a:t>
            </a:r>
          </a:p>
          <a:p>
            <a:r>
              <a:rPr lang="en-US" dirty="0"/>
              <a:t>Try each of the </a:t>
            </a:r>
            <a:r>
              <a:rPr lang="en-US" u="sng" dirty="0"/>
              <a:t>examples</a:t>
            </a:r>
            <a:r>
              <a:rPr lang="en-US" dirty="0"/>
              <a:t> and the programming </a:t>
            </a:r>
            <a:r>
              <a:rPr lang="en-US" u="sng" dirty="0"/>
              <a:t>exercises</a:t>
            </a:r>
            <a:r>
              <a:rPr lang="en-US" dirty="0"/>
              <a:t>, so you can see how they work.</a:t>
            </a:r>
          </a:p>
          <a:p>
            <a:r>
              <a:rPr lang="en-US" dirty="0"/>
              <a:t>The better you </a:t>
            </a:r>
            <a:r>
              <a:rPr lang="en-US" u="sng" dirty="0"/>
              <a:t>understand the basics</a:t>
            </a:r>
            <a:r>
              <a:rPr lang="en-US" dirty="0"/>
              <a:t>, the easier it will be to understand more complicated ideas later on.</a:t>
            </a:r>
          </a:p>
          <a:p>
            <a:r>
              <a:rPr lang="en-US" u="sng" dirty="0"/>
              <a:t>Break a problem down </a:t>
            </a:r>
            <a:r>
              <a:rPr lang="en-US" dirty="0"/>
              <a:t>into smaller pieces.</a:t>
            </a:r>
          </a:p>
          <a:p>
            <a:r>
              <a:rPr lang="en-US" dirty="0"/>
              <a:t>If that still doesn’t help, sometimes it’s best to just leave it alone for a while. </a:t>
            </a:r>
            <a:r>
              <a:rPr lang="en-US" u="sng" dirty="0"/>
              <a:t>Sleep on it, and come back to it another day</a:t>
            </a:r>
            <a:r>
              <a:rPr lang="en-US" dirty="0"/>
              <a:t>.</a:t>
            </a:r>
          </a:p>
        </p:txBody>
      </p:sp>
      <p:sp>
        <p:nvSpPr>
          <p:cNvPr id="4" name="Date Placeholder 3">
            <a:extLst>
              <a:ext uri="{FF2B5EF4-FFF2-40B4-BE49-F238E27FC236}">
                <a16:creationId xmlns:a16="http://schemas.microsoft.com/office/drawing/2014/main" id="{51EB9FF1-5D2F-C143-88E5-08DA32CDB0D3}"/>
              </a:ext>
            </a:extLst>
          </p:cNvPr>
          <p:cNvSpPr>
            <a:spLocks noGrp="1"/>
          </p:cNvSpPr>
          <p:nvPr>
            <p:ph type="dt" sz="half" idx="10"/>
          </p:nvPr>
        </p:nvSpPr>
        <p:spPr/>
        <p:txBody>
          <a:bodyPr/>
          <a:lstStyle/>
          <a:p>
            <a:fld id="{1D69B50D-8CA7-3545-ABF8-6A1D0A326DA9}" type="datetime1">
              <a:rPr lang="en-US" smtClean="0"/>
              <a:t>11/5/19</a:t>
            </a:fld>
            <a:endParaRPr lang="en-US" dirty="0"/>
          </a:p>
        </p:txBody>
      </p:sp>
      <p:sp>
        <p:nvSpPr>
          <p:cNvPr id="5" name="Footer Placeholder 4">
            <a:extLst>
              <a:ext uri="{FF2B5EF4-FFF2-40B4-BE49-F238E27FC236}">
                <a16:creationId xmlns:a16="http://schemas.microsoft.com/office/drawing/2014/main" id="{EDD6C8E0-3C12-0D4A-9FE9-56FC8DAAF86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D3374FA-5119-AA4E-8CBF-37F5B497E027}"/>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031063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A1DC-9D24-6842-88A1-3D04BCF7BEB4}"/>
              </a:ext>
            </a:extLst>
          </p:cNvPr>
          <p:cNvSpPr>
            <a:spLocks noGrp="1"/>
          </p:cNvSpPr>
          <p:nvPr>
            <p:ph type="title"/>
          </p:nvPr>
        </p:nvSpPr>
        <p:spPr/>
        <p:txBody>
          <a:bodyPr/>
          <a:lstStyle/>
          <a:p>
            <a:r>
              <a:rPr lang="en-US" dirty="0"/>
              <a:t>Have Fun! </a:t>
            </a:r>
          </a:p>
        </p:txBody>
      </p:sp>
      <p:sp>
        <p:nvSpPr>
          <p:cNvPr id="3" name="Content Placeholder 2">
            <a:extLst>
              <a:ext uri="{FF2B5EF4-FFF2-40B4-BE49-F238E27FC236}">
                <a16:creationId xmlns:a16="http://schemas.microsoft.com/office/drawing/2014/main" id="{A1AFA74B-67BD-ED4D-943C-E5AC44CDBCF0}"/>
              </a:ext>
            </a:extLst>
          </p:cNvPr>
          <p:cNvSpPr>
            <a:spLocks noGrp="1"/>
          </p:cNvSpPr>
          <p:nvPr>
            <p:ph idx="1"/>
          </p:nvPr>
        </p:nvSpPr>
        <p:spPr/>
        <p:txBody>
          <a:bodyPr/>
          <a:lstStyle/>
          <a:p>
            <a:r>
              <a:rPr lang="en-US" dirty="0"/>
              <a:t>Think of programming as a way to </a:t>
            </a:r>
            <a:r>
              <a:rPr lang="en-US" u="sng" dirty="0"/>
              <a:t>create</a:t>
            </a:r>
            <a:r>
              <a:rPr lang="en-US" dirty="0"/>
              <a:t> some fun games or applications that you can share with your friends or others.</a:t>
            </a:r>
          </a:p>
          <a:p>
            <a:r>
              <a:rPr lang="en-US" u="sng" dirty="0"/>
              <a:t>Learning</a:t>
            </a:r>
            <a:r>
              <a:rPr lang="en-US" dirty="0"/>
              <a:t> to program is a wonderful mental exercise and the results can be very rewarding.</a:t>
            </a:r>
          </a:p>
          <a:p>
            <a:r>
              <a:rPr lang="en-US" dirty="0"/>
              <a:t>Most of all, whatever you do, </a:t>
            </a:r>
            <a:r>
              <a:rPr lang="en-US" u="sng" dirty="0"/>
              <a:t>have fun</a:t>
            </a:r>
            <a:r>
              <a:rPr lang="en-US" dirty="0"/>
              <a:t>!</a:t>
            </a:r>
          </a:p>
        </p:txBody>
      </p:sp>
      <p:sp>
        <p:nvSpPr>
          <p:cNvPr id="4" name="Date Placeholder 3">
            <a:extLst>
              <a:ext uri="{FF2B5EF4-FFF2-40B4-BE49-F238E27FC236}">
                <a16:creationId xmlns:a16="http://schemas.microsoft.com/office/drawing/2014/main" id="{BA7CD0F4-4CF5-ED42-A07E-C86DC2B9DDB6}"/>
              </a:ext>
            </a:extLst>
          </p:cNvPr>
          <p:cNvSpPr>
            <a:spLocks noGrp="1"/>
          </p:cNvSpPr>
          <p:nvPr>
            <p:ph type="dt" sz="half" idx="10"/>
          </p:nvPr>
        </p:nvSpPr>
        <p:spPr/>
        <p:txBody>
          <a:bodyPr/>
          <a:lstStyle/>
          <a:p>
            <a:fld id="{6ED24961-F159-804B-BDDB-F47CC42DA57F}" type="datetime1">
              <a:rPr lang="en-US" smtClean="0"/>
              <a:t>11/5/19</a:t>
            </a:fld>
            <a:endParaRPr lang="en-US" dirty="0"/>
          </a:p>
        </p:txBody>
      </p:sp>
      <p:sp>
        <p:nvSpPr>
          <p:cNvPr id="5" name="Footer Placeholder 4">
            <a:extLst>
              <a:ext uri="{FF2B5EF4-FFF2-40B4-BE49-F238E27FC236}">
                <a16:creationId xmlns:a16="http://schemas.microsoft.com/office/drawing/2014/main" id="{8A5629AB-EFF0-AB46-AB92-0ABEA6B3045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7F95F0-FB13-FC46-8E97-BB0101D6460C}"/>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20205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18E2-BC52-404E-95F7-BDA4B537AD36}"/>
              </a:ext>
            </a:extLst>
          </p:cNvPr>
          <p:cNvSpPr>
            <a:spLocks noGrp="1"/>
          </p:cNvSpPr>
          <p:nvPr>
            <p:ph type="title"/>
          </p:nvPr>
        </p:nvSpPr>
        <p:spPr/>
        <p:txBody>
          <a:bodyPr/>
          <a:lstStyle/>
          <a:p>
            <a:r>
              <a:rPr lang="en-US" dirty="0"/>
              <a:t>Get Started</a:t>
            </a:r>
          </a:p>
        </p:txBody>
      </p:sp>
      <p:sp>
        <p:nvSpPr>
          <p:cNvPr id="3" name="Text Placeholder 2">
            <a:extLst>
              <a:ext uri="{FF2B5EF4-FFF2-40B4-BE49-F238E27FC236}">
                <a16:creationId xmlns:a16="http://schemas.microsoft.com/office/drawing/2014/main" id="{1DF3315B-3508-4049-AFB6-D56ABAAFA743}"/>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3CA6942-C507-9F4B-A0B1-813311EDEB18}"/>
              </a:ext>
            </a:extLst>
          </p:cNvPr>
          <p:cNvSpPr>
            <a:spLocks noGrp="1"/>
          </p:cNvSpPr>
          <p:nvPr>
            <p:ph type="dt" sz="half" idx="10"/>
          </p:nvPr>
        </p:nvSpPr>
        <p:spPr/>
        <p:txBody>
          <a:bodyPr/>
          <a:lstStyle/>
          <a:p>
            <a:fld id="{2AD84113-9B5A-A74C-87C9-971C081AC3CF}" type="datetime1">
              <a:rPr lang="en-US" smtClean="0"/>
              <a:t>11/5/19</a:t>
            </a:fld>
            <a:endParaRPr lang="en-US" dirty="0"/>
          </a:p>
        </p:txBody>
      </p:sp>
      <p:sp>
        <p:nvSpPr>
          <p:cNvPr id="5" name="Footer Placeholder 4">
            <a:extLst>
              <a:ext uri="{FF2B5EF4-FFF2-40B4-BE49-F238E27FC236}">
                <a16:creationId xmlns:a16="http://schemas.microsoft.com/office/drawing/2014/main" id="{4F0CB985-2ED3-4749-B106-5145B73216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CF748C8-B78C-F94A-B222-306539640AF7}"/>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486361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509F-3359-F84C-AD06-3AFA5664EF13}"/>
              </a:ext>
            </a:extLst>
          </p:cNvPr>
          <p:cNvSpPr>
            <a:spLocks noGrp="1"/>
          </p:cNvSpPr>
          <p:nvPr>
            <p:ph type="title"/>
          </p:nvPr>
        </p:nvSpPr>
        <p:spPr/>
        <p:txBody>
          <a:bodyPr/>
          <a:lstStyle/>
          <a:p>
            <a:r>
              <a:rPr lang="en-US" dirty="0"/>
              <a:t>Download and Install Tools</a:t>
            </a:r>
          </a:p>
        </p:txBody>
      </p:sp>
      <p:sp>
        <p:nvSpPr>
          <p:cNvPr id="3" name="Content Placeholder 2">
            <a:extLst>
              <a:ext uri="{FF2B5EF4-FFF2-40B4-BE49-F238E27FC236}">
                <a16:creationId xmlns:a16="http://schemas.microsoft.com/office/drawing/2014/main" id="{58561569-08A6-6249-BFBC-FDD1311FABBD}"/>
              </a:ext>
            </a:extLst>
          </p:cNvPr>
          <p:cNvSpPr>
            <a:spLocks noGrp="1"/>
          </p:cNvSpPr>
          <p:nvPr>
            <p:ph idx="1"/>
          </p:nvPr>
        </p:nvSpPr>
        <p:spPr/>
        <p:txBody>
          <a:bodyPr/>
          <a:lstStyle/>
          <a:p>
            <a:r>
              <a:rPr lang="en-US" dirty="0"/>
              <a:t>Download and install Python.</a:t>
            </a:r>
          </a:p>
          <a:p>
            <a:pPr lvl="1"/>
            <a:r>
              <a:rPr lang="en-US" dirty="0">
                <a:hlinkClick r:id="rId2"/>
              </a:rPr>
              <a:t>https://www.python.org/downloads/</a:t>
            </a:r>
            <a:endParaRPr lang="en-US" dirty="0"/>
          </a:p>
          <a:p>
            <a:r>
              <a:rPr lang="en-US" dirty="0"/>
              <a:t>Download and install one of the following IDE (Integrated Development Environment).</a:t>
            </a:r>
          </a:p>
          <a:p>
            <a:pPr lvl="1"/>
            <a:r>
              <a:rPr lang="en-US" dirty="0"/>
              <a:t>Download and install Visual Studio Code.</a:t>
            </a:r>
          </a:p>
          <a:p>
            <a:pPr lvl="2"/>
            <a:r>
              <a:rPr lang="en-US" dirty="0">
                <a:hlinkClick r:id="rId3"/>
              </a:rPr>
              <a:t>https://code.visualstudio.com/download</a:t>
            </a:r>
            <a:endParaRPr lang="en-US" dirty="0"/>
          </a:p>
        </p:txBody>
      </p:sp>
      <p:sp>
        <p:nvSpPr>
          <p:cNvPr id="4" name="Date Placeholder 3">
            <a:extLst>
              <a:ext uri="{FF2B5EF4-FFF2-40B4-BE49-F238E27FC236}">
                <a16:creationId xmlns:a16="http://schemas.microsoft.com/office/drawing/2014/main" id="{BEC941D6-F647-3040-81E2-E3A81CF8F65D}"/>
              </a:ext>
            </a:extLst>
          </p:cNvPr>
          <p:cNvSpPr>
            <a:spLocks noGrp="1"/>
          </p:cNvSpPr>
          <p:nvPr>
            <p:ph type="dt" sz="half" idx="10"/>
          </p:nvPr>
        </p:nvSpPr>
        <p:spPr/>
        <p:txBody>
          <a:bodyPr/>
          <a:lstStyle/>
          <a:p>
            <a:fld id="{23A1E575-9BA8-4A4C-9CB9-42B334EA45AF}" type="datetime1">
              <a:rPr lang="en-US" smtClean="0"/>
              <a:t>11/5/19</a:t>
            </a:fld>
            <a:endParaRPr lang="en-US" dirty="0"/>
          </a:p>
        </p:txBody>
      </p:sp>
      <p:sp>
        <p:nvSpPr>
          <p:cNvPr id="5" name="Footer Placeholder 4">
            <a:extLst>
              <a:ext uri="{FF2B5EF4-FFF2-40B4-BE49-F238E27FC236}">
                <a16:creationId xmlns:a16="http://schemas.microsoft.com/office/drawing/2014/main" id="{9CD5D35D-6C90-8442-9A8B-91C6510744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E22F76-F85F-D349-B6C9-6BCAA3FD0BD2}"/>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4030103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A278-0135-7341-A884-C080B88DF968}"/>
              </a:ext>
            </a:extLst>
          </p:cNvPr>
          <p:cNvSpPr>
            <a:spLocks noGrp="1"/>
          </p:cNvSpPr>
          <p:nvPr>
            <p:ph type="title"/>
          </p:nvPr>
        </p:nvSpPr>
        <p:spPr/>
        <p:txBody>
          <a:bodyPr/>
          <a:lstStyle/>
          <a:p>
            <a:r>
              <a:rPr lang="en-US" dirty="0"/>
              <a:t>Download and Install Python</a:t>
            </a:r>
          </a:p>
        </p:txBody>
      </p:sp>
      <p:sp>
        <p:nvSpPr>
          <p:cNvPr id="3" name="Text Placeholder 2">
            <a:extLst>
              <a:ext uri="{FF2B5EF4-FFF2-40B4-BE49-F238E27FC236}">
                <a16:creationId xmlns:a16="http://schemas.microsoft.com/office/drawing/2014/main" id="{3952CC59-AAD3-2444-8018-92F08B7D030A}"/>
              </a:ext>
            </a:extLst>
          </p:cNvPr>
          <p:cNvSpPr>
            <a:spLocks noGrp="1"/>
          </p:cNvSpPr>
          <p:nvPr>
            <p:ph type="body" idx="1"/>
          </p:nvPr>
        </p:nvSpPr>
        <p:spPr/>
        <p:txBody>
          <a:bodyPr/>
          <a:lstStyle/>
          <a:p>
            <a:r>
              <a:rPr lang="en-US" sz="2800" dirty="0"/>
              <a:t>Python Download URL: </a:t>
            </a:r>
            <a:r>
              <a:rPr lang="en-US" sz="2800" dirty="0">
                <a:hlinkClick r:id="rId2"/>
              </a:rPr>
              <a:t>https://www.python.org/downloads/</a:t>
            </a:r>
            <a:endParaRPr lang="en-US" sz="2800" dirty="0"/>
          </a:p>
          <a:p>
            <a:endParaRPr lang="en-US" dirty="0"/>
          </a:p>
        </p:txBody>
      </p:sp>
      <p:sp>
        <p:nvSpPr>
          <p:cNvPr id="4" name="Date Placeholder 3">
            <a:extLst>
              <a:ext uri="{FF2B5EF4-FFF2-40B4-BE49-F238E27FC236}">
                <a16:creationId xmlns:a16="http://schemas.microsoft.com/office/drawing/2014/main" id="{A00A654A-D753-914E-9C92-B2529954FB2E}"/>
              </a:ext>
            </a:extLst>
          </p:cNvPr>
          <p:cNvSpPr>
            <a:spLocks noGrp="1"/>
          </p:cNvSpPr>
          <p:nvPr>
            <p:ph type="dt" sz="half" idx="10"/>
          </p:nvPr>
        </p:nvSpPr>
        <p:spPr/>
        <p:txBody>
          <a:bodyPr/>
          <a:lstStyle/>
          <a:p>
            <a:fld id="{D8CFB387-4E35-DD48-898A-F982CA0031A4}" type="datetime1">
              <a:rPr lang="en-US" smtClean="0"/>
              <a:t>11/6/19</a:t>
            </a:fld>
            <a:endParaRPr lang="en-US" dirty="0"/>
          </a:p>
        </p:txBody>
      </p:sp>
      <p:sp>
        <p:nvSpPr>
          <p:cNvPr id="5" name="Footer Placeholder 4">
            <a:extLst>
              <a:ext uri="{FF2B5EF4-FFF2-40B4-BE49-F238E27FC236}">
                <a16:creationId xmlns:a16="http://schemas.microsoft.com/office/drawing/2014/main" id="{B5787B54-BED7-504D-94E6-8DD4D091674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A79EFC0-8884-B74F-BFF2-BCE524743511}"/>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069396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Python #1</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numCol="1"/>
          <a:lstStyle/>
          <a:p>
            <a:r>
              <a:rPr lang="en-US" dirty="0"/>
              <a:t>Select </a:t>
            </a:r>
            <a:r>
              <a:rPr lang="en-US" b="1" dirty="0"/>
              <a:t>Customize Installation</a:t>
            </a:r>
            <a:endParaRPr lang="en-US" dirty="0"/>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11/6/19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26</a:t>
            </a:fld>
            <a:endParaRPr lang="en-US" dirty="0"/>
          </a:p>
        </p:txBody>
      </p:sp>
      <p:pic>
        <p:nvPicPr>
          <p:cNvPr id="8" name="Picture 7">
            <a:extLst>
              <a:ext uri="{FF2B5EF4-FFF2-40B4-BE49-F238E27FC236}">
                <a16:creationId xmlns:a16="http://schemas.microsoft.com/office/drawing/2014/main" id="{20E65654-3B02-194C-9990-98E659BCA608}"/>
              </a:ext>
            </a:extLst>
          </p:cNvPr>
          <p:cNvPicPr>
            <a:picLocks noChangeAspect="1"/>
          </p:cNvPicPr>
          <p:nvPr/>
        </p:nvPicPr>
        <p:blipFill>
          <a:blip r:embed="rId2"/>
          <a:stretch>
            <a:fillRect/>
          </a:stretch>
        </p:blipFill>
        <p:spPr>
          <a:xfrm>
            <a:off x="5423263" y="2462543"/>
            <a:ext cx="6069874" cy="3734371"/>
          </a:xfrm>
          <a:prstGeom prst="rect">
            <a:avLst/>
          </a:prstGeom>
        </p:spPr>
      </p:pic>
    </p:spTree>
    <p:extLst>
      <p:ext uri="{BB962C8B-B14F-4D97-AF65-F5344CB8AC3E}">
        <p14:creationId xmlns:p14="http://schemas.microsoft.com/office/powerpoint/2010/main" val="196593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Python #2</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Optional Features</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11/6/19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27</a:t>
            </a:fld>
            <a:endParaRPr lang="en-US" dirty="0"/>
          </a:p>
        </p:txBody>
      </p:sp>
      <p:pic>
        <p:nvPicPr>
          <p:cNvPr id="8" name="Picture 7">
            <a:extLst>
              <a:ext uri="{FF2B5EF4-FFF2-40B4-BE49-F238E27FC236}">
                <a16:creationId xmlns:a16="http://schemas.microsoft.com/office/drawing/2014/main" id="{0A6AD037-6E88-214C-9B01-A33FD28305D2}"/>
              </a:ext>
            </a:extLst>
          </p:cNvPr>
          <p:cNvPicPr>
            <a:picLocks noChangeAspect="1"/>
          </p:cNvPicPr>
          <p:nvPr/>
        </p:nvPicPr>
        <p:blipFill>
          <a:blip r:embed="rId2"/>
          <a:stretch>
            <a:fillRect/>
          </a:stretch>
        </p:blipFill>
        <p:spPr>
          <a:xfrm>
            <a:off x="5168900" y="2377805"/>
            <a:ext cx="6337300" cy="3898900"/>
          </a:xfrm>
          <a:prstGeom prst="rect">
            <a:avLst/>
          </a:prstGeom>
        </p:spPr>
      </p:pic>
    </p:spTree>
    <p:extLst>
      <p:ext uri="{BB962C8B-B14F-4D97-AF65-F5344CB8AC3E}">
        <p14:creationId xmlns:p14="http://schemas.microsoft.com/office/powerpoint/2010/main" val="66968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Python #3</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Advanced Options</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11/6/19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28</a:t>
            </a:fld>
            <a:endParaRPr lang="en-US" dirty="0"/>
          </a:p>
        </p:txBody>
      </p:sp>
      <p:pic>
        <p:nvPicPr>
          <p:cNvPr id="8" name="Picture 7">
            <a:extLst>
              <a:ext uri="{FF2B5EF4-FFF2-40B4-BE49-F238E27FC236}">
                <a16:creationId xmlns:a16="http://schemas.microsoft.com/office/drawing/2014/main" id="{D480FDFE-DA5A-A944-BCE2-3DAE6BA09F80}"/>
              </a:ext>
            </a:extLst>
          </p:cNvPr>
          <p:cNvPicPr>
            <a:picLocks noChangeAspect="1"/>
          </p:cNvPicPr>
          <p:nvPr/>
        </p:nvPicPr>
        <p:blipFill>
          <a:blip r:embed="rId2"/>
          <a:stretch>
            <a:fillRect/>
          </a:stretch>
        </p:blipFill>
        <p:spPr>
          <a:xfrm>
            <a:off x="5147126" y="2366342"/>
            <a:ext cx="6337300" cy="3898900"/>
          </a:xfrm>
          <a:prstGeom prst="rect">
            <a:avLst/>
          </a:prstGeom>
        </p:spPr>
      </p:pic>
    </p:spTree>
    <p:extLst>
      <p:ext uri="{BB962C8B-B14F-4D97-AF65-F5344CB8AC3E}">
        <p14:creationId xmlns:p14="http://schemas.microsoft.com/office/powerpoint/2010/main" val="241726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56FA-8126-7E4B-B65E-8E9CDB8D2BA4}"/>
              </a:ext>
            </a:extLst>
          </p:cNvPr>
          <p:cNvSpPr>
            <a:spLocks noGrp="1"/>
          </p:cNvSpPr>
          <p:nvPr>
            <p:ph type="title"/>
          </p:nvPr>
        </p:nvSpPr>
        <p:spPr/>
        <p:txBody>
          <a:bodyPr/>
          <a:lstStyle/>
          <a:p>
            <a:r>
              <a:rPr lang="en-US" dirty="0"/>
              <a:t>Download and Install Visual Studio Code</a:t>
            </a:r>
          </a:p>
        </p:txBody>
      </p:sp>
      <p:sp>
        <p:nvSpPr>
          <p:cNvPr id="3" name="Text Placeholder 2">
            <a:extLst>
              <a:ext uri="{FF2B5EF4-FFF2-40B4-BE49-F238E27FC236}">
                <a16:creationId xmlns:a16="http://schemas.microsoft.com/office/drawing/2014/main" id="{3FA9FE53-AB42-F741-959F-518F8330E10C}"/>
              </a:ext>
            </a:extLst>
          </p:cNvPr>
          <p:cNvSpPr>
            <a:spLocks noGrp="1"/>
          </p:cNvSpPr>
          <p:nvPr>
            <p:ph type="body" idx="1"/>
          </p:nvPr>
        </p:nvSpPr>
        <p:spPr/>
        <p:txBody>
          <a:bodyPr/>
          <a:lstStyle/>
          <a:p>
            <a:r>
              <a:rPr lang="en-US" sz="2800" dirty="0"/>
              <a:t>Visual Studio Code Download URL: </a:t>
            </a:r>
            <a:r>
              <a:rPr lang="en-US" sz="2800" dirty="0">
                <a:hlinkClick r:id="rId2"/>
              </a:rPr>
              <a:t>https://code.visualstudio.com/download</a:t>
            </a:r>
            <a:endParaRPr lang="en-US" sz="2800" dirty="0"/>
          </a:p>
          <a:p>
            <a:endParaRPr lang="en-US" dirty="0"/>
          </a:p>
        </p:txBody>
      </p:sp>
      <p:sp>
        <p:nvSpPr>
          <p:cNvPr id="4" name="Date Placeholder 3">
            <a:extLst>
              <a:ext uri="{FF2B5EF4-FFF2-40B4-BE49-F238E27FC236}">
                <a16:creationId xmlns:a16="http://schemas.microsoft.com/office/drawing/2014/main" id="{27A01050-C575-1448-97D7-1387F9B96F9C}"/>
              </a:ext>
            </a:extLst>
          </p:cNvPr>
          <p:cNvSpPr>
            <a:spLocks noGrp="1"/>
          </p:cNvSpPr>
          <p:nvPr>
            <p:ph type="dt" sz="half" idx="10"/>
          </p:nvPr>
        </p:nvSpPr>
        <p:spPr/>
        <p:txBody>
          <a:bodyPr/>
          <a:lstStyle/>
          <a:p>
            <a:fld id="{D8CFB387-4E35-DD48-898A-F982CA0031A4}" type="datetime1">
              <a:rPr lang="en-US" smtClean="0"/>
              <a:t>11/6/19</a:t>
            </a:fld>
            <a:endParaRPr lang="en-US" dirty="0"/>
          </a:p>
        </p:txBody>
      </p:sp>
      <p:sp>
        <p:nvSpPr>
          <p:cNvPr id="5" name="Footer Placeholder 4">
            <a:extLst>
              <a:ext uri="{FF2B5EF4-FFF2-40B4-BE49-F238E27FC236}">
                <a16:creationId xmlns:a16="http://schemas.microsoft.com/office/drawing/2014/main" id="{4DF52267-2894-5440-9935-079728EA689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0CBEE60-E623-BE4A-86C2-C927C5096294}"/>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64012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708-92FF-4202-A846-5067D2905A7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50F88A7-A329-462A-9F16-970B94C28FFD}"/>
              </a:ext>
            </a:extLst>
          </p:cNvPr>
          <p:cNvSpPr>
            <a:spLocks noGrp="1"/>
          </p:cNvSpPr>
          <p:nvPr>
            <p:ph idx="1"/>
          </p:nvPr>
        </p:nvSpPr>
        <p:spPr/>
        <p:txBody>
          <a:bodyPr>
            <a:normAutofit lnSpcReduction="10000"/>
          </a:bodyPr>
          <a:lstStyle/>
          <a:p>
            <a:r>
              <a:rPr lang="en-US" dirty="0">
                <a:hlinkClick r:id="rId2"/>
              </a:rPr>
              <a:t>python.org</a:t>
            </a:r>
            <a:r>
              <a:rPr lang="en-US" dirty="0"/>
              <a:t>. (download, document, community, etc.) </a:t>
            </a:r>
          </a:p>
          <a:p>
            <a:r>
              <a:rPr lang="en-US" dirty="0">
                <a:hlinkClick r:id="rId3"/>
              </a:rPr>
              <a:t>A Byte of Python</a:t>
            </a:r>
            <a:r>
              <a:rPr lang="en-US" dirty="0"/>
              <a:t>, Swaroop C H.</a:t>
            </a:r>
          </a:p>
          <a:p>
            <a:r>
              <a:rPr lang="en-US" dirty="0">
                <a:hlinkClick r:id="rId4"/>
              </a:rPr>
              <a:t>Allen B. Downey’s "Think Python 2nd Edition by Allen B. Downey" book</a:t>
            </a:r>
            <a:r>
              <a:rPr lang="en-US" dirty="0"/>
              <a:t>.</a:t>
            </a:r>
          </a:p>
          <a:p>
            <a:r>
              <a:rPr lang="en-US" dirty="0">
                <a:hlinkClick r:id="rId5"/>
              </a:rPr>
              <a:t>The Quick Python Book 3rd Edition by Naomi Ceder</a:t>
            </a:r>
            <a:r>
              <a:rPr lang="en-US" dirty="0"/>
              <a:t>.</a:t>
            </a:r>
          </a:p>
          <a:p>
            <a:r>
              <a:rPr lang="en-US" dirty="0">
                <a:hlinkClick r:id="rId6"/>
              </a:rPr>
              <a:t>Invent Your Own Computer Games with Python 3rd Edition</a:t>
            </a:r>
            <a:r>
              <a:rPr lang="en-US" dirty="0"/>
              <a:t>, Al </a:t>
            </a:r>
            <a:r>
              <a:rPr lang="en-US" dirty="0" err="1"/>
              <a:t>Sweigart</a:t>
            </a:r>
            <a:r>
              <a:rPr lang="en-US" dirty="0"/>
              <a:t>, March, 2015. </a:t>
            </a:r>
          </a:p>
          <a:p>
            <a:r>
              <a:rPr lang="en-US" dirty="0">
                <a:hlinkClick r:id="rId7"/>
              </a:rPr>
              <a:t>Learn To Code With Python</a:t>
            </a:r>
            <a:r>
              <a:rPr lang="en-US" dirty="0"/>
              <a:t>, the website for this course.</a:t>
            </a:r>
          </a:p>
          <a:p>
            <a:r>
              <a:rPr lang="en-US" dirty="0"/>
              <a:t>IDE (Integrated development environment)</a:t>
            </a:r>
          </a:p>
          <a:p>
            <a:pPr lvl="1"/>
            <a:r>
              <a:rPr lang="en-US" dirty="0"/>
              <a:t>Python’s IDLE (part of Python 3 installation).</a:t>
            </a:r>
          </a:p>
          <a:p>
            <a:pPr lvl="1"/>
            <a:r>
              <a:rPr lang="en-US" dirty="0">
                <a:hlinkClick r:id="rId8"/>
              </a:rPr>
              <a:t>Visual Studio Code</a:t>
            </a:r>
            <a:r>
              <a:rPr lang="en-US" dirty="0"/>
              <a:t> (recommended).</a:t>
            </a:r>
          </a:p>
          <a:p>
            <a:pPr lvl="1"/>
            <a:r>
              <a:rPr lang="en-US" dirty="0">
                <a:hlinkClick r:id="rId9"/>
              </a:rPr>
              <a:t>repl.it - Online Python IDE </a:t>
            </a:r>
            <a:r>
              <a:rPr lang="en-US" dirty="0"/>
              <a:t>(quick learning).</a:t>
            </a:r>
          </a:p>
        </p:txBody>
      </p:sp>
      <p:sp>
        <p:nvSpPr>
          <p:cNvPr id="4" name="Date Placeholder 3">
            <a:extLst>
              <a:ext uri="{FF2B5EF4-FFF2-40B4-BE49-F238E27FC236}">
                <a16:creationId xmlns:a16="http://schemas.microsoft.com/office/drawing/2014/main" id="{0F558D34-14EB-47E7-B46E-9E4A4975E907}"/>
              </a:ext>
            </a:extLst>
          </p:cNvPr>
          <p:cNvSpPr>
            <a:spLocks noGrp="1"/>
          </p:cNvSpPr>
          <p:nvPr>
            <p:ph type="dt" sz="half" idx="10"/>
          </p:nvPr>
        </p:nvSpPr>
        <p:spPr/>
        <p:txBody>
          <a:bodyPr/>
          <a:lstStyle/>
          <a:p>
            <a:fld id="{62812272-7129-6A41-89EB-231BED5365BC}" type="datetime1">
              <a:rPr lang="en-US" smtClean="0"/>
              <a:t>11/5/19</a:t>
            </a:fld>
            <a:endParaRPr lang="en-US" dirty="0"/>
          </a:p>
        </p:txBody>
      </p:sp>
      <p:sp>
        <p:nvSpPr>
          <p:cNvPr id="5" name="Footer Placeholder 4">
            <a:extLst>
              <a:ext uri="{FF2B5EF4-FFF2-40B4-BE49-F238E27FC236}">
                <a16:creationId xmlns:a16="http://schemas.microsoft.com/office/drawing/2014/main" id="{2E6265F9-A8AC-4075-AFC0-59A316BD0B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C10CCD-C525-45E4-AECD-605D0C7A3F8D}"/>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782425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#1</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Install Python Extension</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11/6/19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30</a:t>
            </a:fld>
            <a:endParaRPr lang="en-US" dirty="0"/>
          </a:p>
        </p:txBody>
      </p:sp>
      <p:pic>
        <p:nvPicPr>
          <p:cNvPr id="9" name="Picture 8">
            <a:extLst>
              <a:ext uri="{FF2B5EF4-FFF2-40B4-BE49-F238E27FC236}">
                <a16:creationId xmlns:a16="http://schemas.microsoft.com/office/drawing/2014/main" id="{28C285AD-C762-854A-862E-EFF8802511DC}"/>
              </a:ext>
            </a:extLst>
          </p:cNvPr>
          <p:cNvPicPr>
            <a:picLocks noChangeAspect="1"/>
          </p:cNvPicPr>
          <p:nvPr/>
        </p:nvPicPr>
        <p:blipFill>
          <a:blip r:embed="rId2"/>
          <a:stretch>
            <a:fillRect/>
          </a:stretch>
        </p:blipFill>
        <p:spPr>
          <a:xfrm>
            <a:off x="5048250" y="2194560"/>
            <a:ext cx="7143750" cy="4616450"/>
          </a:xfrm>
          <a:prstGeom prst="rect">
            <a:avLst/>
          </a:prstGeom>
        </p:spPr>
      </p:pic>
    </p:spTree>
    <p:extLst>
      <p:ext uri="{BB962C8B-B14F-4D97-AF65-F5344CB8AC3E}">
        <p14:creationId xmlns:p14="http://schemas.microsoft.com/office/powerpoint/2010/main" val="1252449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#2</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Run Arrow</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11/6/19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31</a:t>
            </a:fld>
            <a:endParaRPr lang="en-US" dirty="0"/>
          </a:p>
        </p:txBody>
      </p:sp>
      <p:pic>
        <p:nvPicPr>
          <p:cNvPr id="9" name="Picture 8">
            <a:extLst>
              <a:ext uri="{FF2B5EF4-FFF2-40B4-BE49-F238E27FC236}">
                <a16:creationId xmlns:a16="http://schemas.microsoft.com/office/drawing/2014/main" id="{562FCC8E-0CF3-F74E-A2FB-BB794C8C2863}"/>
              </a:ext>
            </a:extLst>
          </p:cNvPr>
          <p:cNvPicPr>
            <a:picLocks noChangeAspect="1"/>
          </p:cNvPicPr>
          <p:nvPr/>
        </p:nvPicPr>
        <p:blipFill>
          <a:blip r:embed="rId2"/>
          <a:stretch>
            <a:fillRect/>
          </a:stretch>
        </p:blipFill>
        <p:spPr>
          <a:xfrm>
            <a:off x="5048250" y="2205446"/>
            <a:ext cx="7143750" cy="4616450"/>
          </a:xfrm>
          <a:prstGeom prst="rect">
            <a:avLst/>
          </a:prstGeom>
        </p:spPr>
      </p:pic>
    </p:spTree>
    <p:extLst>
      <p:ext uri="{BB962C8B-B14F-4D97-AF65-F5344CB8AC3E}">
        <p14:creationId xmlns:p14="http://schemas.microsoft.com/office/powerpoint/2010/main" val="56872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#3</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Install Python Extension</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11/6/19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9" name="Picture 8">
            <a:extLst>
              <a:ext uri="{FF2B5EF4-FFF2-40B4-BE49-F238E27FC236}">
                <a16:creationId xmlns:a16="http://schemas.microsoft.com/office/drawing/2014/main" id="{F08E485C-2392-7A41-B3C6-0E6D9F5BC03D}"/>
              </a:ext>
            </a:extLst>
          </p:cNvPr>
          <p:cNvPicPr>
            <a:picLocks noChangeAspect="1"/>
          </p:cNvPicPr>
          <p:nvPr/>
        </p:nvPicPr>
        <p:blipFill>
          <a:blip r:embed="rId2"/>
          <a:stretch>
            <a:fillRect/>
          </a:stretch>
        </p:blipFill>
        <p:spPr>
          <a:xfrm>
            <a:off x="5023485" y="2194560"/>
            <a:ext cx="7143750" cy="4616450"/>
          </a:xfrm>
          <a:prstGeom prst="rect">
            <a:avLst/>
          </a:prstGeom>
        </p:spPr>
      </p:pic>
    </p:spTree>
    <p:extLst>
      <p:ext uri="{BB962C8B-B14F-4D97-AF65-F5344CB8AC3E}">
        <p14:creationId xmlns:p14="http://schemas.microsoft.com/office/powerpoint/2010/main" val="2739508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#4</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Install </a:t>
            </a:r>
            <a:r>
              <a:rPr lang="en-US" dirty="0" err="1"/>
              <a:t>pylint</a:t>
            </a:r>
            <a:r>
              <a:rPr lang="en-US" dirty="0"/>
              <a:t> Extension</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11/6/19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33</a:t>
            </a:fld>
            <a:endParaRPr lang="en-US" dirty="0"/>
          </a:p>
        </p:txBody>
      </p:sp>
      <p:pic>
        <p:nvPicPr>
          <p:cNvPr id="9" name="Picture 8">
            <a:extLst>
              <a:ext uri="{FF2B5EF4-FFF2-40B4-BE49-F238E27FC236}">
                <a16:creationId xmlns:a16="http://schemas.microsoft.com/office/drawing/2014/main" id="{063BFFB1-5A2A-874B-AB01-64E96F413566}"/>
              </a:ext>
            </a:extLst>
          </p:cNvPr>
          <p:cNvPicPr>
            <a:picLocks noChangeAspect="1"/>
          </p:cNvPicPr>
          <p:nvPr/>
        </p:nvPicPr>
        <p:blipFill>
          <a:blip r:embed="rId2"/>
          <a:stretch>
            <a:fillRect/>
          </a:stretch>
        </p:blipFill>
        <p:spPr>
          <a:xfrm>
            <a:off x="5023485" y="2252042"/>
            <a:ext cx="7143750" cy="4616450"/>
          </a:xfrm>
          <a:prstGeom prst="rect">
            <a:avLst/>
          </a:prstGeom>
        </p:spPr>
      </p:pic>
    </p:spTree>
    <p:extLst>
      <p:ext uri="{BB962C8B-B14F-4D97-AF65-F5344CB8AC3E}">
        <p14:creationId xmlns:p14="http://schemas.microsoft.com/office/powerpoint/2010/main" val="156445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066-0EE9-A844-AD6C-617131ED8AF8}"/>
              </a:ext>
            </a:extLst>
          </p:cNvPr>
          <p:cNvSpPr>
            <a:spLocks noGrp="1"/>
          </p:cNvSpPr>
          <p:nvPr>
            <p:ph type="title"/>
          </p:nvPr>
        </p:nvSpPr>
        <p:spPr/>
        <p:txBody>
          <a:bodyPr/>
          <a:lstStyle/>
          <a:p>
            <a:r>
              <a:rPr lang="en-US" dirty="0"/>
              <a:t>Install Visual Studio Code #5</a:t>
            </a:r>
          </a:p>
        </p:txBody>
      </p:sp>
      <p:sp>
        <p:nvSpPr>
          <p:cNvPr id="3" name="Content Placeholder 2">
            <a:extLst>
              <a:ext uri="{FF2B5EF4-FFF2-40B4-BE49-F238E27FC236}">
                <a16:creationId xmlns:a16="http://schemas.microsoft.com/office/drawing/2014/main" id="{AB98A664-00F2-114C-AC29-0FDC8CF8376B}"/>
              </a:ext>
            </a:extLst>
          </p:cNvPr>
          <p:cNvSpPr>
            <a:spLocks noGrp="1"/>
          </p:cNvSpPr>
          <p:nvPr>
            <p:ph idx="1"/>
          </p:nvPr>
        </p:nvSpPr>
        <p:spPr/>
        <p:txBody>
          <a:bodyPr/>
          <a:lstStyle/>
          <a:p>
            <a:r>
              <a:rPr lang="en-US" dirty="0"/>
              <a:t>Run Python program</a:t>
            </a:r>
          </a:p>
          <a:p>
            <a:endParaRPr lang="en-US" dirty="0"/>
          </a:p>
        </p:txBody>
      </p:sp>
      <p:sp>
        <p:nvSpPr>
          <p:cNvPr id="4" name="Date Placeholder 3">
            <a:extLst>
              <a:ext uri="{FF2B5EF4-FFF2-40B4-BE49-F238E27FC236}">
                <a16:creationId xmlns:a16="http://schemas.microsoft.com/office/drawing/2014/main" id="{10C078BC-D87D-D34F-A7F0-4AF2865DB7A2}"/>
              </a:ext>
            </a:extLst>
          </p:cNvPr>
          <p:cNvSpPr>
            <a:spLocks noGrp="1"/>
          </p:cNvSpPr>
          <p:nvPr>
            <p:ph type="dt" sz="half" idx="10"/>
          </p:nvPr>
        </p:nvSpPr>
        <p:spPr/>
        <p:txBody>
          <a:bodyPr/>
          <a:lstStyle/>
          <a:p>
            <a:fld id="{F41C90BC-BB19-D143-A85E-83FF99B72C97}" type="datetime1">
              <a:rPr lang="en-US" smtClean="0"/>
              <a:t>11/6/19</a:t>
            </a:fld>
            <a:endParaRPr lang="en-US" dirty="0"/>
          </a:p>
        </p:txBody>
      </p:sp>
      <p:sp>
        <p:nvSpPr>
          <p:cNvPr id="5" name="Footer Placeholder 4">
            <a:extLst>
              <a:ext uri="{FF2B5EF4-FFF2-40B4-BE49-F238E27FC236}">
                <a16:creationId xmlns:a16="http://schemas.microsoft.com/office/drawing/2014/main" id="{5C9C52D4-5E23-3142-9E7B-2543FDB8DA2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4ED02B-180C-8F49-A466-7B3F92CAEEF5}"/>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9" name="Picture 8">
            <a:extLst>
              <a:ext uri="{FF2B5EF4-FFF2-40B4-BE49-F238E27FC236}">
                <a16:creationId xmlns:a16="http://schemas.microsoft.com/office/drawing/2014/main" id="{66C58C2B-31B1-E34A-BB49-8529C7476AC4}"/>
              </a:ext>
            </a:extLst>
          </p:cNvPr>
          <p:cNvPicPr>
            <a:picLocks noChangeAspect="1"/>
          </p:cNvPicPr>
          <p:nvPr/>
        </p:nvPicPr>
        <p:blipFill>
          <a:blip r:embed="rId2"/>
          <a:stretch>
            <a:fillRect/>
          </a:stretch>
        </p:blipFill>
        <p:spPr>
          <a:xfrm>
            <a:off x="5048250" y="2241550"/>
            <a:ext cx="7143750" cy="4616450"/>
          </a:xfrm>
          <a:prstGeom prst="rect">
            <a:avLst/>
          </a:prstGeom>
        </p:spPr>
      </p:pic>
    </p:spTree>
    <p:extLst>
      <p:ext uri="{BB962C8B-B14F-4D97-AF65-F5344CB8AC3E}">
        <p14:creationId xmlns:p14="http://schemas.microsoft.com/office/powerpoint/2010/main" val="960071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69B6-C84D-6943-9215-AA84660486F8}"/>
              </a:ext>
            </a:extLst>
          </p:cNvPr>
          <p:cNvSpPr>
            <a:spLocks noGrp="1"/>
          </p:cNvSpPr>
          <p:nvPr>
            <p:ph type="title"/>
          </p:nvPr>
        </p:nvSpPr>
        <p:spPr/>
        <p:txBody>
          <a:bodyPr/>
          <a:lstStyle/>
          <a:p>
            <a:r>
              <a:rPr lang="en-US" dirty="0"/>
              <a:t>First Steps</a:t>
            </a:r>
          </a:p>
        </p:txBody>
      </p:sp>
      <p:sp>
        <p:nvSpPr>
          <p:cNvPr id="3" name="Content Placeholder 2">
            <a:extLst>
              <a:ext uri="{FF2B5EF4-FFF2-40B4-BE49-F238E27FC236}">
                <a16:creationId xmlns:a16="http://schemas.microsoft.com/office/drawing/2014/main" id="{E255774D-20F5-CF4C-B41D-84978DD46379}"/>
              </a:ext>
            </a:extLst>
          </p:cNvPr>
          <p:cNvSpPr>
            <a:spLocks noGrp="1"/>
          </p:cNvSpPr>
          <p:nvPr>
            <p:ph idx="1"/>
          </p:nvPr>
        </p:nvSpPr>
        <p:spPr/>
        <p:txBody>
          <a:bodyPr/>
          <a:lstStyle/>
          <a:p>
            <a:r>
              <a:rPr lang="en-US" dirty="0"/>
              <a:t>Start </a:t>
            </a:r>
            <a:r>
              <a:rPr lang="en-US" dirty="0" err="1"/>
              <a:t>python.exe</a:t>
            </a:r>
            <a:r>
              <a:rPr lang="en-US" dirty="0"/>
              <a:t> at the command line OR</a:t>
            </a:r>
          </a:p>
          <a:p>
            <a:r>
              <a:rPr lang="en-US" dirty="0"/>
              <a:t>Using Python Interactive Shell</a:t>
            </a:r>
          </a:p>
          <a:p>
            <a:pPr lvl="1"/>
            <a:r>
              <a:rPr lang="en-US" dirty="0"/>
              <a:t>Windows Key -&gt; type “IDLE (Python …).”</a:t>
            </a:r>
          </a:p>
          <a:p>
            <a:pPr lvl="1"/>
            <a:r>
              <a:rPr lang="en-US" dirty="0"/>
              <a:t>Enter Python statements and press ENTER to run.</a:t>
            </a: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Congratulations! You’ve just created your first Python program!</a:t>
            </a:r>
          </a:p>
          <a:p>
            <a:r>
              <a:rPr lang="en-US" dirty="0"/>
              <a:t>Getting Help</a:t>
            </a:r>
          </a:p>
          <a:p>
            <a:pPr lvl="1"/>
            <a:r>
              <a:rPr lang="en-US" dirty="0"/>
              <a:t>help(print)</a:t>
            </a:r>
          </a:p>
        </p:txBody>
      </p:sp>
      <p:sp>
        <p:nvSpPr>
          <p:cNvPr id="4" name="Date Placeholder 3">
            <a:extLst>
              <a:ext uri="{FF2B5EF4-FFF2-40B4-BE49-F238E27FC236}">
                <a16:creationId xmlns:a16="http://schemas.microsoft.com/office/drawing/2014/main" id="{F0FB7A54-2F2A-3B4A-9493-1617E9CBA775}"/>
              </a:ext>
            </a:extLst>
          </p:cNvPr>
          <p:cNvSpPr>
            <a:spLocks noGrp="1"/>
          </p:cNvSpPr>
          <p:nvPr>
            <p:ph type="dt" sz="half" idx="10"/>
          </p:nvPr>
        </p:nvSpPr>
        <p:spPr/>
        <p:txBody>
          <a:bodyPr/>
          <a:lstStyle/>
          <a:p>
            <a:fld id="{9E6E5178-8466-C541-9C8C-870FF1D7F4A0}" type="datetime1">
              <a:rPr lang="en-US" smtClean="0"/>
              <a:t>11/5/19</a:t>
            </a:fld>
            <a:endParaRPr lang="en-US" dirty="0"/>
          </a:p>
        </p:txBody>
      </p:sp>
      <p:sp>
        <p:nvSpPr>
          <p:cNvPr id="5" name="Footer Placeholder 4">
            <a:extLst>
              <a:ext uri="{FF2B5EF4-FFF2-40B4-BE49-F238E27FC236}">
                <a16:creationId xmlns:a16="http://schemas.microsoft.com/office/drawing/2014/main" id="{76BE90E3-ED9B-BE4E-8AF0-BED346D001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70C1366-C3C8-5444-A111-F8DDB6FF7E0A}"/>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743888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88DE-9B1F-044F-9FB4-EA50DF8481BF}"/>
              </a:ext>
            </a:extLst>
          </p:cNvPr>
          <p:cNvSpPr>
            <a:spLocks noGrp="1"/>
          </p:cNvSpPr>
          <p:nvPr>
            <p:ph type="title"/>
          </p:nvPr>
        </p:nvSpPr>
        <p:spPr/>
        <p:txBody>
          <a:bodyPr/>
          <a:lstStyle/>
          <a:p>
            <a:r>
              <a:rPr lang="en-US" dirty="0"/>
              <a:t>Using a Program Source File </a:t>
            </a:r>
          </a:p>
        </p:txBody>
      </p:sp>
      <p:sp>
        <p:nvSpPr>
          <p:cNvPr id="3" name="Content Placeholder 2">
            <a:extLst>
              <a:ext uri="{FF2B5EF4-FFF2-40B4-BE49-F238E27FC236}">
                <a16:creationId xmlns:a16="http://schemas.microsoft.com/office/drawing/2014/main" id="{3D86563D-BD85-BF4D-AC3D-C7D5063E268B}"/>
              </a:ext>
            </a:extLst>
          </p:cNvPr>
          <p:cNvSpPr>
            <a:spLocks noGrp="1"/>
          </p:cNvSpPr>
          <p:nvPr>
            <p:ph idx="1"/>
          </p:nvPr>
        </p:nvSpPr>
        <p:spPr/>
        <p:txBody>
          <a:bodyPr>
            <a:normAutofit fontScale="92500" lnSpcReduction="10000"/>
          </a:bodyPr>
          <a:lstStyle/>
          <a:p>
            <a:r>
              <a:rPr lang="en-US" dirty="0"/>
              <a:t>Creating a Program Source File via Python IDLE </a:t>
            </a:r>
          </a:p>
          <a:p>
            <a:pPr lvl="1"/>
            <a:r>
              <a:rPr lang="en-US" dirty="0"/>
              <a:t>File -&gt; New Window then File -&gt; Save</a:t>
            </a:r>
          </a:p>
          <a:p>
            <a:pPr lvl="1"/>
            <a:r>
              <a:rPr lang="en-US" dirty="0"/>
              <a:t>Create a new directory: C:\python\exercises</a:t>
            </a:r>
          </a:p>
          <a:p>
            <a:pPr lvl="1"/>
            <a:r>
              <a:rPr lang="en-US" dirty="0"/>
              <a:t>File name: </a:t>
            </a:r>
            <a:r>
              <a:rPr lang="en-US" dirty="0" err="1"/>
              <a:t>hello_world.py</a:t>
            </a:r>
            <a:endParaRPr lang="en-US" dirty="0"/>
          </a:p>
          <a:p>
            <a:pPr marL="0" indent="0">
              <a:buNone/>
            </a:pPr>
            <a:r>
              <a:rPr lang="en-US" dirty="0">
                <a:latin typeface="Consolas" panose="020B0609020204030204" pitchFamily="49" charset="0"/>
                <a:cs typeface="Consolas" panose="020B0609020204030204" pitchFamily="49" charset="0"/>
              </a:rPr>
              <a:t>#Filename: </a:t>
            </a:r>
            <a:r>
              <a:rPr lang="en-US" dirty="0" err="1">
                <a:latin typeface="Consolas" panose="020B0609020204030204" pitchFamily="49" charset="0"/>
                <a:cs typeface="Consolas" panose="020B0609020204030204" pitchFamily="49" charset="0"/>
              </a:rPr>
              <a:t>hello_world.py</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Running the program </a:t>
            </a:r>
          </a:p>
          <a:p>
            <a:pPr lvl="1"/>
            <a:r>
              <a:rPr lang="en-US" dirty="0"/>
              <a:t>Using IDLE</a:t>
            </a:r>
          </a:p>
          <a:p>
            <a:pPr lvl="2"/>
            <a:r>
              <a:rPr lang="en-US" dirty="0"/>
              <a:t>Run -&gt; Run Module or keyboard shortcut F5. </a:t>
            </a:r>
          </a:p>
          <a:p>
            <a:pPr lvl="1"/>
            <a:r>
              <a:rPr lang="en-US" dirty="0"/>
              <a:t>Command line</a:t>
            </a:r>
          </a:p>
          <a:p>
            <a:pPr lvl="2"/>
            <a:r>
              <a:rPr lang="en-US" dirty="0"/>
              <a:t>&gt; python </a:t>
            </a:r>
            <a:r>
              <a:rPr lang="en-US" dirty="0" err="1"/>
              <a:t>hello_world.py</a:t>
            </a:r>
            <a:endParaRPr lang="en-US" dirty="0"/>
          </a:p>
        </p:txBody>
      </p:sp>
      <p:sp>
        <p:nvSpPr>
          <p:cNvPr id="4" name="Date Placeholder 3">
            <a:extLst>
              <a:ext uri="{FF2B5EF4-FFF2-40B4-BE49-F238E27FC236}">
                <a16:creationId xmlns:a16="http://schemas.microsoft.com/office/drawing/2014/main" id="{8493ACDC-E423-5845-A7F2-03356DDABDAC}"/>
              </a:ext>
            </a:extLst>
          </p:cNvPr>
          <p:cNvSpPr>
            <a:spLocks noGrp="1"/>
          </p:cNvSpPr>
          <p:nvPr>
            <p:ph type="dt" sz="half" idx="10"/>
          </p:nvPr>
        </p:nvSpPr>
        <p:spPr/>
        <p:txBody>
          <a:bodyPr/>
          <a:lstStyle/>
          <a:p>
            <a:fld id="{E38036DF-5438-E24D-8A34-3AE6463584F2}" type="datetime1">
              <a:rPr lang="en-US" smtClean="0"/>
              <a:t>11/5/19</a:t>
            </a:fld>
            <a:endParaRPr lang="en-US" dirty="0"/>
          </a:p>
        </p:txBody>
      </p:sp>
      <p:sp>
        <p:nvSpPr>
          <p:cNvPr id="5" name="Footer Placeholder 4">
            <a:extLst>
              <a:ext uri="{FF2B5EF4-FFF2-40B4-BE49-F238E27FC236}">
                <a16:creationId xmlns:a16="http://schemas.microsoft.com/office/drawing/2014/main" id="{4E2989DA-03A8-354E-B123-29811430E6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4868DE5-5703-6B43-ABDF-27A9F6753F09}"/>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3195749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B68D-6D33-0547-A1EC-71188BF80520}"/>
              </a:ext>
            </a:extLst>
          </p:cNvPr>
          <p:cNvSpPr>
            <a:spLocks noGrp="1"/>
          </p:cNvSpPr>
          <p:nvPr>
            <p:ph type="title"/>
          </p:nvPr>
        </p:nvSpPr>
        <p:spPr/>
        <p:txBody>
          <a:bodyPr/>
          <a:lstStyle/>
          <a:p>
            <a:r>
              <a:rPr lang="en-US" dirty="0"/>
              <a:t>For Windows Users </a:t>
            </a:r>
          </a:p>
        </p:txBody>
      </p:sp>
      <p:sp>
        <p:nvSpPr>
          <p:cNvPr id="3" name="Content Placeholder 2">
            <a:extLst>
              <a:ext uri="{FF2B5EF4-FFF2-40B4-BE49-F238E27FC236}">
                <a16:creationId xmlns:a16="http://schemas.microsoft.com/office/drawing/2014/main" id="{45E18E2A-3D58-244B-831B-C4955299F8EE}"/>
              </a:ext>
            </a:extLst>
          </p:cNvPr>
          <p:cNvSpPr>
            <a:spLocks noGrp="1"/>
          </p:cNvSpPr>
          <p:nvPr>
            <p:ph idx="1"/>
          </p:nvPr>
        </p:nvSpPr>
        <p:spPr/>
        <p:txBody>
          <a:bodyPr/>
          <a:lstStyle/>
          <a:p>
            <a:r>
              <a:rPr lang="en-US" dirty="0"/>
              <a:t>Open Terminal</a:t>
            </a:r>
          </a:p>
          <a:p>
            <a:pPr lvl="1"/>
            <a:r>
              <a:rPr lang="en-US" dirty="0"/>
              <a:t>Windows  -&gt; Run -&gt; type “</a:t>
            </a:r>
            <a:r>
              <a:rPr lang="en-US" dirty="0" err="1"/>
              <a:t>cmd</a:t>
            </a:r>
            <a:r>
              <a:rPr lang="en-US" dirty="0"/>
              <a:t>” </a:t>
            </a:r>
          </a:p>
          <a:p>
            <a:pPr lvl="1"/>
            <a:r>
              <a:rPr lang="en-US" dirty="0"/>
              <a:t>python -V</a:t>
            </a:r>
          </a:p>
          <a:p>
            <a:r>
              <a:rPr lang="en-US" dirty="0"/>
              <a:t>Open IDLE</a:t>
            </a:r>
          </a:p>
          <a:p>
            <a:pPr lvl="1"/>
            <a:r>
              <a:rPr lang="en-US" dirty="0"/>
              <a:t>Windows Key -&gt; type “IDLE (Python …).”</a:t>
            </a:r>
          </a:p>
          <a:p>
            <a:r>
              <a:rPr lang="en-US" dirty="0"/>
              <a:t>Open Visual Studio Code</a:t>
            </a:r>
          </a:p>
          <a:p>
            <a:pPr lvl="1"/>
            <a:r>
              <a:rPr lang="en-US" dirty="0"/>
              <a:t>Windows Key -&gt; type “visual studio code”</a:t>
            </a:r>
          </a:p>
        </p:txBody>
      </p:sp>
      <p:sp>
        <p:nvSpPr>
          <p:cNvPr id="4" name="Date Placeholder 3">
            <a:extLst>
              <a:ext uri="{FF2B5EF4-FFF2-40B4-BE49-F238E27FC236}">
                <a16:creationId xmlns:a16="http://schemas.microsoft.com/office/drawing/2014/main" id="{147F5EAD-CD5D-D447-9354-7B802C20C701}"/>
              </a:ext>
            </a:extLst>
          </p:cNvPr>
          <p:cNvSpPr>
            <a:spLocks noGrp="1"/>
          </p:cNvSpPr>
          <p:nvPr>
            <p:ph type="dt" sz="half" idx="10"/>
          </p:nvPr>
        </p:nvSpPr>
        <p:spPr/>
        <p:txBody>
          <a:bodyPr/>
          <a:lstStyle/>
          <a:p>
            <a:fld id="{20CF5326-0190-C34E-A2C2-8B3E7E234A10}" type="datetime1">
              <a:rPr lang="en-US" smtClean="0"/>
              <a:t>11/5/19</a:t>
            </a:fld>
            <a:endParaRPr lang="en-US" dirty="0"/>
          </a:p>
        </p:txBody>
      </p:sp>
      <p:sp>
        <p:nvSpPr>
          <p:cNvPr id="5" name="Footer Placeholder 4">
            <a:extLst>
              <a:ext uri="{FF2B5EF4-FFF2-40B4-BE49-F238E27FC236}">
                <a16:creationId xmlns:a16="http://schemas.microsoft.com/office/drawing/2014/main" id="{6CB1ED8F-723D-5B4D-80CE-A61C07801E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F92CD3B-BE7A-A742-8A53-0D1EE471C6E1}"/>
              </a:ext>
            </a:extLst>
          </p:cNvPr>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4166636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68E3-7E05-E849-A728-D401DCBB1405}"/>
              </a:ext>
            </a:extLst>
          </p:cNvPr>
          <p:cNvSpPr>
            <a:spLocks noGrp="1"/>
          </p:cNvSpPr>
          <p:nvPr>
            <p:ph type="title"/>
          </p:nvPr>
        </p:nvSpPr>
        <p:spPr/>
        <p:txBody>
          <a:bodyPr/>
          <a:lstStyle/>
          <a:p>
            <a:r>
              <a:rPr lang="en-US" dirty="0"/>
              <a:t>For Mac OS X Users </a:t>
            </a:r>
          </a:p>
        </p:txBody>
      </p:sp>
      <p:sp>
        <p:nvSpPr>
          <p:cNvPr id="3" name="Content Placeholder 2">
            <a:extLst>
              <a:ext uri="{FF2B5EF4-FFF2-40B4-BE49-F238E27FC236}">
                <a16:creationId xmlns:a16="http://schemas.microsoft.com/office/drawing/2014/main" id="{96A7652F-131A-504D-836E-7DFF23066A86}"/>
              </a:ext>
            </a:extLst>
          </p:cNvPr>
          <p:cNvSpPr>
            <a:spLocks noGrp="1"/>
          </p:cNvSpPr>
          <p:nvPr>
            <p:ph idx="1"/>
          </p:nvPr>
        </p:nvSpPr>
        <p:spPr/>
        <p:txBody>
          <a:bodyPr/>
          <a:lstStyle/>
          <a:p>
            <a:r>
              <a:rPr lang="en-US" dirty="0"/>
              <a:t>Open Terminal</a:t>
            </a:r>
          </a:p>
          <a:p>
            <a:pPr lvl="1"/>
            <a:r>
              <a:rPr lang="en-US" dirty="0"/>
              <a:t>Open the terminal by pressing </a:t>
            </a:r>
            <a:r>
              <a:rPr lang="en-US" dirty="0" err="1"/>
              <a:t>Command+Space</a:t>
            </a:r>
            <a:r>
              <a:rPr lang="en-US" dirty="0"/>
              <a:t> keys (to open Spotlight search), type Terminal and press enter.</a:t>
            </a:r>
          </a:p>
          <a:p>
            <a:pPr lvl="1"/>
            <a:r>
              <a:rPr lang="en-US" dirty="0"/>
              <a:t>python –V </a:t>
            </a:r>
          </a:p>
          <a:p>
            <a:r>
              <a:rPr lang="en-US" dirty="0"/>
              <a:t>Open IDE</a:t>
            </a:r>
          </a:p>
        </p:txBody>
      </p:sp>
      <p:sp>
        <p:nvSpPr>
          <p:cNvPr id="4" name="Date Placeholder 3">
            <a:extLst>
              <a:ext uri="{FF2B5EF4-FFF2-40B4-BE49-F238E27FC236}">
                <a16:creationId xmlns:a16="http://schemas.microsoft.com/office/drawing/2014/main" id="{29ADFC41-48CB-1A44-A40E-046E1B5FFBE3}"/>
              </a:ext>
            </a:extLst>
          </p:cNvPr>
          <p:cNvSpPr>
            <a:spLocks noGrp="1"/>
          </p:cNvSpPr>
          <p:nvPr>
            <p:ph type="dt" sz="half" idx="10"/>
          </p:nvPr>
        </p:nvSpPr>
        <p:spPr/>
        <p:txBody>
          <a:bodyPr/>
          <a:lstStyle/>
          <a:p>
            <a:fld id="{DCEDA79C-83DB-7344-BAF6-3B993E2CB087}" type="datetime1">
              <a:rPr lang="en-US" smtClean="0"/>
              <a:t>11/5/19</a:t>
            </a:fld>
            <a:endParaRPr lang="en-US" dirty="0"/>
          </a:p>
        </p:txBody>
      </p:sp>
      <p:sp>
        <p:nvSpPr>
          <p:cNvPr id="5" name="Footer Placeholder 4">
            <a:extLst>
              <a:ext uri="{FF2B5EF4-FFF2-40B4-BE49-F238E27FC236}">
                <a16:creationId xmlns:a16="http://schemas.microsoft.com/office/drawing/2014/main" id="{7797E1D0-BCC4-6744-A263-A8B58BB0F5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B4C897-A4CB-154D-BA82-BC055207CB00}"/>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63837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EEC-BD6F-2A47-857B-115C8653F17C}"/>
              </a:ext>
            </a:extLst>
          </p:cNvPr>
          <p:cNvSpPr>
            <a:spLocks noGrp="1"/>
          </p:cNvSpPr>
          <p:nvPr>
            <p:ph type="title"/>
          </p:nvPr>
        </p:nvSpPr>
        <p:spPr/>
        <p:txBody>
          <a:bodyPr/>
          <a:lstStyle/>
          <a:p>
            <a:r>
              <a:rPr lang="en-US" dirty="0"/>
              <a:t>Getting Familiar with </a:t>
            </a:r>
            <a:br>
              <a:rPr lang="en-US" dirty="0"/>
            </a:br>
            <a:r>
              <a:rPr lang="en-US" dirty="0"/>
              <a:t>Visual Studio Code </a:t>
            </a:r>
          </a:p>
        </p:txBody>
      </p:sp>
      <p:sp>
        <p:nvSpPr>
          <p:cNvPr id="3" name="Content Placeholder 2">
            <a:extLst>
              <a:ext uri="{FF2B5EF4-FFF2-40B4-BE49-F238E27FC236}">
                <a16:creationId xmlns:a16="http://schemas.microsoft.com/office/drawing/2014/main" id="{54ABCA1F-2C8A-6743-94CA-DA0ABE4A48DF}"/>
              </a:ext>
            </a:extLst>
          </p:cNvPr>
          <p:cNvSpPr>
            <a:spLocks noGrp="1"/>
          </p:cNvSpPr>
          <p:nvPr>
            <p:ph idx="1"/>
          </p:nvPr>
        </p:nvSpPr>
        <p:spPr/>
        <p:txBody>
          <a:bodyPr/>
          <a:lstStyle/>
          <a:p>
            <a:r>
              <a:rPr lang="en-US" dirty="0"/>
              <a:t>Change Setting: Code-&gt;Preferences-&gt;Settings</a:t>
            </a:r>
          </a:p>
          <a:p>
            <a:pPr lvl="1"/>
            <a:r>
              <a:rPr lang="en-US" dirty="0"/>
              <a:t>Line Numbers: on</a:t>
            </a:r>
          </a:p>
          <a:p>
            <a:pPr lvl="1"/>
            <a:r>
              <a:rPr lang="en-US" dirty="0"/>
              <a:t>Tab Size-&gt;4</a:t>
            </a:r>
          </a:p>
          <a:p>
            <a:pPr lvl="1"/>
            <a:r>
              <a:rPr lang="en-US" dirty="0"/>
              <a:t>Insert Spaces: check</a:t>
            </a:r>
          </a:p>
          <a:p>
            <a:r>
              <a:rPr lang="en-US" dirty="0"/>
              <a:t>Create Project: File-&gt;New Project...</a:t>
            </a:r>
          </a:p>
          <a:p>
            <a:pPr lvl="1"/>
            <a:r>
              <a:rPr lang="en-US" dirty="0"/>
              <a:t>Location: C:\</a:t>
            </a:r>
            <a:r>
              <a:rPr lang="en-US" dirty="0" err="1"/>
              <a:t>PythonWork</a:t>
            </a:r>
            <a:endParaRPr lang="en-US" dirty="0"/>
          </a:p>
          <a:p>
            <a:pPr lvl="1"/>
            <a:r>
              <a:rPr lang="en-US" dirty="0"/>
              <a:t>Interpreter: C:\Python38</a:t>
            </a:r>
          </a:p>
        </p:txBody>
      </p:sp>
      <p:sp>
        <p:nvSpPr>
          <p:cNvPr id="4" name="Date Placeholder 3">
            <a:extLst>
              <a:ext uri="{FF2B5EF4-FFF2-40B4-BE49-F238E27FC236}">
                <a16:creationId xmlns:a16="http://schemas.microsoft.com/office/drawing/2014/main" id="{2B6B08FF-8F78-0747-9524-F74233676C06}"/>
              </a:ext>
            </a:extLst>
          </p:cNvPr>
          <p:cNvSpPr>
            <a:spLocks noGrp="1"/>
          </p:cNvSpPr>
          <p:nvPr>
            <p:ph type="dt" sz="half" idx="10"/>
          </p:nvPr>
        </p:nvSpPr>
        <p:spPr/>
        <p:txBody>
          <a:bodyPr/>
          <a:lstStyle/>
          <a:p>
            <a:fld id="{EDDA4730-FC36-F741-9C92-3F77967892D9}" type="datetime1">
              <a:rPr lang="en-US" smtClean="0"/>
              <a:t>11/5/19</a:t>
            </a:fld>
            <a:endParaRPr lang="en-US" dirty="0"/>
          </a:p>
        </p:txBody>
      </p:sp>
      <p:sp>
        <p:nvSpPr>
          <p:cNvPr id="5" name="Footer Placeholder 4">
            <a:extLst>
              <a:ext uri="{FF2B5EF4-FFF2-40B4-BE49-F238E27FC236}">
                <a16:creationId xmlns:a16="http://schemas.microsoft.com/office/drawing/2014/main" id="{C867C492-71E0-C54A-A1CB-7E819C8B07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A0C623-766D-214C-8639-07B9FFA11D89}"/>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58787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0840-5896-5F4F-829C-483E6AEDA952}"/>
              </a:ext>
            </a:extLst>
          </p:cNvPr>
          <p:cNvSpPr>
            <a:spLocks noGrp="1"/>
          </p:cNvSpPr>
          <p:nvPr>
            <p:ph type="title"/>
          </p:nvPr>
        </p:nvSpPr>
        <p:spPr/>
        <p:txBody>
          <a:bodyPr/>
          <a:lstStyle/>
          <a:p>
            <a:r>
              <a:rPr lang="en-US" dirty="0"/>
              <a:t>Weekly Schedule</a:t>
            </a:r>
          </a:p>
        </p:txBody>
      </p:sp>
      <p:sp>
        <p:nvSpPr>
          <p:cNvPr id="3" name="Content Placeholder 2">
            <a:extLst>
              <a:ext uri="{FF2B5EF4-FFF2-40B4-BE49-F238E27FC236}">
                <a16:creationId xmlns:a16="http://schemas.microsoft.com/office/drawing/2014/main" id="{0E460AE1-F8FC-8E42-B37F-BCD47F330A3E}"/>
              </a:ext>
            </a:extLst>
          </p:cNvPr>
          <p:cNvSpPr>
            <a:spLocks noGrp="1"/>
          </p:cNvSpPr>
          <p:nvPr>
            <p:ph idx="1"/>
          </p:nvPr>
        </p:nvSpPr>
        <p:spPr/>
        <p:txBody>
          <a:bodyPr/>
          <a:lstStyle/>
          <a:p>
            <a:r>
              <a:rPr lang="en-US" dirty="0"/>
              <a:t>First Week on 11/5/2019</a:t>
            </a:r>
          </a:p>
          <a:p>
            <a:r>
              <a:rPr lang="en-US" dirty="0"/>
              <a:t>Second Week on 11/12/2019</a:t>
            </a:r>
          </a:p>
          <a:p>
            <a:r>
              <a:rPr lang="en-US" dirty="0"/>
              <a:t>Third Week on 11/19/2019</a:t>
            </a:r>
          </a:p>
          <a:p>
            <a:r>
              <a:rPr lang="en-US" dirty="0"/>
              <a:t>Fourth Week on 11/26/2019</a:t>
            </a:r>
          </a:p>
          <a:p>
            <a:endParaRPr lang="en-US" dirty="0"/>
          </a:p>
        </p:txBody>
      </p:sp>
      <p:sp>
        <p:nvSpPr>
          <p:cNvPr id="4" name="Date Placeholder 3">
            <a:extLst>
              <a:ext uri="{FF2B5EF4-FFF2-40B4-BE49-F238E27FC236}">
                <a16:creationId xmlns:a16="http://schemas.microsoft.com/office/drawing/2014/main" id="{A6272FD2-9E40-E849-926D-AF49BC751CA3}"/>
              </a:ext>
            </a:extLst>
          </p:cNvPr>
          <p:cNvSpPr>
            <a:spLocks noGrp="1"/>
          </p:cNvSpPr>
          <p:nvPr>
            <p:ph type="dt" sz="half" idx="10"/>
          </p:nvPr>
        </p:nvSpPr>
        <p:spPr/>
        <p:txBody>
          <a:bodyPr/>
          <a:lstStyle/>
          <a:p>
            <a:fld id="{8ADF77C5-A6E1-9947-83BF-FA137C5DB2E0}" type="datetime1">
              <a:rPr lang="en-US" smtClean="0"/>
              <a:t>11/5/19</a:t>
            </a:fld>
            <a:endParaRPr lang="en-US" dirty="0"/>
          </a:p>
        </p:txBody>
      </p:sp>
      <p:sp>
        <p:nvSpPr>
          <p:cNvPr id="5" name="Footer Placeholder 4">
            <a:extLst>
              <a:ext uri="{FF2B5EF4-FFF2-40B4-BE49-F238E27FC236}">
                <a16:creationId xmlns:a16="http://schemas.microsoft.com/office/drawing/2014/main" id="{F323A05B-16F3-2E4C-A96D-ED150B03614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C39426D-E6C1-C842-A722-9367D21E86A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977167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Python Crash Course</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11/5/19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2096501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3B2D-23FE-FE4E-A0B5-A5D865EFFCF1}"/>
              </a:ext>
            </a:extLst>
          </p:cNvPr>
          <p:cNvSpPr>
            <a:spLocks noGrp="1"/>
          </p:cNvSpPr>
          <p:nvPr>
            <p:ph type="title"/>
          </p:nvPr>
        </p:nvSpPr>
        <p:spPr/>
        <p:txBody>
          <a:bodyPr/>
          <a:lstStyle/>
          <a:p>
            <a:r>
              <a:rPr lang="en-US" dirty="0"/>
              <a:t>Python Crash Course</a:t>
            </a:r>
          </a:p>
        </p:txBody>
      </p:sp>
      <p:sp>
        <p:nvSpPr>
          <p:cNvPr id="3" name="Content Placeholder 2">
            <a:extLst>
              <a:ext uri="{FF2B5EF4-FFF2-40B4-BE49-F238E27FC236}">
                <a16:creationId xmlns:a16="http://schemas.microsoft.com/office/drawing/2014/main" id="{6AA085D6-D727-B24C-904F-5ECE2F18DEFF}"/>
              </a:ext>
            </a:extLst>
          </p:cNvPr>
          <p:cNvSpPr>
            <a:spLocks noGrp="1"/>
          </p:cNvSpPr>
          <p:nvPr>
            <p:ph idx="1"/>
          </p:nvPr>
        </p:nvSpPr>
        <p:spPr/>
        <p:txBody>
          <a:bodyPr numCol="2"/>
          <a:lstStyle/>
          <a:p>
            <a:r>
              <a:rPr lang="en-US" dirty="0"/>
              <a:t>Basics</a:t>
            </a:r>
          </a:p>
          <a:p>
            <a:r>
              <a:rPr lang="en-US" dirty="0"/>
              <a:t>Operators and Expressions</a:t>
            </a:r>
          </a:p>
          <a:p>
            <a:r>
              <a:rPr lang="en-US" dirty="0"/>
              <a:t>Control Flow</a:t>
            </a:r>
          </a:p>
          <a:p>
            <a:r>
              <a:rPr lang="en-US" dirty="0"/>
              <a:t>Functions and Modules</a:t>
            </a:r>
          </a:p>
          <a:p>
            <a:r>
              <a:rPr lang="en-US" dirty="0"/>
              <a:t>Data Structures</a:t>
            </a:r>
          </a:p>
          <a:p>
            <a:r>
              <a:rPr lang="en-US" dirty="0"/>
              <a:t>Inputs &amp; Outputs</a:t>
            </a:r>
          </a:p>
          <a:p>
            <a:r>
              <a:rPr lang="en-US" dirty="0"/>
              <a:t>Object Oriented Programming</a:t>
            </a:r>
          </a:p>
          <a:p>
            <a:r>
              <a:rPr lang="en-US" dirty="0"/>
              <a:t>Exceptions</a:t>
            </a:r>
          </a:p>
          <a:p>
            <a:r>
              <a:rPr lang="en-US" dirty="0"/>
              <a:t>Standard Library</a:t>
            </a:r>
          </a:p>
        </p:txBody>
      </p:sp>
      <p:sp>
        <p:nvSpPr>
          <p:cNvPr id="4" name="Date Placeholder 3">
            <a:extLst>
              <a:ext uri="{FF2B5EF4-FFF2-40B4-BE49-F238E27FC236}">
                <a16:creationId xmlns:a16="http://schemas.microsoft.com/office/drawing/2014/main" id="{F8A27150-C5BC-5A41-8072-05E5F79BA9B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CA252EF-0816-624F-B2A6-8912C794596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1289003-489F-0C43-99C5-5C11B241312B}"/>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938794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Basics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11/5/19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4076658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4859-DC69-BF41-94D6-C6E1C3ED85F9}"/>
              </a:ext>
            </a:extLst>
          </p:cNvPr>
          <p:cNvSpPr>
            <a:spLocks noGrp="1"/>
          </p:cNvSpPr>
          <p:nvPr>
            <p:ph type="title"/>
          </p:nvPr>
        </p:nvSpPr>
        <p:spPr/>
        <p:txBody>
          <a:bodyPr/>
          <a:lstStyle/>
          <a:p>
            <a:r>
              <a:rPr lang="en-US" dirty="0"/>
              <a:t>Basics Data Types </a:t>
            </a:r>
          </a:p>
        </p:txBody>
      </p:sp>
      <p:sp>
        <p:nvSpPr>
          <p:cNvPr id="3" name="Content Placeholder 2">
            <a:extLst>
              <a:ext uri="{FF2B5EF4-FFF2-40B4-BE49-F238E27FC236}">
                <a16:creationId xmlns:a16="http://schemas.microsoft.com/office/drawing/2014/main" id="{0F4D0939-8181-F24E-9A1C-6D9F906CCA15}"/>
              </a:ext>
            </a:extLst>
          </p:cNvPr>
          <p:cNvSpPr>
            <a:spLocks noGrp="1"/>
          </p:cNvSpPr>
          <p:nvPr>
            <p:ph idx="1"/>
          </p:nvPr>
        </p:nvSpPr>
        <p:spPr/>
        <p:txBody>
          <a:bodyPr>
            <a:normAutofit fontScale="92500" lnSpcReduction="10000"/>
          </a:bodyPr>
          <a:lstStyle/>
          <a:p>
            <a:r>
              <a:rPr lang="en-US" dirty="0"/>
              <a:t>Built-In types</a:t>
            </a:r>
          </a:p>
          <a:p>
            <a:pPr lvl="1"/>
            <a:r>
              <a:rPr lang="en-US" dirty="0"/>
              <a:t>Numbers</a:t>
            </a:r>
          </a:p>
          <a:p>
            <a:pPr lvl="2"/>
            <a:r>
              <a:rPr lang="en-US" dirty="0"/>
              <a:t>integers: 2</a:t>
            </a:r>
          </a:p>
          <a:p>
            <a:pPr lvl="2"/>
            <a:r>
              <a:rPr lang="en-US" dirty="0"/>
              <a:t>floating point (float): 3.23</a:t>
            </a:r>
          </a:p>
          <a:p>
            <a:pPr lvl="2"/>
            <a:r>
              <a:rPr lang="en-US" dirty="0"/>
              <a:t>complex numbers: (-5+4j)</a:t>
            </a:r>
          </a:p>
          <a:p>
            <a:pPr lvl="2"/>
            <a:r>
              <a:rPr lang="en-US" dirty="0"/>
              <a:t>Literal Constants: use its value literally, it’s constant</a:t>
            </a:r>
          </a:p>
          <a:p>
            <a:pPr lvl="1"/>
            <a:r>
              <a:rPr lang="en-US" dirty="0"/>
              <a:t>number: 5, 1.23, 9.25e-3</a:t>
            </a:r>
          </a:p>
          <a:p>
            <a:pPr lvl="1"/>
            <a:r>
              <a:rPr lang="en-US" dirty="0"/>
              <a:t>String: ‘Hello World!’</a:t>
            </a:r>
          </a:p>
          <a:p>
            <a:pPr lvl="1"/>
            <a:r>
              <a:rPr lang="en-US" dirty="0"/>
              <a:t>Lists: [1, 2, 3, 4, 5]</a:t>
            </a:r>
          </a:p>
          <a:p>
            <a:pPr lvl="1"/>
            <a:r>
              <a:rPr lang="en-US" dirty="0"/>
              <a:t>Tuples: (1, 2, 3, 4, 5)</a:t>
            </a:r>
          </a:p>
          <a:p>
            <a:pPr lvl="1"/>
            <a:r>
              <a:rPr lang="en-US" dirty="0"/>
              <a:t>Dictionaries: { 1: “one”, 2: “two” }</a:t>
            </a:r>
          </a:p>
          <a:p>
            <a:pPr lvl="1"/>
            <a:r>
              <a:rPr lang="en-US" dirty="0"/>
              <a:t>File Objects: f = open(“</a:t>
            </a:r>
            <a:r>
              <a:rPr lang="en-US" dirty="0" err="1"/>
              <a:t>myfile</a:t>
            </a:r>
            <a:r>
              <a:rPr lang="en-US" dirty="0"/>
              <a:t>”, ”w”)…</a:t>
            </a:r>
          </a:p>
          <a:p>
            <a:r>
              <a:rPr lang="en-US" dirty="0"/>
              <a:t>User defined types using classes and objects</a:t>
            </a:r>
          </a:p>
        </p:txBody>
      </p:sp>
      <p:sp>
        <p:nvSpPr>
          <p:cNvPr id="4" name="Date Placeholder 3">
            <a:extLst>
              <a:ext uri="{FF2B5EF4-FFF2-40B4-BE49-F238E27FC236}">
                <a16:creationId xmlns:a16="http://schemas.microsoft.com/office/drawing/2014/main" id="{8E9AC58D-B086-4D4B-8034-D51ADA732804}"/>
              </a:ext>
            </a:extLst>
          </p:cNvPr>
          <p:cNvSpPr>
            <a:spLocks noGrp="1"/>
          </p:cNvSpPr>
          <p:nvPr>
            <p:ph type="dt" sz="half" idx="10"/>
          </p:nvPr>
        </p:nvSpPr>
        <p:spPr/>
        <p:txBody>
          <a:bodyPr/>
          <a:lstStyle/>
          <a:p>
            <a:fld id="{F7235BF8-14BA-0E4F-B7ED-09ACC059EE16}" type="datetime1">
              <a:rPr lang="en-US" smtClean="0"/>
              <a:t>11/5/19</a:t>
            </a:fld>
            <a:endParaRPr lang="en-US" dirty="0"/>
          </a:p>
        </p:txBody>
      </p:sp>
      <p:sp>
        <p:nvSpPr>
          <p:cNvPr id="5" name="Footer Placeholder 4">
            <a:extLst>
              <a:ext uri="{FF2B5EF4-FFF2-40B4-BE49-F238E27FC236}">
                <a16:creationId xmlns:a16="http://schemas.microsoft.com/office/drawing/2014/main" id="{E9901A15-A113-AD45-860E-77BE39B2E0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AE5DD0D-4403-0C4B-B7A5-C1327F19F2AA}"/>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2932813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ECDF-F7D9-FA49-BDD0-F7CBCB503155}"/>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00679482-1D1B-7A44-9999-D14D1E55D7D8}"/>
              </a:ext>
            </a:extLst>
          </p:cNvPr>
          <p:cNvSpPr>
            <a:spLocks noGrp="1"/>
          </p:cNvSpPr>
          <p:nvPr>
            <p:ph idx="1"/>
          </p:nvPr>
        </p:nvSpPr>
        <p:spPr/>
        <p:txBody>
          <a:bodyPr>
            <a:normAutofit fontScale="85000" lnSpcReduction="20000"/>
          </a:bodyPr>
          <a:lstStyle/>
          <a:p>
            <a:r>
              <a:rPr lang="en-US" dirty="0"/>
              <a:t># Python’s four number types:</a:t>
            </a:r>
          </a:p>
          <a:p>
            <a:r>
              <a:rPr lang="en-US" dirty="0"/>
              <a:t># Integers: 1, 2</a:t>
            </a:r>
          </a:p>
          <a:p>
            <a:r>
              <a:rPr lang="en-US" dirty="0"/>
              <a:t># Floats: 3.7</a:t>
            </a:r>
          </a:p>
          <a:p>
            <a:r>
              <a:rPr lang="en-US" dirty="0"/>
              <a:t># Complex numbers: 3 + 2j</a:t>
            </a:r>
          </a:p>
          <a:p>
            <a:r>
              <a:rPr lang="en-US" dirty="0"/>
              <a:t># Booleans: True, False</a:t>
            </a:r>
          </a:p>
          <a:p>
            <a:endParaRPr lang="en-US" dirty="0"/>
          </a:p>
          <a:p>
            <a:r>
              <a:rPr lang="en-US" dirty="0"/>
              <a:t>X = 5 + 2 – 3 * 2</a:t>
            </a:r>
          </a:p>
          <a:p>
            <a:r>
              <a:rPr lang="en-US" dirty="0"/>
              <a:t>5 / 2 # float</a:t>
            </a:r>
          </a:p>
          <a:p>
            <a:r>
              <a:rPr lang="en-US" dirty="0"/>
              <a:t>5 // 2 # truncation</a:t>
            </a:r>
          </a:p>
          <a:p>
            <a:r>
              <a:rPr lang="en-US" dirty="0"/>
              <a:t>2 ** 8</a:t>
            </a:r>
          </a:p>
          <a:p>
            <a:r>
              <a:rPr lang="en-US" dirty="0"/>
              <a:t>(3+2j) * (4+9j)</a:t>
            </a:r>
          </a:p>
          <a:p>
            <a:r>
              <a:rPr lang="en-US" dirty="0"/>
              <a:t>Round(3.49)</a:t>
            </a:r>
          </a:p>
          <a:p>
            <a:r>
              <a:rPr lang="en-US" dirty="0"/>
              <a:t>X = True</a:t>
            </a:r>
          </a:p>
        </p:txBody>
      </p:sp>
      <p:sp>
        <p:nvSpPr>
          <p:cNvPr id="4" name="Date Placeholder 3">
            <a:extLst>
              <a:ext uri="{FF2B5EF4-FFF2-40B4-BE49-F238E27FC236}">
                <a16:creationId xmlns:a16="http://schemas.microsoft.com/office/drawing/2014/main" id="{A1C2729D-A5A4-BD48-BD54-D4E7C5AFECB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3A6C59A-60E7-6646-90D9-B4E82967DE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056ABC7-C49C-1443-B5D4-CE1E445AF48D}"/>
              </a:ext>
            </a:extLst>
          </p:cNvPr>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1387163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8A1A-E5E4-B44D-A0DA-9FF9F113D2D8}"/>
              </a:ext>
            </a:extLst>
          </p:cNvPr>
          <p:cNvSpPr>
            <a:spLocks noGrp="1"/>
          </p:cNvSpPr>
          <p:nvPr>
            <p:ph type="title"/>
          </p:nvPr>
        </p:nvSpPr>
        <p:spPr/>
        <p:txBody>
          <a:bodyPr/>
          <a:lstStyle/>
          <a:p>
            <a:r>
              <a:rPr lang="en-US" dirty="0"/>
              <a:t>Numbers and Math</a:t>
            </a:r>
          </a:p>
        </p:txBody>
      </p:sp>
      <p:sp>
        <p:nvSpPr>
          <p:cNvPr id="3" name="Content Placeholder 2">
            <a:extLst>
              <a:ext uri="{FF2B5EF4-FFF2-40B4-BE49-F238E27FC236}">
                <a16:creationId xmlns:a16="http://schemas.microsoft.com/office/drawing/2014/main" id="{C4E23366-835E-E340-BDA2-6C603CE8E631}"/>
              </a:ext>
            </a:extLst>
          </p:cNvPr>
          <p:cNvSpPr>
            <a:spLocks noGrp="1"/>
          </p:cNvSpPr>
          <p:nvPr>
            <p:ph idx="1"/>
          </p:nvPr>
        </p:nvSpPr>
        <p:spPr/>
        <p:txBody>
          <a:bodyPr>
            <a:normAutofit fontScale="92500" lnSpcReduction="10000"/>
          </a:bodyPr>
          <a:lstStyle/>
          <a:p>
            <a:pPr lvl="0" fontAlgn="base"/>
            <a:r>
              <a:rPr lang="en-US" dirty="0"/>
              <a:t>Numbers in Python are of three types - integers, floating point and complex numbers.</a:t>
            </a:r>
          </a:p>
          <a:p>
            <a:pPr marL="0" indent="0">
              <a:buNone/>
            </a:pPr>
            <a:r>
              <a:rPr lang="en-US" dirty="0">
                <a:latin typeface="Consolas" panose="020B0609020204030204" pitchFamily="49" charset="0"/>
                <a:cs typeface="Consolas" panose="020B0609020204030204" pitchFamily="49" charset="0"/>
              </a:rPr>
              <a:t>spam = 10</a:t>
            </a:r>
          </a:p>
          <a:p>
            <a:pPr marL="0" indent="0">
              <a:buNone/>
            </a:pP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10.50</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Math</a:t>
            </a:r>
          </a:p>
          <a:p>
            <a:pPr marL="0" indent="0">
              <a:buNone/>
            </a:pPr>
            <a:r>
              <a:rPr lang="en-US" dirty="0"/>
              <a:t>2 + 2</a:t>
            </a:r>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import math</a:t>
            </a:r>
          </a:p>
          <a:p>
            <a:pPr marL="0" indent="0">
              <a:buNone/>
            </a:pPr>
            <a:r>
              <a:rPr lang="en-US" dirty="0">
                <a:latin typeface="Consolas" panose="020B0609020204030204" pitchFamily="49" charset="0"/>
                <a:cs typeface="Consolas" panose="020B0609020204030204" pitchFamily="49" charset="0"/>
              </a:rPr>
              <a:t>degrees = 45</a:t>
            </a:r>
          </a:p>
          <a:p>
            <a:pPr marL="0" indent="0">
              <a:buNone/>
            </a:pPr>
            <a:r>
              <a:rPr lang="en-US" dirty="0">
                <a:latin typeface="Consolas" panose="020B0609020204030204" pitchFamily="49" charset="0"/>
                <a:cs typeface="Consolas" panose="020B0609020204030204" pitchFamily="49" charset="0"/>
              </a:rPr>
              <a:t>radians = degrees / 360.0 * 2 * </a:t>
            </a:r>
            <a:r>
              <a:rPr lang="en-US" dirty="0" err="1">
                <a:latin typeface="Consolas" panose="020B0609020204030204" pitchFamily="49" charset="0"/>
                <a:cs typeface="Consolas" panose="020B0609020204030204" pitchFamily="49" charset="0"/>
              </a:rPr>
              <a:t>math.pi</a:t>
            </a:r>
            <a:endParaRPr lang="en-US"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9C49E99-AC82-3E40-B87C-52FC2F6EB5B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EBEAB6C-8107-D94E-AF69-A53BDBB6DFA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0312D8F-4E13-D443-A633-6CA68B21F470}"/>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2873398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550D-BB60-8B4A-9371-A091995A8C2E}"/>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1E5E4C1F-8DDA-C941-9244-B16F8058003F}"/>
              </a:ext>
            </a:extLst>
          </p:cNvPr>
          <p:cNvSpPr>
            <a:spLocks noGrp="1"/>
          </p:cNvSpPr>
          <p:nvPr>
            <p:ph idx="1"/>
          </p:nvPr>
        </p:nvSpPr>
        <p:spPr/>
        <p:txBody>
          <a:bodyPr>
            <a:normAutofit lnSpcReduction="10000"/>
          </a:bodyPr>
          <a:lstStyle/>
          <a:p>
            <a:pPr marL="0" indent="0">
              <a:buNone/>
            </a:pPr>
            <a:r>
              <a:rPr lang="en-US" dirty="0"/>
              <a:t>Comment, # symbol: anything to the right of the # symbol is a comment. </a:t>
            </a:r>
          </a:p>
          <a:p>
            <a:pPr marL="0" indent="0">
              <a:buNone/>
            </a:pPr>
            <a:r>
              <a:rPr lang="en-US" dirty="0"/>
              <a:t># Computer programming is fun!</a:t>
            </a:r>
            <a:br>
              <a:rPr lang="en-US" dirty="0"/>
            </a:br>
            <a:r>
              <a:rPr lang="en-US" dirty="0"/>
              <a:t># Python programming is very fun!</a:t>
            </a:r>
          </a:p>
          <a:p>
            <a:pPr marL="0" indent="0">
              <a:buNone/>
            </a:pPr>
            <a:r>
              <a:rPr lang="en-US" dirty="0"/>
              <a:t># print(2+2) </a:t>
            </a:r>
          </a:p>
          <a:p>
            <a:pPr marL="0" indent="0">
              <a:buNone/>
            </a:pPr>
            <a:endParaRPr lang="en-US" dirty="0"/>
          </a:p>
          <a:p>
            <a:r>
              <a:rPr lang="en-US" dirty="0"/>
              <a:t>Block comments</a:t>
            </a:r>
          </a:p>
          <a:p>
            <a:pPr marL="0" indent="0">
              <a:buNone/>
            </a:pPr>
            <a:r>
              <a:rPr lang="en-US" dirty="0">
                <a:latin typeface="Consolas" panose="020B0609020204030204" pitchFamily="49" charset="0"/>
                <a:cs typeface="Consolas" panose="020B0609020204030204" pitchFamily="49" charset="0"/>
              </a:rPr>
              <a:t># This is a Block comment</a:t>
            </a:r>
          </a:p>
          <a:p>
            <a:pPr marL="0" indent="0">
              <a:buNone/>
            </a:pPr>
            <a:endParaRPr lang="en-US" dirty="0">
              <a:latin typeface="Consolas" panose="020B0609020204030204" pitchFamily="49" charset="0"/>
              <a:cs typeface="Consolas" panose="020B0609020204030204" pitchFamily="49" charset="0"/>
            </a:endParaRPr>
          </a:p>
          <a:p>
            <a:r>
              <a:rPr lang="en-US" dirty="0"/>
              <a:t>Inline comments</a:t>
            </a:r>
          </a:p>
          <a:p>
            <a:pPr marL="0" indent="0">
              <a:buNone/>
            </a:pPr>
            <a:r>
              <a:rPr lang="en-US" dirty="0">
                <a:latin typeface="Consolas" panose="020B0609020204030204" pitchFamily="49" charset="0"/>
                <a:cs typeface="Consolas" panose="020B0609020204030204" pitchFamily="49" charset="0"/>
              </a:rPr>
              <a:t>x = 5 + 1 # This is an Inline comment</a:t>
            </a:r>
          </a:p>
          <a:p>
            <a:pPr marL="0" indent="0">
              <a:buNone/>
            </a:pPr>
            <a:endParaRPr lang="en-US" dirty="0">
              <a:latin typeface="Consolas" panose="020B0609020204030204" pitchFamily="49" charset="0"/>
              <a:cs typeface="Consolas" panose="020B0609020204030204" pitchFamily="49" charset="0"/>
            </a:endParaRPr>
          </a:p>
        </p:txBody>
      </p:sp>
      <p:sp>
        <p:nvSpPr>
          <p:cNvPr id="4" name="Date Placeholder 3">
            <a:extLst>
              <a:ext uri="{FF2B5EF4-FFF2-40B4-BE49-F238E27FC236}">
                <a16:creationId xmlns:a16="http://schemas.microsoft.com/office/drawing/2014/main" id="{D47C0F57-9477-6F4E-82A0-9AAF16B171C6}"/>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B27213F-43D3-5841-A3A7-A90221D6B0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408E98E-8219-034A-AC61-C83C25F8CAB1}"/>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324548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7883-ECCF-0C4F-8E54-F73B5CE8D8DA}"/>
              </a:ext>
            </a:extLst>
          </p:cNvPr>
          <p:cNvSpPr>
            <a:spLocks noGrp="1"/>
          </p:cNvSpPr>
          <p:nvPr>
            <p:ph type="title"/>
          </p:nvPr>
        </p:nvSpPr>
        <p:spPr/>
        <p:txBody>
          <a:bodyPr/>
          <a:lstStyle/>
          <a:p>
            <a:r>
              <a:rPr lang="en-US" dirty="0"/>
              <a:t>Variables and Types </a:t>
            </a:r>
          </a:p>
        </p:txBody>
      </p:sp>
      <p:sp>
        <p:nvSpPr>
          <p:cNvPr id="3" name="Content Placeholder 2">
            <a:extLst>
              <a:ext uri="{FF2B5EF4-FFF2-40B4-BE49-F238E27FC236}">
                <a16:creationId xmlns:a16="http://schemas.microsoft.com/office/drawing/2014/main" id="{951AE544-8BA5-2D44-BB4A-85B7834E5248}"/>
              </a:ext>
            </a:extLst>
          </p:cNvPr>
          <p:cNvSpPr>
            <a:spLocks noGrp="1"/>
          </p:cNvSpPr>
          <p:nvPr>
            <p:ph idx="1"/>
          </p:nvPr>
        </p:nvSpPr>
        <p:spPr/>
        <p:txBody>
          <a:bodyPr>
            <a:normAutofit lnSpcReduction="10000"/>
          </a:bodyPr>
          <a:lstStyle/>
          <a:p>
            <a:r>
              <a:rPr lang="en-US" dirty="0"/>
              <a:t>Variables stores some information and their value can vary. </a:t>
            </a:r>
          </a:p>
          <a:p>
            <a:r>
              <a:rPr lang="en-US" dirty="0"/>
              <a:t>• Variables and Values </a:t>
            </a:r>
          </a:p>
          <a:p>
            <a:r>
              <a:rPr lang="en-US" dirty="0"/>
              <a:t>fizz = 10</a:t>
            </a:r>
            <a:br>
              <a:rPr lang="en-US" dirty="0"/>
            </a:br>
            <a:r>
              <a:rPr lang="en-US" dirty="0"/>
              <a:t>eggs = 15 print(fizz)</a:t>
            </a:r>
            <a:br>
              <a:rPr lang="en-US" dirty="0"/>
            </a:br>
            <a:r>
              <a:rPr lang="en-US" dirty="0"/>
              <a:t>spam = fizz + eggs</a:t>
            </a:r>
          </a:p>
          <a:p>
            <a:r>
              <a:rPr lang="en-US" dirty="0"/>
              <a:t>print(spam) </a:t>
            </a:r>
          </a:p>
          <a:p>
            <a:endParaRPr lang="en-US" dirty="0"/>
          </a:p>
          <a:p>
            <a:r>
              <a:rPr lang="en-US" dirty="0"/>
              <a:t>• Values Have Types </a:t>
            </a:r>
          </a:p>
          <a:p>
            <a:r>
              <a:rPr lang="en-US" dirty="0"/>
              <a:t>– use the type() function to find out the type</a:t>
            </a:r>
          </a:p>
          <a:p>
            <a:r>
              <a:rPr lang="en-US" dirty="0"/>
              <a:t>type(spam) </a:t>
            </a:r>
          </a:p>
          <a:p>
            <a:r>
              <a:rPr lang="en-US" dirty="0"/>
              <a:t>&lt;class 'int'&gt; </a:t>
            </a:r>
          </a:p>
          <a:p>
            <a:endParaRPr lang="en-US" dirty="0"/>
          </a:p>
        </p:txBody>
      </p:sp>
      <p:sp>
        <p:nvSpPr>
          <p:cNvPr id="4" name="Date Placeholder 3">
            <a:extLst>
              <a:ext uri="{FF2B5EF4-FFF2-40B4-BE49-F238E27FC236}">
                <a16:creationId xmlns:a16="http://schemas.microsoft.com/office/drawing/2014/main" id="{C9A568B9-DED8-7447-8962-827C1673AAB6}"/>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A0E6A61-0F25-C449-AFF1-03A5DC78BE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73EF954-740A-A040-85BD-9393A2A49E94}"/>
              </a:ext>
            </a:extLst>
          </p:cNvPr>
          <p:cNvSpPr>
            <a:spLocks noGrp="1"/>
          </p:cNvSpPr>
          <p:nvPr>
            <p:ph type="sldNum" sz="quarter" idx="12"/>
          </p:nvPr>
        </p:nvSpPr>
        <p:spPr/>
        <p:txBody>
          <a:bodyPr/>
          <a:lstStyle/>
          <a:p>
            <a:fld id="{6D22F896-40B5-4ADD-8801-0D06FADFA095}" type="slidenum">
              <a:rPr lang="en-US" smtClean="0"/>
              <a:t>47</a:t>
            </a:fld>
            <a:endParaRPr lang="en-US" dirty="0"/>
          </a:p>
        </p:txBody>
      </p:sp>
      <p:pic>
        <p:nvPicPr>
          <p:cNvPr id="1025" name="Picture 1" descr="page36image15874272">
            <a:extLst>
              <a:ext uri="{FF2B5EF4-FFF2-40B4-BE49-F238E27FC236}">
                <a16:creationId xmlns:a16="http://schemas.microsoft.com/office/drawing/2014/main" id="{7052BC12-2AD5-A647-8913-E116BFEF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056" y="3429000"/>
            <a:ext cx="3349146" cy="195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506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01A5-2186-8E46-A010-FC16E1E1A5A4}"/>
              </a:ext>
            </a:extLst>
          </p:cNvPr>
          <p:cNvSpPr>
            <a:spLocks noGrp="1"/>
          </p:cNvSpPr>
          <p:nvPr>
            <p:ph type="title"/>
          </p:nvPr>
        </p:nvSpPr>
        <p:spPr/>
        <p:txBody>
          <a:bodyPr/>
          <a:lstStyle/>
          <a:p>
            <a:r>
              <a:rPr lang="en-US" dirty="0"/>
              <a:t>Naming Variables </a:t>
            </a:r>
          </a:p>
        </p:txBody>
      </p:sp>
      <p:sp>
        <p:nvSpPr>
          <p:cNvPr id="3" name="Content Placeholder 2">
            <a:extLst>
              <a:ext uri="{FF2B5EF4-FFF2-40B4-BE49-F238E27FC236}">
                <a16:creationId xmlns:a16="http://schemas.microsoft.com/office/drawing/2014/main" id="{981BAACF-5F5D-D040-974C-465E7D00C275}"/>
              </a:ext>
            </a:extLst>
          </p:cNvPr>
          <p:cNvSpPr>
            <a:spLocks noGrp="1"/>
          </p:cNvSpPr>
          <p:nvPr>
            <p:ph idx="1"/>
          </p:nvPr>
        </p:nvSpPr>
        <p:spPr/>
        <p:txBody>
          <a:bodyPr/>
          <a:lstStyle/>
          <a:p>
            <a:r>
              <a:rPr lang="en-US" dirty="0"/>
              <a:t>The first character of the identifier must be a letter of the alphabet or an underscore (‘_’). </a:t>
            </a:r>
          </a:p>
          <a:p>
            <a:r>
              <a:rPr lang="en-US" dirty="0"/>
              <a:t>The rest of the identifier name can consist of letters, underscores (‘_’) or digits (0-9). </a:t>
            </a:r>
          </a:p>
          <a:p>
            <a:r>
              <a:rPr lang="en-US" dirty="0"/>
              <a:t>Identifier names are case-sensitive. </a:t>
            </a:r>
            <a:r>
              <a:rPr lang="en-US" dirty="0" err="1"/>
              <a:t>myname</a:t>
            </a:r>
            <a:r>
              <a:rPr lang="en-US" dirty="0"/>
              <a:t> and </a:t>
            </a:r>
            <a:r>
              <a:rPr lang="en-US" dirty="0" err="1"/>
              <a:t>myName</a:t>
            </a:r>
            <a:r>
              <a:rPr lang="en-US" dirty="0"/>
              <a:t> are not the same. </a:t>
            </a:r>
          </a:p>
          <a:p>
            <a:r>
              <a:rPr lang="en-US" dirty="0"/>
              <a:t>Valid identifiers: </a:t>
            </a:r>
            <a:r>
              <a:rPr lang="en-US" dirty="0" err="1"/>
              <a:t>i</a:t>
            </a:r>
            <a:r>
              <a:rPr lang="en-US" dirty="0"/>
              <a:t>, name_23, _</a:t>
            </a:r>
            <a:r>
              <a:rPr lang="en-US" dirty="0" err="1"/>
              <a:t>my_name</a:t>
            </a:r>
            <a:br>
              <a:rPr lang="en-US" dirty="0"/>
            </a:br>
            <a:endParaRPr lang="en-US" dirty="0"/>
          </a:p>
          <a:p>
            <a:endParaRPr lang="en-US" dirty="0"/>
          </a:p>
        </p:txBody>
      </p:sp>
      <p:sp>
        <p:nvSpPr>
          <p:cNvPr id="4" name="Date Placeholder 3">
            <a:extLst>
              <a:ext uri="{FF2B5EF4-FFF2-40B4-BE49-F238E27FC236}">
                <a16:creationId xmlns:a16="http://schemas.microsoft.com/office/drawing/2014/main" id="{557F0D5E-9B0A-C14E-97AB-65BAD2AD0C9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D115778-11D4-804C-BCD1-B842BB4F32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5AAB6AC-66E9-2C45-8B0A-F7A85ACA5CE0}"/>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1118385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3798-78C2-F042-BDCA-4279E3FD30AD}"/>
              </a:ext>
            </a:extLst>
          </p:cNvPr>
          <p:cNvSpPr>
            <a:spLocks noGrp="1"/>
          </p:cNvSpPr>
          <p:nvPr>
            <p:ph type="title"/>
          </p:nvPr>
        </p:nvSpPr>
        <p:spPr/>
        <p:txBody>
          <a:bodyPr/>
          <a:lstStyle/>
          <a:p>
            <a:r>
              <a:rPr lang="en-US" dirty="0"/>
              <a:t>Strings </a:t>
            </a:r>
          </a:p>
        </p:txBody>
      </p:sp>
      <p:sp>
        <p:nvSpPr>
          <p:cNvPr id="3" name="Content Placeholder 2">
            <a:extLst>
              <a:ext uri="{FF2B5EF4-FFF2-40B4-BE49-F238E27FC236}">
                <a16:creationId xmlns:a16="http://schemas.microsoft.com/office/drawing/2014/main" id="{D3BB99C4-5B65-934C-B2D5-0F66B39AF791}"/>
              </a:ext>
            </a:extLst>
          </p:cNvPr>
          <p:cNvSpPr>
            <a:spLocks noGrp="1"/>
          </p:cNvSpPr>
          <p:nvPr>
            <p:ph idx="1"/>
          </p:nvPr>
        </p:nvSpPr>
        <p:spPr/>
        <p:txBody>
          <a:bodyPr/>
          <a:lstStyle/>
          <a:p>
            <a:r>
              <a:rPr lang="en-US" dirty="0"/>
              <a:t>A string is a sequence of characters enclosed either single or double quote marks. Strings are Immutable. </a:t>
            </a:r>
          </a:p>
          <a:p>
            <a:r>
              <a:rPr lang="en-US" dirty="0"/>
              <a:t>Single Quotes </a:t>
            </a:r>
          </a:p>
          <a:p>
            <a:pPr marL="0" indent="0">
              <a:buNone/>
            </a:pPr>
            <a:r>
              <a:rPr lang="en-US" dirty="0">
                <a:latin typeface="Consolas" panose="020B0609020204030204" pitchFamily="49" charset="0"/>
                <a:cs typeface="Consolas" panose="020B0609020204030204" pitchFamily="49" charset="0"/>
              </a:rPr>
              <a:t>msg = 'Quote me on this' </a:t>
            </a:r>
          </a:p>
          <a:p>
            <a:r>
              <a:rPr lang="en-US" dirty="0"/>
              <a:t>Double Quotes work exactly as single quotes </a:t>
            </a:r>
          </a:p>
          <a:p>
            <a:pPr marL="0" indent="0">
              <a:buNone/>
            </a:pPr>
            <a:r>
              <a:rPr lang="en-US" dirty="0">
                <a:latin typeface="Consolas" panose="020B0609020204030204" pitchFamily="49" charset="0"/>
                <a:cs typeface="Consolas" panose="020B0609020204030204" pitchFamily="49" charset="0"/>
              </a:rPr>
              <a:t>msg = "What’s your name?" </a:t>
            </a:r>
          </a:p>
          <a:p>
            <a:r>
              <a:rPr lang="en-US" dirty="0"/>
              <a:t>Triple Quotes (""" or ‘’’)</a:t>
            </a:r>
          </a:p>
          <a:p>
            <a:pPr marL="0" indent="0">
              <a:buNone/>
            </a:pPr>
            <a:r>
              <a:rPr lang="en-US" dirty="0"/>
              <a:t>msg = ‘’’This is the first line. This is the second line.</a:t>
            </a:r>
            <a:br>
              <a:rPr lang="en-US" dirty="0"/>
            </a:br>
            <a:r>
              <a:rPr lang="en-US" dirty="0"/>
              <a:t>''' </a:t>
            </a:r>
          </a:p>
          <a:p>
            <a:endParaRPr lang="en-US" dirty="0"/>
          </a:p>
        </p:txBody>
      </p:sp>
      <p:sp>
        <p:nvSpPr>
          <p:cNvPr id="4" name="Date Placeholder 3">
            <a:extLst>
              <a:ext uri="{FF2B5EF4-FFF2-40B4-BE49-F238E27FC236}">
                <a16:creationId xmlns:a16="http://schemas.microsoft.com/office/drawing/2014/main" id="{2315E193-B17A-4241-AE5F-38BF31168B7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5DFAD0D-0359-4945-B065-4CC0CD436B5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10E18E-11A7-0B45-9AE1-B29BA6CF7B61}"/>
              </a:ext>
            </a:extLst>
          </p:cNvPr>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421215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First week on 11/5/2019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was up and running on both PCs and Macs.</a:t>
            </a:r>
          </a:p>
          <a:p>
            <a:r>
              <a:rPr lang="en-US" dirty="0"/>
              <a:t>Visual Studio Code was up and running on both PCs and Macs.</a:t>
            </a:r>
          </a:p>
          <a:p>
            <a:r>
              <a:rPr lang="en-US" dirty="0"/>
              <a:t>Learned how to use the tools, Visual Studio Code and Python console.</a:t>
            </a:r>
          </a:p>
          <a:p>
            <a:r>
              <a:rPr lang="en-US" dirty="0"/>
              <a:t>Finished the Introduction, 1. First Step, and touched the 2. Basics.</a:t>
            </a:r>
          </a:p>
          <a:p>
            <a:r>
              <a:rPr lang="en-US" dirty="0"/>
              <a:t>Wrote the first program, "Hello, World!", ran it, and extended it.</a:t>
            </a:r>
          </a:p>
          <a:p>
            <a:r>
              <a:rPr lang="en-US" dirty="0"/>
              <a:t>Wrote some more tiny programs to get our hands wet. </a:t>
            </a:r>
          </a:p>
          <a:p>
            <a:r>
              <a:rPr lang="en-US" dirty="0"/>
              <a:t>etc.</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30AE3F85-E100-394E-A5B5-4233C5C8B294}" type="datetime1">
              <a:rPr lang="en-US" smtClean="0"/>
              <a:t>11/5/19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870699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2D14-BB64-104A-94AF-CA9B11FE0FFC}"/>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BB9C8205-213D-CF45-BB92-4B6724995C18}"/>
              </a:ext>
            </a:extLst>
          </p:cNvPr>
          <p:cNvSpPr>
            <a:spLocks noGrp="1"/>
          </p:cNvSpPr>
          <p:nvPr>
            <p:ph idx="1"/>
          </p:nvPr>
        </p:nvSpPr>
        <p:spPr/>
        <p:txBody>
          <a:bodyPr>
            <a:normAutofit fontScale="92500" lnSpcReduction="10000"/>
          </a:bodyPr>
          <a:lstStyle/>
          <a:p>
            <a:r>
              <a:rPr lang="en-US" dirty="0"/>
              <a:t># String processing is one of Python’s strengths.</a:t>
            </a:r>
          </a:p>
          <a:p>
            <a:r>
              <a:rPr lang="en-US" dirty="0"/>
              <a:t># operators (in, +, *), built-in functions (</a:t>
            </a:r>
            <a:r>
              <a:rPr lang="en-US" dirty="0" err="1"/>
              <a:t>len</a:t>
            </a:r>
            <a:r>
              <a:rPr lang="en-US" dirty="0"/>
              <a:t>, max)</a:t>
            </a:r>
          </a:p>
          <a:p>
            <a:r>
              <a:rPr lang="en-US" dirty="0"/>
              <a:t>“A string”</a:t>
            </a:r>
          </a:p>
          <a:p>
            <a:r>
              <a:rPr lang="en-US" dirty="0"/>
              <a:t>‘A string’</a:t>
            </a:r>
          </a:p>
          <a:p>
            <a:r>
              <a:rPr lang="en-US" dirty="0"/>
              <a:t>“””A string”””</a:t>
            </a:r>
          </a:p>
          <a:p>
            <a:r>
              <a:rPr lang="en-US" dirty="0"/>
              <a:t>‘’’A string```</a:t>
            </a:r>
          </a:p>
          <a:p>
            <a:r>
              <a:rPr lang="en-US" dirty="0"/>
              <a:t>x = “live and  let \t.  \t live”</a:t>
            </a:r>
          </a:p>
          <a:p>
            <a:r>
              <a:rPr lang="en-US" dirty="0" err="1"/>
              <a:t>len</a:t>
            </a:r>
            <a:r>
              <a:rPr lang="en-US" dirty="0"/>
              <a:t>(x)</a:t>
            </a:r>
          </a:p>
          <a:p>
            <a:r>
              <a:rPr lang="en-US" dirty="0" err="1"/>
              <a:t>x.split</a:t>
            </a:r>
            <a:r>
              <a:rPr lang="en-US" dirty="0"/>
              <a:t>()</a:t>
            </a:r>
          </a:p>
          <a:p>
            <a:r>
              <a:rPr lang="en-US" dirty="0" err="1"/>
              <a:t>x.replace</a:t>
            </a:r>
            <a:r>
              <a:rPr lang="en-US" dirty="0"/>
              <a:t>(“  let \t.  \t live”, “enjoy life”)</a:t>
            </a:r>
          </a:p>
          <a:p>
            <a:r>
              <a:rPr lang="en-US" dirty="0"/>
              <a:t>print(x)</a:t>
            </a:r>
          </a:p>
        </p:txBody>
      </p:sp>
      <p:sp>
        <p:nvSpPr>
          <p:cNvPr id="4" name="Date Placeholder 3">
            <a:extLst>
              <a:ext uri="{FF2B5EF4-FFF2-40B4-BE49-F238E27FC236}">
                <a16:creationId xmlns:a16="http://schemas.microsoft.com/office/drawing/2014/main" id="{7ECCE0D5-24BC-0A48-92CB-877F45C0063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0CAA7A9-4218-5A44-9161-A1E0BEEA22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395766A-1B5D-5442-8C5A-57552DAE78FE}"/>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2030350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9444-9AD1-7C45-9C17-DE591E0DDBD8}"/>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09ABB4D2-DADA-3F49-8701-602399E125B1}"/>
              </a:ext>
            </a:extLst>
          </p:cNvPr>
          <p:cNvSpPr>
            <a:spLocks noGrp="1"/>
          </p:cNvSpPr>
          <p:nvPr>
            <p:ph idx="1"/>
          </p:nvPr>
        </p:nvSpPr>
        <p:spPr/>
        <p:txBody>
          <a:bodyPr/>
          <a:lstStyle/>
          <a:p>
            <a:r>
              <a:rPr lang="en-US" dirty="0"/>
              <a:t>'What\'s your name?’</a:t>
            </a:r>
          </a:p>
          <a:p>
            <a:r>
              <a:rPr lang="en-US" dirty="0"/>
              <a:t>“Newlines are indicated by \n”</a:t>
            </a:r>
          </a:p>
          <a:p>
            <a:r>
              <a:rPr lang="en-US" dirty="0"/>
              <a:t>• Raw Strings</a:t>
            </a:r>
          </a:p>
          <a:p>
            <a:r>
              <a:rPr lang="en-US" dirty="0" err="1"/>
              <a:t>r”Newlines</a:t>
            </a:r>
            <a:r>
              <a:rPr lang="en-US" dirty="0"/>
              <a:t> are indicated by \n”</a:t>
            </a:r>
          </a:p>
          <a:p>
            <a:r>
              <a:rPr lang="en-US" dirty="0" err="1"/>
              <a:t>R”Newlines</a:t>
            </a:r>
            <a:r>
              <a:rPr lang="en-US" dirty="0"/>
              <a:t> are indicated by \n”</a:t>
            </a:r>
          </a:p>
          <a:p>
            <a:endParaRPr lang="en-US" dirty="0"/>
          </a:p>
        </p:txBody>
      </p:sp>
      <p:sp>
        <p:nvSpPr>
          <p:cNvPr id="4" name="Date Placeholder 3">
            <a:extLst>
              <a:ext uri="{FF2B5EF4-FFF2-40B4-BE49-F238E27FC236}">
                <a16:creationId xmlns:a16="http://schemas.microsoft.com/office/drawing/2014/main" id="{43C01F82-BEF0-4D4E-9E68-D7C7555EEC3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2AE206A7-31BD-6C45-A8E0-86C1188B88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AE41505-116C-F94C-867B-7C202B234A37}"/>
              </a:ext>
            </a:extLst>
          </p:cNvPr>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1423686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767A-4915-4640-827C-47A5D382AA78}"/>
              </a:ext>
            </a:extLst>
          </p:cNvPr>
          <p:cNvSpPr>
            <a:spLocks noGrp="1"/>
          </p:cNvSpPr>
          <p:nvPr>
            <p:ph type="title"/>
          </p:nvPr>
        </p:nvSpPr>
        <p:spPr/>
        <p:txBody>
          <a:bodyPr/>
          <a:lstStyle/>
          <a:p>
            <a:r>
              <a:rPr lang="en-US" dirty="0"/>
              <a:t>Strings Concatenation</a:t>
            </a:r>
          </a:p>
        </p:txBody>
      </p:sp>
      <p:sp>
        <p:nvSpPr>
          <p:cNvPr id="3" name="Content Placeholder 2">
            <a:extLst>
              <a:ext uri="{FF2B5EF4-FFF2-40B4-BE49-F238E27FC236}">
                <a16:creationId xmlns:a16="http://schemas.microsoft.com/office/drawing/2014/main" id="{A4BFB9FA-E908-1A43-BB8A-329F1BD668D3}"/>
              </a:ext>
            </a:extLst>
          </p:cNvPr>
          <p:cNvSpPr>
            <a:spLocks noGrp="1"/>
          </p:cNvSpPr>
          <p:nvPr>
            <p:ph idx="1"/>
          </p:nvPr>
        </p:nvSpPr>
        <p:spPr/>
        <p:txBody>
          <a:bodyPr/>
          <a:lstStyle/>
          <a:p>
            <a:pPr lvl="0" fontAlgn="base"/>
            <a:r>
              <a:rPr lang="en-US" dirty="0"/>
              <a:t>Concatenate Strings</a:t>
            </a:r>
          </a:p>
          <a:p>
            <a:r>
              <a:rPr lang="en-US" dirty="0"/>
              <a:t>'Hello, ' + 'World!’</a:t>
            </a:r>
          </a:p>
          <a:p>
            <a:endParaRPr lang="en-US" dirty="0"/>
          </a:p>
          <a:p>
            <a:pPr lvl="0" fontAlgn="base"/>
            <a:r>
              <a:rPr lang="en-US" dirty="0"/>
              <a:t>Two string literals side by side, they are automatically concatenated by Python</a:t>
            </a:r>
          </a:p>
          <a:p>
            <a:r>
              <a:rPr lang="en-US" dirty="0"/>
              <a:t>'What\'s ' 'your name?’</a:t>
            </a:r>
          </a:p>
          <a:p>
            <a:endParaRPr lang="en-US" dirty="0"/>
          </a:p>
          <a:p>
            <a:pPr lvl="0" fontAlgn="base"/>
            <a:r>
              <a:rPr lang="en-US" dirty="0"/>
              <a:t>Multiplying Strings</a:t>
            </a:r>
          </a:p>
          <a:p>
            <a:pPr lvl="0" fontAlgn="base"/>
            <a:r>
              <a:rPr lang="en-US" dirty="0"/>
              <a:t>print(10 * 'a')</a:t>
            </a:r>
          </a:p>
          <a:p>
            <a:endParaRPr lang="en-US" dirty="0"/>
          </a:p>
        </p:txBody>
      </p:sp>
      <p:sp>
        <p:nvSpPr>
          <p:cNvPr id="4" name="Date Placeholder 3">
            <a:extLst>
              <a:ext uri="{FF2B5EF4-FFF2-40B4-BE49-F238E27FC236}">
                <a16:creationId xmlns:a16="http://schemas.microsoft.com/office/drawing/2014/main" id="{E8E32020-B3EE-5244-911F-16589CC2DDF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0150A01-60BB-AD48-8867-33A77B8540D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95245B-DEA9-1449-9167-D1C4E8E7E674}"/>
              </a:ext>
            </a:extLst>
          </p:cNvPr>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11212057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431F-0173-FC47-9C58-3E03448A98EE}"/>
              </a:ext>
            </a:extLst>
          </p:cNvPr>
          <p:cNvSpPr>
            <a:spLocks noGrp="1"/>
          </p:cNvSpPr>
          <p:nvPr>
            <p:ph type="title"/>
          </p:nvPr>
        </p:nvSpPr>
        <p:spPr/>
        <p:txBody>
          <a:bodyPr/>
          <a:lstStyle/>
          <a:p>
            <a:r>
              <a:rPr lang="en-US" dirty="0"/>
              <a:t>Strings Format</a:t>
            </a:r>
          </a:p>
        </p:txBody>
      </p:sp>
      <p:sp>
        <p:nvSpPr>
          <p:cNvPr id="3" name="Content Placeholder 2">
            <a:extLst>
              <a:ext uri="{FF2B5EF4-FFF2-40B4-BE49-F238E27FC236}">
                <a16:creationId xmlns:a16="http://schemas.microsoft.com/office/drawing/2014/main" id="{3FED6F1A-6602-8F4E-8B26-EAB4D9CBC1E0}"/>
              </a:ext>
            </a:extLst>
          </p:cNvPr>
          <p:cNvSpPr>
            <a:spLocks noGrp="1"/>
          </p:cNvSpPr>
          <p:nvPr>
            <p:ph idx="1"/>
          </p:nvPr>
        </p:nvSpPr>
        <p:spPr/>
        <p:txBody>
          <a:bodyPr/>
          <a:lstStyle/>
          <a:p>
            <a:r>
              <a:rPr lang="en-US" dirty="0"/>
              <a:t>The format Method: construct strings from other information</a:t>
            </a:r>
          </a:p>
          <a:p>
            <a:r>
              <a:rPr lang="en-US" dirty="0"/>
              <a:t>age = 25 name = 'John’</a:t>
            </a:r>
          </a:p>
          <a:p>
            <a:r>
              <a:rPr lang="en-US" dirty="0"/>
              <a:t>print(name + " is " + age + " years old.")</a:t>
            </a:r>
          </a:p>
          <a:p>
            <a:r>
              <a:rPr lang="en-US" dirty="0"/>
              <a:t>print(name + " is " + str(age) + " years old.")</a:t>
            </a:r>
          </a:p>
          <a:p>
            <a:r>
              <a:rPr lang="en-US" dirty="0"/>
              <a:t>print("%s is %d years old." % (name, age))</a:t>
            </a:r>
          </a:p>
          <a:p>
            <a:r>
              <a:rPr lang="en-US" dirty="0"/>
              <a:t>print("{0} is {1} years </a:t>
            </a:r>
            <a:r>
              <a:rPr lang="en-US" dirty="0" err="1"/>
              <a:t>old.".format</a:t>
            </a:r>
            <a:r>
              <a:rPr lang="en-US" dirty="0"/>
              <a:t>(name, age))</a:t>
            </a:r>
          </a:p>
          <a:p>
            <a:endParaRPr lang="en-US" dirty="0"/>
          </a:p>
        </p:txBody>
      </p:sp>
      <p:sp>
        <p:nvSpPr>
          <p:cNvPr id="4" name="Date Placeholder 3">
            <a:extLst>
              <a:ext uri="{FF2B5EF4-FFF2-40B4-BE49-F238E27FC236}">
                <a16:creationId xmlns:a16="http://schemas.microsoft.com/office/drawing/2014/main" id="{C136D75B-DE0A-9045-A014-10205102C31E}"/>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4F31C3C-C867-0C40-833D-415B9DD09AE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4DCD79-927D-674D-B4BB-973727353E56}"/>
              </a:ext>
            </a:extLst>
          </p:cNvPr>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37043872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F05A-F4EB-3F46-8B1B-6B78E27236FC}"/>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693FD50C-BD9C-D74A-A225-AC259A397ED9}"/>
              </a:ext>
            </a:extLst>
          </p:cNvPr>
          <p:cNvSpPr>
            <a:spLocks noGrp="1"/>
          </p:cNvSpPr>
          <p:nvPr>
            <p:ph idx="1"/>
          </p:nvPr>
        </p:nvSpPr>
        <p:spPr/>
        <p:txBody>
          <a:bodyPr/>
          <a:lstStyle/>
          <a:p>
            <a:pPr marL="342900" lvl="0" indent="-342900" fontAlgn="base">
              <a:spcBef>
                <a:spcPts val="0"/>
              </a:spcBef>
              <a:spcAft>
                <a:spcPts val="42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Indentation: leading whitespace (spaces or tabs) at the beginning of the statement.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spcBef>
                <a:spcPts val="0"/>
              </a:spcBef>
              <a:spcAft>
                <a:spcPts val="42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to determine the grouping of statements.</a:t>
            </a:r>
            <a:endParaRPr lang="en-US" sz="85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Statements which go together must have the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same indentation</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Each such set of statements is called a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block</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Do not use a mixture of tabs and spaces for the indentation.</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4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Use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four spaces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 one tab for each indentation level.</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35"/>
              </a:spcAft>
              <a:buNone/>
            </a:pPr>
            <a:r>
              <a:rPr lang="en-US" sz="1800" dirty="0">
                <a:solidFill>
                  <a:srgbClr val="000000"/>
                </a:solidFill>
                <a:latin typeface="Consolas" panose="020B0609020204030204" pitchFamily="49" charset="0"/>
                <a:ea typeface="Consolas" panose="020B0609020204030204" pitchFamily="49" charset="0"/>
              </a:rPr>
              <a:t>while True:</a:t>
            </a:r>
            <a:endParaRPr lang="en-US" sz="1050" dirty="0">
              <a:solidFill>
                <a:srgbClr val="000000"/>
              </a:solidFill>
              <a:latin typeface="Calibri" panose="020F0502020204030204" pitchFamily="34" charset="0"/>
              <a:ea typeface="Calibri" panose="020F0502020204030204" pitchFamily="34" charset="0"/>
            </a:endParaRPr>
          </a:p>
          <a:p>
            <a:pPr marL="565785" marR="0" indent="-6350">
              <a:lnSpc>
                <a:spcPct val="110000"/>
              </a:lnSpc>
              <a:spcBef>
                <a:spcPts val="0"/>
              </a:spcBef>
              <a:spcAft>
                <a:spcPts val="250"/>
              </a:spcAft>
            </a:pPr>
            <a:r>
              <a:rPr lang="en-US" sz="1800" dirty="0">
                <a:solidFill>
                  <a:srgbClr val="000000"/>
                </a:solidFill>
                <a:latin typeface="Consolas" panose="020B0609020204030204" pitchFamily="49" charset="0"/>
                <a:ea typeface="Consolas" panose="020B0609020204030204" pitchFamily="49" charset="0"/>
              </a:rPr>
              <a:t>print(‘Hello, World!’)</a:t>
            </a:r>
            <a:endParaRPr lang="en-US" sz="105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67FF8D1-33D9-CB4B-AE1A-8B2100EF421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33F4B2DC-C35B-E349-B715-B6CF9C422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30D575-F1AD-BC42-93CA-BBD2DD779A86}"/>
              </a:ext>
            </a:extLst>
          </p:cNvPr>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4209579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AEAD-9ED9-3E45-ACBA-9644249233B2}"/>
              </a:ext>
            </a:extLst>
          </p:cNvPr>
          <p:cNvSpPr>
            <a:spLocks noGrp="1"/>
          </p:cNvSpPr>
          <p:nvPr>
            <p:ph type="title"/>
          </p:nvPr>
        </p:nvSpPr>
        <p:spPr/>
        <p:txBody>
          <a:bodyPr/>
          <a:lstStyle/>
          <a:p>
            <a:r>
              <a:rPr lang="en-US" dirty="0"/>
              <a:t>More About Strings</a:t>
            </a:r>
          </a:p>
        </p:txBody>
      </p:sp>
      <p:sp>
        <p:nvSpPr>
          <p:cNvPr id="3" name="Content Placeholder 2">
            <a:extLst>
              <a:ext uri="{FF2B5EF4-FFF2-40B4-BE49-F238E27FC236}">
                <a16:creationId xmlns:a16="http://schemas.microsoft.com/office/drawing/2014/main" id="{CFDA3A8D-956B-4E45-B40C-5382A006915A}"/>
              </a:ext>
            </a:extLst>
          </p:cNvPr>
          <p:cNvSpPr>
            <a:spLocks noGrp="1"/>
          </p:cNvSpPr>
          <p:nvPr>
            <p:ph idx="1"/>
          </p:nvPr>
        </p:nvSpPr>
        <p:spPr/>
        <p:txBody>
          <a:bodyPr>
            <a:normAutofit lnSpcReduction="10000"/>
          </a:bodyPr>
          <a:lstStyle/>
          <a:p>
            <a:pPr lvl="0" fontAlgn="base"/>
            <a:r>
              <a:rPr lang="en-US" dirty="0"/>
              <a:t>Strings are also objects and have methods which do everything from checking part of a string to stripping spaces!</a:t>
            </a:r>
          </a:p>
          <a:p>
            <a:pPr lvl="0" fontAlgn="base"/>
            <a:r>
              <a:rPr lang="en-US" dirty="0"/>
              <a:t>The strings that you use in program are all objects of the class str.</a:t>
            </a:r>
          </a:p>
          <a:p>
            <a:pPr lvl="0" fontAlgn="base"/>
            <a:r>
              <a:rPr lang="en-US" dirty="0"/>
              <a:t>For a complete list of such methods, </a:t>
            </a:r>
          </a:p>
          <a:p>
            <a:pPr lvl="1" fontAlgn="base"/>
            <a:r>
              <a:rPr lang="en-US" dirty="0"/>
              <a:t>see help(str).</a:t>
            </a:r>
          </a:p>
          <a:p>
            <a:pPr lvl="0" fontAlgn="base"/>
            <a:r>
              <a:rPr lang="en-US" dirty="0"/>
              <a:t>Code: </a:t>
            </a:r>
            <a:r>
              <a:rPr lang="en-US" dirty="0" err="1"/>
              <a:t>ex_str_methods.py</a:t>
            </a:r>
            <a:endParaRPr lang="en-US" dirty="0"/>
          </a:p>
          <a:p>
            <a:pPr marL="0" lvl="0" indent="0" fontAlgn="base">
              <a:buNone/>
            </a:pPr>
            <a:endParaRPr lang="en-US" dirty="0">
              <a:solidFill>
                <a:srgbClr val="000000"/>
              </a:solidFill>
              <a:ea typeface="Consolas" panose="020B0609020204030204" pitchFamily="49" charset="0"/>
            </a:endParaRPr>
          </a:p>
          <a:p>
            <a:pPr marL="0" lvl="0" indent="0" fontAlgn="base">
              <a:buNone/>
            </a:pPr>
            <a:r>
              <a:rPr lang="en-US" dirty="0">
                <a:solidFill>
                  <a:srgbClr val="000000"/>
                </a:solidFill>
                <a:ea typeface="Consolas" panose="020B0609020204030204" pitchFamily="49" charset="0"/>
              </a:rPr>
              <a:t>name = 'Python’</a:t>
            </a:r>
          </a:p>
          <a:p>
            <a:pPr marL="0" lvl="0" indent="0" fontAlgn="base">
              <a:buNone/>
            </a:pPr>
            <a:r>
              <a:rPr lang="en-US" dirty="0">
                <a:solidFill>
                  <a:srgbClr val="000000"/>
                </a:solidFill>
                <a:ea typeface="Consolas" panose="020B0609020204030204" pitchFamily="49" charset="0"/>
              </a:rPr>
              <a:t>if </a:t>
            </a:r>
            <a:r>
              <a:rPr lang="en-US" dirty="0" err="1">
                <a:solidFill>
                  <a:srgbClr val="000000"/>
                </a:solidFill>
                <a:ea typeface="Consolas" panose="020B0609020204030204" pitchFamily="49" charset="0"/>
              </a:rPr>
              <a:t>name.startswith</a:t>
            </a:r>
            <a:r>
              <a:rPr lang="en-US" dirty="0">
                <a:solidFill>
                  <a:srgbClr val="000000"/>
                </a:solidFill>
                <a:ea typeface="Consolas" panose="020B0609020204030204" pitchFamily="49" charset="0"/>
              </a:rPr>
              <a:t>('</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p>
          <a:p>
            <a:pPr marL="0" lvl="0" indent="0" fontAlgn="base">
              <a:buNone/>
            </a:pPr>
            <a:r>
              <a:rPr lang="en-US" dirty="0">
                <a:solidFill>
                  <a:srgbClr val="000000"/>
                </a:solidFill>
                <a:ea typeface="Consolas" panose="020B0609020204030204" pitchFamily="49" charset="0"/>
              </a:rPr>
              <a:t>    print('Yes, the string starts with “</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endParaRPr lang="en-US" dirty="0">
              <a:solidFill>
                <a:srgbClr val="000000"/>
              </a:solidFill>
              <a:ea typeface="Calibri" panose="020F050202020403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0D1867F5-E1C4-364D-A94D-FF80CA57592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25BD5BF0-7159-B149-8D74-BBDA55CEB7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CCF041-0496-BC44-B31A-C625D6D48B16}"/>
              </a:ext>
            </a:extLst>
          </p:cNvPr>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1559028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F928-90CA-9B42-8CF9-3201B29D7417}"/>
              </a:ext>
            </a:extLst>
          </p:cNvPr>
          <p:cNvSpPr>
            <a:spLocks noGrp="1"/>
          </p:cNvSpPr>
          <p:nvPr>
            <p:ph type="title"/>
          </p:nvPr>
        </p:nvSpPr>
        <p:spPr/>
        <p:txBody>
          <a:bodyPr/>
          <a:lstStyle/>
          <a:p>
            <a:r>
              <a:rPr lang="en-US" dirty="0"/>
              <a:t>Operators and Expressions</a:t>
            </a:r>
          </a:p>
        </p:txBody>
      </p:sp>
      <p:sp>
        <p:nvSpPr>
          <p:cNvPr id="3" name="Text Placeholder 2">
            <a:extLst>
              <a:ext uri="{FF2B5EF4-FFF2-40B4-BE49-F238E27FC236}">
                <a16:creationId xmlns:a16="http://schemas.microsoft.com/office/drawing/2014/main" id="{6F0DFB6A-0621-8142-B56A-177C657BA53F}"/>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3355AB4-F850-0D41-81C4-A8A73919E330}"/>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EF402718-5D15-9547-B119-F27B72B79F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5CCC64-72A8-DA4A-84AB-198FBDF78CA3}"/>
              </a:ext>
            </a:extLst>
          </p:cNvPr>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28816479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B94C-6239-BD4B-AF71-E2F136250C76}"/>
              </a:ext>
            </a:extLst>
          </p:cNvPr>
          <p:cNvSpPr>
            <a:spLocks noGrp="1"/>
          </p:cNvSpPr>
          <p:nvPr>
            <p:ph type="title"/>
          </p:nvPr>
        </p:nvSpPr>
        <p:spPr/>
        <p:txBody>
          <a:bodyPr/>
          <a:lstStyle/>
          <a:p>
            <a:r>
              <a:rPr lang="en-US" dirty="0"/>
              <a:t>Operators and Expressions</a:t>
            </a:r>
          </a:p>
        </p:txBody>
      </p:sp>
      <p:sp>
        <p:nvSpPr>
          <p:cNvPr id="3" name="Content Placeholder 2">
            <a:extLst>
              <a:ext uri="{FF2B5EF4-FFF2-40B4-BE49-F238E27FC236}">
                <a16:creationId xmlns:a16="http://schemas.microsoft.com/office/drawing/2014/main" id="{F85719B7-AD1D-BA43-B392-8DBA8E68D8FF}"/>
              </a:ext>
            </a:extLst>
          </p:cNvPr>
          <p:cNvSpPr>
            <a:spLocks noGrp="1"/>
          </p:cNvSpPr>
          <p:nvPr>
            <p:ph idx="1"/>
          </p:nvPr>
        </p:nvSpPr>
        <p:spPr/>
        <p:txBody>
          <a:bodyPr/>
          <a:lstStyle/>
          <a:p>
            <a:pPr lvl="0" fontAlgn="base"/>
            <a:r>
              <a:rPr lang="en-US" sz="2400" dirty="0"/>
              <a:t>Expression can be broken down into operators and operands.</a:t>
            </a:r>
            <a:endParaRPr lang="en-US" sz="1000" dirty="0"/>
          </a:p>
          <a:p>
            <a:pPr lvl="0" fontAlgn="base"/>
            <a:r>
              <a:rPr lang="en-US" sz="2400" dirty="0"/>
              <a:t>Operators: </a:t>
            </a:r>
            <a:endParaRPr lang="en-US" sz="1000" dirty="0"/>
          </a:p>
          <a:p>
            <a:pPr lvl="1" fontAlgn="base"/>
            <a:r>
              <a:rPr lang="en-US" dirty="0"/>
              <a:t>Numerical: +, -, *, /,**, //, %</a:t>
            </a:r>
            <a:endParaRPr lang="en-US" sz="1000" dirty="0"/>
          </a:p>
          <a:p>
            <a:pPr lvl="1" fontAlgn="base"/>
            <a:r>
              <a:rPr lang="en-US" dirty="0"/>
              <a:t>Bitwise: &lt;&lt;, &gt;&gt;, &amp;, |, ^, ~</a:t>
            </a:r>
            <a:endParaRPr lang="en-US" sz="1000" dirty="0"/>
          </a:p>
          <a:p>
            <a:pPr lvl="1" fontAlgn="base"/>
            <a:r>
              <a:rPr lang="en-US" dirty="0"/>
              <a:t>Comparison: &lt;, &gt;, &lt;=, &gt;=, ==, !=</a:t>
            </a:r>
            <a:endParaRPr lang="en-US" sz="1000" dirty="0"/>
          </a:p>
          <a:p>
            <a:pPr lvl="1" fontAlgn="base"/>
            <a:r>
              <a:rPr lang="en-US" dirty="0"/>
              <a:t>Boolean: not, and, or</a:t>
            </a:r>
            <a:endParaRPr lang="en-US" sz="1000" dirty="0"/>
          </a:p>
          <a:p>
            <a:pPr marL="0" indent="0">
              <a:buNone/>
            </a:pPr>
            <a:r>
              <a:rPr lang="en-US" sz="2400" dirty="0">
                <a:latin typeface="Consolas" panose="020B0609020204030204" pitchFamily="49" charset="0"/>
                <a:cs typeface="Consolas" panose="020B0609020204030204" pitchFamily="49" charset="0"/>
              </a:rPr>
              <a:t>3 + 5</a:t>
            </a:r>
          </a:p>
          <a:p>
            <a:pPr marL="0" indent="0">
              <a:buNone/>
            </a:pPr>
            <a:r>
              <a:rPr lang="en-US" sz="2400" dirty="0">
                <a:latin typeface="Consolas" panose="020B0609020204030204" pitchFamily="49" charset="0"/>
                <a:cs typeface="Consolas" panose="020B0609020204030204" pitchFamily="49" charset="0"/>
              </a:rPr>
              <a:t>2 * 3</a:t>
            </a:r>
          </a:p>
          <a:p>
            <a:pPr marL="0" indent="0">
              <a:buNone/>
            </a:pPr>
            <a:endParaRPr lang="en-US" sz="24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3727951-503C-8D43-880D-EF6A0927D01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209A307E-FB51-E64D-B4F5-832CAB50AC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5A56F29-5223-8F47-92C3-F1B1D3FAC067}"/>
              </a:ext>
            </a:extLst>
          </p:cNvPr>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2842906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41EF-22AC-5347-ACDF-F7114538D2CA}"/>
              </a:ext>
            </a:extLst>
          </p:cNvPr>
          <p:cNvSpPr>
            <a:spLocks noGrp="1"/>
          </p:cNvSpPr>
          <p:nvPr>
            <p:ph type="title"/>
          </p:nvPr>
        </p:nvSpPr>
        <p:spPr/>
        <p:txBody>
          <a:bodyPr/>
          <a:lstStyle/>
          <a:p>
            <a:r>
              <a:rPr lang="en-US" dirty="0"/>
              <a:t>Order of operations</a:t>
            </a:r>
          </a:p>
        </p:txBody>
      </p:sp>
      <p:sp>
        <p:nvSpPr>
          <p:cNvPr id="3" name="Content Placeholder 2">
            <a:extLst>
              <a:ext uri="{FF2B5EF4-FFF2-40B4-BE49-F238E27FC236}">
                <a16:creationId xmlns:a16="http://schemas.microsoft.com/office/drawing/2014/main" id="{DFE3A7CE-102F-594D-9BF0-9B3906BDEAE4}"/>
              </a:ext>
            </a:extLst>
          </p:cNvPr>
          <p:cNvSpPr>
            <a:spLocks noGrp="1"/>
          </p:cNvSpPr>
          <p:nvPr>
            <p:ph idx="1"/>
          </p:nvPr>
        </p:nvSpPr>
        <p:spPr/>
        <p:txBody>
          <a:bodyPr/>
          <a:lstStyle/>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Order of operations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PEMDAS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arentheses: 2 * (3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xponentiation:  3*1**3</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355"/>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ultiplication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ivision: 2 * 3 -1; 6 + 4 / 2 </a:t>
            </a:r>
            <a:r>
              <a:rPr lang="en-US"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ddition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ubtraction: 2 + 2 - 1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Operators with the same precedence are evaluated from left to right (except exponentiation).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Changing the Order of Evaluation: use parentheses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2005965" indent="0" algn="just">
              <a:lnSpc>
                <a:spcPct val="110000"/>
              </a:lnSpc>
              <a:spcBef>
                <a:spcPts val="0"/>
              </a:spcBef>
              <a:spcAft>
                <a:spcPts val="25"/>
              </a:spcAft>
              <a:buNone/>
            </a:pPr>
            <a:r>
              <a:rPr lang="en-US" dirty="0">
                <a:solidFill>
                  <a:srgbClr val="000000"/>
                </a:solidFill>
                <a:latin typeface="Consolas" panose="020B0609020204030204" pitchFamily="49" charset="0"/>
                <a:ea typeface="Consolas" panose="020B0609020204030204" pitchFamily="49" charset="0"/>
              </a:rPr>
              <a:t>(2 + 3) * 4</a:t>
            </a:r>
            <a:endParaRPr lang="en-US" sz="11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3B6E2E8-0061-8B43-A87A-5D246253C40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64A0547-430E-ED45-9027-1CDF3670F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A0D88D-5C44-CE4B-9B3C-F11D7EA8C6CC}"/>
              </a:ext>
            </a:extLst>
          </p:cNvPr>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3513098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5C3B-14BC-5048-A734-6158A42D8525}"/>
              </a:ext>
            </a:extLst>
          </p:cNvPr>
          <p:cNvSpPr>
            <a:spLocks noGrp="1"/>
          </p:cNvSpPr>
          <p:nvPr>
            <p:ph type="title"/>
          </p:nvPr>
        </p:nvSpPr>
        <p:spPr/>
        <p:txBody>
          <a:bodyPr/>
          <a:lstStyle/>
          <a:p>
            <a:r>
              <a:rPr lang="en-US" dirty="0"/>
              <a:t>What Will You Get?</a:t>
            </a:r>
          </a:p>
        </p:txBody>
      </p:sp>
      <p:sp>
        <p:nvSpPr>
          <p:cNvPr id="3" name="Content Placeholder 2">
            <a:extLst>
              <a:ext uri="{FF2B5EF4-FFF2-40B4-BE49-F238E27FC236}">
                <a16:creationId xmlns:a16="http://schemas.microsoft.com/office/drawing/2014/main" id="{8E75B79E-8D7A-6D44-8ED5-45ED5AEB1D98}"/>
              </a:ext>
            </a:extLst>
          </p:cNvPr>
          <p:cNvSpPr>
            <a:spLocks noGrp="1"/>
          </p:cNvSpPr>
          <p:nvPr>
            <p:ph idx="1"/>
          </p:nvPr>
        </p:nvSpPr>
        <p:spPr/>
        <p:txBody>
          <a:bodyPr/>
          <a:lstStyle/>
          <a:p>
            <a:r>
              <a:rPr lang="en-US" dirty="0"/>
              <a:t>2 + 3 * 4 – 6 / 2</a:t>
            </a:r>
          </a:p>
          <a:p>
            <a:r>
              <a:rPr lang="en-US" dirty="0"/>
              <a:t>(2 + 3) * 4 – 6 / 2</a:t>
            </a:r>
          </a:p>
          <a:p>
            <a:r>
              <a:rPr lang="en-US" dirty="0"/>
              <a:t>2 + (3 * 4) – (6 / 2)</a:t>
            </a:r>
          </a:p>
          <a:p>
            <a:r>
              <a:rPr lang="en-US" dirty="0"/>
              <a:t>2 + 3 * (4 – 6) / 2</a:t>
            </a:r>
          </a:p>
          <a:p>
            <a:endParaRPr lang="en-US" dirty="0"/>
          </a:p>
        </p:txBody>
      </p:sp>
      <p:sp>
        <p:nvSpPr>
          <p:cNvPr id="4" name="Date Placeholder 3">
            <a:extLst>
              <a:ext uri="{FF2B5EF4-FFF2-40B4-BE49-F238E27FC236}">
                <a16:creationId xmlns:a16="http://schemas.microsoft.com/office/drawing/2014/main" id="{65CD0498-934E-2D46-9D10-C4417DE113D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2B20E9A-EB5E-C44E-8952-CF9E33A3B28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7B4550-60B4-1C47-87D8-84974C34C4D2}"/>
              </a:ext>
            </a:extLst>
          </p:cNvPr>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139627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Second week on 11/12/2019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Crash Course</a:t>
            </a:r>
          </a:p>
          <a:p>
            <a:r>
              <a:rPr lang="en-US" dirty="0"/>
              <a:t>Write lots of small programs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8BE6E48B-8D19-0F4E-8128-5F73DDD38CCC}" type="datetime1">
              <a:rPr lang="en-US" smtClean="0"/>
              <a:t>11/5/19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2913965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831B-EA8C-CB4A-8915-FDC1D70A2AB4}"/>
              </a:ext>
            </a:extLst>
          </p:cNvPr>
          <p:cNvSpPr>
            <a:spLocks noGrp="1"/>
          </p:cNvSpPr>
          <p:nvPr>
            <p:ph type="title"/>
          </p:nvPr>
        </p:nvSpPr>
        <p:spPr/>
        <p:txBody>
          <a:bodyPr/>
          <a:lstStyle/>
          <a:p>
            <a:r>
              <a:rPr lang="en-US" dirty="0"/>
              <a:t>Control Flow</a:t>
            </a:r>
          </a:p>
        </p:txBody>
      </p:sp>
      <p:sp>
        <p:nvSpPr>
          <p:cNvPr id="3" name="Text Placeholder 2">
            <a:extLst>
              <a:ext uri="{FF2B5EF4-FFF2-40B4-BE49-F238E27FC236}">
                <a16:creationId xmlns:a16="http://schemas.microsoft.com/office/drawing/2014/main" id="{9CF297FB-E4AF-4740-8A25-5B4760B768FA}"/>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3C8C582-B4F1-8C4A-81F0-1F74066B658B}"/>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1A1DFA43-40F0-AC41-84C7-87B431B128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C76718-78D7-344C-A7A4-7853CDD0CB9D}"/>
              </a:ext>
            </a:extLst>
          </p:cNvPr>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1765474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7435-27D0-D842-9D2E-A6C05BA3794A}"/>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8C536A84-4E32-584B-884B-F22D107140B4}"/>
              </a:ext>
            </a:extLst>
          </p:cNvPr>
          <p:cNvSpPr>
            <a:spLocks noGrp="1"/>
          </p:cNvSpPr>
          <p:nvPr>
            <p:ph idx="1"/>
          </p:nvPr>
        </p:nvSpPr>
        <p:spPr/>
        <p:txBody>
          <a:bodyPr/>
          <a:lstStyle/>
          <a:p>
            <a:r>
              <a:rPr lang="en-US" dirty="0"/>
              <a:t>Boolean: True or False</a:t>
            </a:r>
          </a:p>
          <a:p>
            <a:pPr marL="0" indent="0">
              <a:buNone/>
            </a:pPr>
            <a:r>
              <a:rPr lang="en-US" dirty="0">
                <a:latin typeface="Consolas" panose="020B0609020204030204" pitchFamily="49" charset="0"/>
                <a:cs typeface="Consolas" panose="020B0609020204030204" pitchFamily="49" charset="0"/>
              </a:rPr>
              <a:t>1 == 1</a:t>
            </a:r>
          </a:p>
          <a:p>
            <a:pPr marL="0" indent="0">
              <a:buNone/>
            </a:pPr>
            <a:r>
              <a:rPr lang="en-US" dirty="0">
                <a:latin typeface="Consolas" panose="020B0609020204030204" pitchFamily="49" charset="0"/>
                <a:cs typeface="Consolas" panose="020B0609020204030204" pitchFamily="49" charset="0"/>
              </a:rPr>
              <a:t>1 == 2</a:t>
            </a:r>
          </a:p>
          <a:p>
            <a:endParaRPr lang="en-US" dirty="0"/>
          </a:p>
          <a:p>
            <a:r>
              <a:rPr lang="en-US" dirty="0"/>
              <a:t>Converting Between Data Types</a:t>
            </a:r>
          </a:p>
          <a:p>
            <a:pPr lvl="1"/>
            <a:r>
              <a:rPr lang="en-US" dirty="0"/>
              <a:t>int(), float(), str()</a:t>
            </a:r>
          </a:p>
          <a:p>
            <a:pPr marL="0" indent="0">
              <a:buNone/>
            </a:pPr>
            <a:r>
              <a:rPr lang="en-US" dirty="0">
                <a:latin typeface="Consolas" panose="020B0609020204030204" pitchFamily="49" charset="0"/>
                <a:cs typeface="Consolas" panose="020B0609020204030204" pitchFamily="49" charset="0"/>
              </a:rPr>
              <a:t>print(int(3.9))</a:t>
            </a:r>
          </a:p>
          <a:p>
            <a:pPr marL="0" indent="0">
              <a:buNone/>
            </a:pPr>
            <a:r>
              <a:rPr lang="en-US" dirty="0">
                <a:latin typeface="Consolas" panose="020B0609020204030204" pitchFamily="49" charset="0"/>
                <a:cs typeface="Consolas" panose="020B0609020204030204" pitchFamily="49" charset="0"/>
              </a:rPr>
              <a:t>print(float("Three point two"))</a:t>
            </a:r>
          </a:p>
          <a:p>
            <a:endParaRPr lang="en-US" dirty="0"/>
          </a:p>
        </p:txBody>
      </p:sp>
      <p:sp>
        <p:nvSpPr>
          <p:cNvPr id="4" name="Date Placeholder 3">
            <a:extLst>
              <a:ext uri="{FF2B5EF4-FFF2-40B4-BE49-F238E27FC236}">
                <a16:creationId xmlns:a16="http://schemas.microsoft.com/office/drawing/2014/main" id="{BB675027-0BCA-0048-8DDC-227A1B0005A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1CF71043-4993-7147-96DD-0F4B2B01559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428108E-E04D-BD4A-A77F-5C0A5ADB87F9}"/>
              </a:ext>
            </a:extLst>
          </p:cNvPr>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2912970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E91E-224D-5943-82AE-10148AE4E77C}"/>
              </a:ext>
            </a:extLst>
          </p:cNvPr>
          <p:cNvSpPr>
            <a:spLocks noGrp="1"/>
          </p:cNvSpPr>
          <p:nvPr>
            <p:ph type="title"/>
          </p:nvPr>
        </p:nvSpPr>
        <p:spPr/>
        <p:txBody>
          <a:bodyPr/>
          <a:lstStyle/>
          <a:p>
            <a:r>
              <a:rPr lang="en-US" dirty="0"/>
              <a:t>Conditions</a:t>
            </a:r>
          </a:p>
        </p:txBody>
      </p:sp>
      <p:graphicFrame>
        <p:nvGraphicFramePr>
          <p:cNvPr id="7" name="Content Placeholder 6">
            <a:extLst>
              <a:ext uri="{FF2B5EF4-FFF2-40B4-BE49-F238E27FC236}">
                <a16:creationId xmlns:a16="http://schemas.microsoft.com/office/drawing/2014/main" id="{07C84528-BFF8-1D4B-97CE-3B5D11FC8A20}"/>
              </a:ext>
            </a:extLst>
          </p:cNvPr>
          <p:cNvGraphicFramePr>
            <a:graphicFrameLocks noGrp="1"/>
          </p:cNvGraphicFramePr>
          <p:nvPr>
            <p:ph idx="1"/>
          </p:nvPr>
        </p:nvGraphicFramePr>
        <p:xfrm>
          <a:off x="2514600" y="2539206"/>
          <a:ext cx="7162800" cy="3705736"/>
        </p:xfrm>
        <a:graphic>
          <a:graphicData uri="http://schemas.openxmlformats.org/drawingml/2006/table">
            <a:tbl>
              <a:tblPr firstRow="1" firstCol="1" bandRow="1">
                <a:tableStyleId>{5C22544A-7EE6-4342-B048-85BDC9FD1C3A}</a:tableStyleId>
              </a:tblPr>
              <a:tblGrid>
                <a:gridCol w="3581400">
                  <a:extLst>
                    <a:ext uri="{9D8B030D-6E8A-4147-A177-3AD203B41FA5}">
                      <a16:colId xmlns:a16="http://schemas.microsoft.com/office/drawing/2014/main" val="2240332434"/>
                    </a:ext>
                  </a:extLst>
                </a:gridCol>
                <a:gridCol w="3581400">
                  <a:extLst>
                    <a:ext uri="{9D8B030D-6E8A-4147-A177-3AD203B41FA5}">
                      <a16:colId xmlns:a16="http://schemas.microsoft.com/office/drawing/2014/main" val="3105064689"/>
                    </a:ext>
                  </a:extLst>
                </a:gridCol>
              </a:tblGrid>
              <a:tr h="457200">
                <a:tc>
                  <a:txBody>
                    <a:bodyPr/>
                    <a:lstStyle/>
                    <a:p>
                      <a:pPr marL="0" marR="0">
                        <a:lnSpc>
                          <a:spcPct val="107000"/>
                        </a:lnSpc>
                        <a:spcBef>
                          <a:spcPts val="0"/>
                        </a:spcBef>
                        <a:spcAft>
                          <a:spcPts val="0"/>
                        </a:spcAft>
                      </a:pPr>
                      <a:r>
                        <a:rPr lang="en-US" sz="2400">
                          <a:effectLst/>
                        </a:rPr>
                        <a:t>Symbol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Definition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487686074"/>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153388581"/>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Not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880466017"/>
                  </a:ext>
                </a:extLst>
              </a:tr>
              <a:tr h="457200">
                <a:tc>
                  <a:txBody>
                    <a:bodyPr/>
                    <a:lstStyle/>
                    <a:p>
                      <a:pPr marL="0" marR="0">
                        <a:lnSpc>
                          <a:spcPct val="107000"/>
                        </a:lnSpc>
                        <a:spcBef>
                          <a:spcPts val="0"/>
                        </a:spcBef>
                        <a:spcAft>
                          <a:spcPts val="0"/>
                        </a:spcAft>
                      </a:pPr>
                      <a:r>
                        <a:rPr lang="en-US" sz="2400">
                          <a:effectLst/>
                        </a:rPr>
                        <a:t>&gt;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991612543"/>
                  </a:ext>
                </a:extLst>
              </a:tr>
              <a:tr h="457200">
                <a:tc>
                  <a:txBody>
                    <a:bodyPr/>
                    <a:lstStyle/>
                    <a:p>
                      <a:pPr marL="0" marR="0">
                        <a:lnSpc>
                          <a:spcPct val="107000"/>
                        </a:lnSpc>
                        <a:spcBef>
                          <a:spcPts val="0"/>
                        </a:spcBef>
                        <a:spcAft>
                          <a:spcPts val="0"/>
                        </a:spcAft>
                      </a:pPr>
                      <a:r>
                        <a:rPr lang="en-US" sz="2400">
                          <a:effectLst/>
                        </a:rPr>
                        <a:t>&lt;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Less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190808625"/>
                  </a:ext>
                </a:extLst>
              </a:tr>
              <a:tr h="457200">
                <a:tc>
                  <a:txBody>
                    <a:bodyPr/>
                    <a:lstStyle/>
                    <a:p>
                      <a:pPr marL="0" marR="0">
                        <a:lnSpc>
                          <a:spcPct val="107000"/>
                        </a:lnSpc>
                        <a:spcBef>
                          <a:spcPts val="0"/>
                        </a:spcBef>
                        <a:spcAft>
                          <a:spcPts val="0"/>
                        </a:spcAft>
                      </a:pPr>
                      <a:r>
                        <a:rPr lang="en-US" sz="2400">
                          <a:effectLst/>
                        </a:rPr>
                        <a:t>&gt;=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 or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2242840761"/>
                  </a:ext>
                </a:extLst>
              </a:tr>
              <a:tr h="457200">
                <a:tc>
                  <a:txBody>
                    <a:bodyPr/>
                    <a:lstStyle/>
                    <a:p>
                      <a:pPr marL="0" marR="0">
                        <a:lnSpc>
                          <a:spcPct val="107000"/>
                        </a:lnSpc>
                        <a:spcBef>
                          <a:spcPts val="0"/>
                        </a:spcBef>
                        <a:spcAft>
                          <a:spcPts val="0"/>
                        </a:spcAft>
                      </a:pPr>
                      <a:r>
                        <a:rPr lang="en-US" sz="2400">
                          <a:effectLst/>
                        </a:rPr>
                        <a:t>&lt;=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dirty="0">
                          <a:effectLst/>
                        </a:rPr>
                        <a:t>Less than or equal to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775836379"/>
                  </a:ext>
                </a:extLst>
              </a:tr>
            </a:tbl>
          </a:graphicData>
        </a:graphic>
      </p:graphicFrame>
      <p:sp>
        <p:nvSpPr>
          <p:cNvPr id="4" name="Date Placeholder 3">
            <a:extLst>
              <a:ext uri="{FF2B5EF4-FFF2-40B4-BE49-F238E27FC236}">
                <a16:creationId xmlns:a16="http://schemas.microsoft.com/office/drawing/2014/main" id="{229DA20B-4801-CA42-B952-97C091EA6A14}"/>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F98C03F-DBE1-3344-9BD6-66F3E2E09A7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7018B8F-7048-6347-A668-9949C7101300}"/>
              </a:ext>
            </a:extLst>
          </p:cNvPr>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39849724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C4D2-4B7B-9F4F-8C2D-9E09A9575108}"/>
              </a:ext>
            </a:extLst>
          </p:cNvPr>
          <p:cNvSpPr>
            <a:spLocks noGrp="1"/>
          </p:cNvSpPr>
          <p:nvPr>
            <p:ph type="title"/>
          </p:nvPr>
        </p:nvSpPr>
        <p:spPr/>
        <p:txBody>
          <a:bodyPr/>
          <a:lstStyle/>
          <a:p>
            <a:r>
              <a:rPr lang="en-US" dirty="0"/>
              <a:t>The if Statement</a:t>
            </a:r>
          </a:p>
        </p:txBody>
      </p:sp>
      <p:sp>
        <p:nvSpPr>
          <p:cNvPr id="3" name="Content Placeholder 2">
            <a:extLst>
              <a:ext uri="{FF2B5EF4-FFF2-40B4-BE49-F238E27FC236}">
                <a16:creationId xmlns:a16="http://schemas.microsoft.com/office/drawing/2014/main" id="{F1141B2B-5584-914F-8DC9-A8299446B0F9}"/>
              </a:ext>
            </a:extLst>
          </p:cNvPr>
          <p:cNvSpPr>
            <a:spLocks noGrp="1"/>
          </p:cNvSpPr>
          <p:nvPr>
            <p:ph idx="1"/>
          </p:nvPr>
        </p:nvSpPr>
        <p:spPr/>
        <p:txBody>
          <a:bodyPr/>
          <a:lstStyle/>
          <a:p>
            <a:r>
              <a:rPr lang="en-US" dirty="0"/>
              <a:t>color = 'white’</a:t>
            </a:r>
          </a:p>
          <a:p>
            <a:endParaRPr lang="en-US" dirty="0"/>
          </a:p>
          <a:p>
            <a:r>
              <a:rPr lang="en-US" dirty="0"/>
              <a:t>if color == 'red': color = 'orange'</a:t>
            </a:r>
          </a:p>
          <a:p>
            <a:r>
              <a:rPr lang="en-US" dirty="0" err="1"/>
              <a:t>elif</a:t>
            </a:r>
            <a:r>
              <a:rPr lang="en-US" dirty="0"/>
              <a:t> color == 'orange': color = 'yellow'</a:t>
            </a:r>
          </a:p>
          <a:p>
            <a:r>
              <a:rPr lang="en-US" dirty="0"/>
              <a:t>else:</a:t>
            </a:r>
          </a:p>
          <a:p>
            <a:r>
              <a:rPr lang="en-US" dirty="0"/>
              <a:t>    color = 'red'</a:t>
            </a:r>
          </a:p>
          <a:p>
            <a:endParaRPr lang="en-US" dirty="0"/>
          </a:p>
        </p:txBody>
      </p:sp>
      <p:sp>
        <p:nvSpPr>
          <p:cNvPr id="4" name="Date Placeholder 3">
            <a:extLst>
              <a:ext uri="{FF2B5EF4-FFF2-40B4-BE49-F238E27FC236}">
                <a16:creationId xmlns:a16="http://schemas.microsoft.com/office/drawing/2014/main" id="{E5C2ED7C-2113-BB45-B0EE-42D85C2FAB5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2B55ECA0-98C8-8844-9DDE-64D017D71D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BEAB6B6-32D5-A94D-BEA2-1933C5843907}"/>
              </a:ext>
            </a:extLst>
          </p:cNvPr>
          <p:cNvSpPr>
            <a:spLocks noGrp="1"/>
          </p:cNvSpPr>
          <p:nvPr>
            <p:ph type="sldNum" sz="quarter" idx="12"/>
          </p:nvPr>
        </p:nvSpPr>
        <p:spPr/>
        <p:txBody>
          <a:bodyPr/>
          <a:lstStyle/>
          <a:p>
            <a:fld id="{6D22F896-40B5-4ADD-8801-0D06FADFA095}" type="slidenum">
              <a:rPr lang="en-US" smtClean="0"/>
              <a:t>63</a:t>
            </a:fld>
            <a:endParaRPr lang="en-US" dirty="0"/>
          </a:p>
        </p:txBody>
      </p:sp>
      <p:grpSp>
        <p:nvGrpSpPr>
          <p:cNvPr id="7" name="Group 6">
            <a:extLst>
              <a:ext uri="{FF2B5EF4-FFF2-40B4-BE49-F238E27FC236}">
                <a16:creationId xmlns:a16="http://schemas.microsoft.com/office/drawing/2014/main" id="{804454AD-EC6D-BF41-8505-760CDF1238FF}"/>
              </a:ext>
            </a:extLst>
          </p:cNvPr>
          <p:cNvGrpSpPr/>
          <p:nvPr/>
        </p:nvGrpSpPr>
        <p:grpSpPr>
          <a:xfrm>
            <a:off x="7194886" y="2382253"/>
            <a:ext cx="3998495" cy="3591059"/>
            <a:chOff x="0" y="0"/>
            <a:chExt cx="4410577" cy="4404360"/>
          </a:xfrm>
        </p:grpSpPr>
        <p:sp>
          <p:nvSpPr>
            <p:cNvPr id="8" name="Shape 49682">
              <a:extLst>
                <a:ext uri="{FF2B5EF4-FFF2-40B4-BE49-F238E27FC236}">
                  <a16:creationId xmlns:a16="http://schemas.microsoft.com/office/drawing/2014/main" id="{0E04BA07-388E-5744-96A4-2A543D978A77}"/>
                </a:ext>
              </a:extLst>
            </p:cNvPr>
            <p:cNvSpPr/>
            <p:nvPr/>
          </p:nvSpPr>
          <p:spPr>
            <a:xfrm>
              <a:off x="304800" y="0"/>
              <a:ext cx="1371600" cy="457200"/>
            </a:xfrm>
            <a:custGeom>
              <a:avLst/>
              <a:gdLst/>
              <a:ahLst/>
              <a:cxnLst/>
              <a:rect l="0" t="0" r="0" b="0"/>
              <a:pathLst>
                <a:path w="1371600" h="457200">
                  <a:moveTo>
                    <a:pt x="0" y="0"/>
                  </a:moveTo>
                  <a:lnTo>
                    <a:pt x="1371600" y="0"/>
                  </a:lnTo>
                  <a:lnTo>
                    <a:pt x="13716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9" name="Shape 6412">
              <a:extLst>
                <a:ext uri="{FF2B5EF4-FFF2-40B4-BE49-F238E27FC236}">
                  <a16:creationId xmlns:a16="http://schemas.microsoft.com/office/drawing/2014/main" id="{733A853F-BF78-7B47-B695-C99A07224C0A}"/>
                </a:ext>
              </a:extLst>
            </p:cNvPr>
            <p:cNvSpPr/>
            <p:nvPr/>
          </p:nvSpPr>
          <p:spPr>
            <a:xfrm>
              <a:off x="304800" y="0"/>
              <a:ext cx="1371600" cy="457200"/>
            </a:xfrm>
            <a:custGeom>
              <a:avLst/>
              <a:gdLst/>
              <a:ahLst/>
              <a:cxnLst/>
              <a:rect l="0" t="0" r="0" b="0"/>
              <a:pathLst>
                <a:path w="1371600" h="457200">
                  <a:moveTo>
                    <a:pt x="0" y="457200"/>
                  </a:moveTo>
                  <a:lnTo>
                    <a:pt x="1371600" y="457200"/>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0" name="Rectangle 9">
              <a:extLst>
                <a:ext uri="{FF2B5EF4-FFF2-40B4-BE49-F238E27FC236}">
                  <a16:creationId xmlns:a16="http://schemas.microsoft.com/office/drawing/2014/main" id="{763379D8-5C34-5A46-9228-5578F8AE216A}"/>
                </a:ext>
              </a:extLst>
            </p:cNvPr>
            <p:cNvSpPr/>
            <p:nvPr/>
          </p:nvSpPr>
          <p:spPr>
            <a:xfrm>
              <a:off x="761238" y="133223"/>
              <a:ext cx="61081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Start</a:t>
              </a:r>
              <a:endParaRPr lang="en-US" sz="1100">
                <a:solidFill>
                  <a:srgbClr val="000000"/>
                </a:solidFill>
                <a:effectLst/>
                <a:latin typeface="Calibri" panose="020F0502020204030204" pitchFamily="34" charset="0"/>
                <a:ea typeface="Calibri" panose="020F0502020204030204" pitchFamily="34" charset="0"/>
              </a:endParaRPr>
            </a:p>
          </p:txBody>
        </p:sp>
        <p:sp>
          <p:nvSpPr>
            <p:cNvPr id="11" name="Shape 6414">
              <a:extLst>
                <a:ext uri="{FF2B5EF4-FFF2-40B4-BE49-F238E27FC236}">
                  <a16:creationId xmlns:a16="http://schemas.microsoft.com/office/drawing/2014/main" id="{0BAFD82D-C250-6442-B49B-61045B0F2511}"/>
                </a:ext>
              </a:extLst>
            </p:cNvPr>
            <p:cNvSpPr/>
            <p:nvPr/>
          </p:nvSpPr>
          <p:spPr>
            <a:xfrm>
              <a:off x="0" y="871728"/>
              <a:ext cx="1981200" cy="1018032"/>
            </a:xfrm>
            <a:custGeom>
              <a:avLst/>
              <a:gdLst/>
              <a:ahLst/>
              <a:cxnLst/>
              <a:rect l="0" t="0" r="0" b="0"/>
              <a:pathLst>
                <a:path w="1981200" h="1018032">
                  <a:moveTo>
                    <a:pt x="990600" y="0"/>
                  </a:moveTo>
                  <a:lnTo>
                    <a:pt x="1981200" y="509016"/>
                  </a:lnTo>
                  <a:lnTo>
                    <a:pt x="990600" y="1018032"/>
                  </a:lnTo>
                  <a:lnTo>
                    <a:pt x="0" y="509016"/>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2" name="Shape 6415">
              <a:extLst>
                <a:ext uri="{FF2B5EF4-FFF2-40B4-BE49-F238E27FC236}">
                  <a16:creationId xmlns:a16="http://schemas.microsoft.com/office/drawing/2014/main" id="{A30D4D51-1EC3-AF4F-AD1B-2AF8214F401B}"/>
                </a:ext>
              </a:extLst>
            </p:cNvPr>
            <p:cNvSpPr/>
            <p:nvPr/>
          </p:nvSpPr>
          <p:spPr>
            <a:xfrm>
              <a:off x="0" y="871728"/>
              <a:ext cx="1981200" cy="1018032"/>
            </a:xfrm>
            <a:custGeom>
              <a:avLst/>
              <a:gdLst/>
              <a:ahLst/>
              <a:cxnLst/>
              <a:rect l="0" t="0" r="0" b="0"/>
              <a:pathLst>
                <a:path w="1981200" h="1018032">
                  <a:moveTo>
                    <a:pt x="0" y="509016"/>
                  </a:moveTo>
                  <a:lnTo>
                    <a:pt x="990600" y="0"/>
                  </a:lnTo>
                  <a:lnTo>
                    <a:pt x="1981200" y="509016"/>
                  </a:lnTo>
                  <a:lnTo>
                    <a:pt x="990600" y="1018032"/>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3" name="Rectangle 12">
              <a:extLst>
                <a:ext uri="{FF2B5EF4-FFF2-40B4-BE49-F238E27FC236}">
                  <a16:creationId xmlns:a16="http://schemas.microsoft.com/office/drawing/2014/main" id="{877B0D10-0127-3049-8998-B5AC38259E40}"/>
                </a:ext>
              </a:extLst>
            </p:cNvPr>
            <p:cNvSpPr/>
            <p:nvPr/>
          </p:nvSpPr>
          <p:spPr>
            <a:xfrm>
              <a:off x="729234" y="1010818"/>
              <a:ext cx="761413"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dirty="0">
                  <a:solidFill>
                    <a:srgbClr val="FFFFFF"/>
                  </a:solidFill>
                  <a:effectLst/>
                  <a:latin typeface="Calibri" panose="020F0502020204030204" pitchFamily="34" charset="0"/>
                  <a:ea typeface="Calibri" panose="020F0502020204030204" pitchFamily="34" charset="0"/>
                </a:rPr>
                <a:t>Is the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2A5532E6-7D61-D549-AFE5-39BA9330DA21}"/>
                </a:ext>
              </a:extLst>
            </p:cNvPr>
            <p:cNvSpPr/>
            <p:nvPr/>
          </p:nvSpPr>
          <p:spPr>
            <a:xfrm>
              <a:off x="750570" y="1285621"/>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1A259721-3FFE-7440-9448-E5F17182EC20}"/>
                </a:ext>
              </a:extLst>
            </p:cNvPr>
            <p:cNvSpPr/>
            <p:nvPr/>
          </p:nvSpPr>
          <p:spPr>
            <a:xfrm>
              <a:off x="778002" y="1559941"/>
              <a:ext cx="56186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Shape 6419">
              <a:extLst>
                <a:ext uri="{FF2B5EF4-FFF2-40B4-BE49-F238E27FC236}">
                  <a16:creationId xmlns:a16="http://schemas.microsoft.com/office/drawing/2014/main" id="{5BF86EBE-DE3B-6C4F-A8A7-28BD5D5B12D7}"/>
                </a:ext>
              </a:extLst>
            </p:cNvPr>
            <p:cNvSpPr/>
            <p:nvPr/>
          </p:nvSpPr>
          <p:spPr>
            <a:xfrm>
              <a:off x="0" y="2295144"/>
              <a:ext cx="1981200" cy="1194816"/>
            </a:xfrm>
            <a:custGeom>
              <a:avLst/>
              <a:gdLst/>
              <a:ahLst/>
              <a:cxnLst/>
              <a:rect l="0" t="0" r="0" b="0"/>
              <a:pathLst>
                <a:path w="1981200" h="1194816">
                  <a:moveTo>
                    <a:pt x="990600" y="0"/>
                  </a:moveTo>
                  <a:lnTo>
                    <a:pt x="1981200" y="597409"/>
                  </a:lnTo>
                  <a:lnTo>
                    <a:pt x="990600" y="1194816"/>
                  </a:lnTo>
                  <a:lnTo>
                    <a:pt x="0" y="597409"/>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7" name="Shape 6420">
              <a:extLst>
                <a:ext uri="{FF2B5EF4-FFF2-40B4-BE49-F238E27FC236}">
                  <a16:creationId xmlns:a16="http://schemas.microsoft.com/office/drawing/2014/main" id="{E32C132D-3EE5-FA4A-971B-D4DC16DC799A}"/>
                </a:ext>
              </a:extLst>
            </p:cNvPr>
            <p:cNvSpPr/>
            <p:nvPr/>
          </p:nvSpPr>
          <p:spPr>
            <a:xfrm>
              <a:off x="0" y="2295144"/>
              <a:ext cx="1981200" cy="1194816"/>
            </a:xfrm>
            <a:custGeom>
              <a:avLst/>
              <a:gdLst/>
              <a:ahLst/>
              <a:cxnLst/>
              <a:rect l="0" t="0" r="0" b="0"/>
              <a:pathLst>
                <a:path w="1981200" h="1194816">
                  <a:moveTo>
                    <a:pt x="0" y="597409"/>
                  </a:moveTo>
                  <a:lnTo>
                    <a:pt x="990600" y="0"/>
                  </a:lnTo>
                  <a:lnTo>
                    <a:pt x="1981200" y="597409"/>
                  </a:lnTo>
                  <a:lnTo>
                    <a:pt x="990600" y="1194816"/>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8" name="Rectangle 17">
              <a:extLst>
                <a:ext uri="{FF2B5EF4-FFF2-40B4-BE49-F238E27FC236}">
                  <a16:creationId xmlns:a16="http://schemas.microsoft.com/office/drawing/2014/main" id="{79B6D72C-FD94-5D44-B5E2-3D6127CA46C0}"/>
                </a:ext>
              </a:extLst>
            </p:cNvPr>
            <p:cNvSpPr/>
            <p:nvPr/>
          </p:nvSpPr>
          <p:spPr>
            <a:xfrm>
              <a:off x="729234" y="2523490"/>
              <a:ext cx="76161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Is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FED596A1-DFE6-634B-AE89-A46CF0364C6F}"/>
                </a:ext>
              </a:extLst>
            </p:cNvPr>
            <p:cNvSpPr/>
            <p:nvPr/>
          </p:nvSpPr>
          <p:spPr>
            <a:xfrm>
              <a:off x="750570" y="2797810"/>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3A4FBE3A-9F88-6D40-BA38-06806FE0E89F}"/>
                </a:ext>
              </a:extLst>
            </p:cNvPr>
            <p:cNvSpPr/>
            <p:nvPr/>
          </p:nvSpPr>
          <p:spPr>
            <a:xfrm>
              <a:off x="608838" y="3072130"/>
              <a:ext cx="101396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21" name="Shape 49683">
              <a:extLst>
                <a:ext uri="{FF2B5EF4-FFF2-40B4-BE49-F238E27FC236}">
                  <a16:creationId xmlns:a16="http://schemas.microsoft.com/office/drawing/2014/main" id="{AAC7441D-8783-6B40-ABBB-51447D346CBE}"/>
                </a:ext>
              </a:extLst>
            </p:cNvPr>
            <p:cNvSpPr/>
            <p:nvPr/>
          </p:nvSpPr>
          <p:spPr>
            <a:xfrm>
              <a:off x="76200" y="3947160"/>
              <a:ext cx="1828800" cy="457200"/>
            </a:xfrm>
            <a:custGeom>
              <a:avLst/>
              <a:gdLst/>
              <a:ahLst/>
              <a:cxnLst/>
              <a:rect l="0" t="0" r="0" b="0"/>
              <a:pathLst>
                <a:path w="1828800" h="457200">
                  <a:moveTo>
                    <a:pt x="0" y="0"/>
                  </a:moveTo>
                  <a:lnTo>
                    <a:pt x="1828800" y="0"/>
                  </a:lnTo>
                  <a:lnTo>
                    <a:pt x="18288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2" name="Shape 6425">
              <a:extLst>
                <a:ext uri="{FF2B5EF4-FFF2-40B4-BE49-F238E27FC236}">
                  <a16:creationId xmlns:a16="http://schemas.microsoft.com/office/drawing/2014/main" id="{80B57A72-387B-3A4F-96C4-E7E720F46016}"/>
                </a:ext>
              </a:extLst>
            </p:cNvPr>
            <p:cNvSpPr/>
            <p:nvPr/>
          </p:nvSpPr>
          <p:spPr>
            <a:xfrm>
              <a:off x="76200" y="3947160"/>
              <a:ext cx="1828800" cy="457200"/>
            </a:xfrm>
            <a:custGeom>
              <a:avLst/>
              <a:gdLst/>
              <a:ahLst/>
              <a:cxnLst/>
              <a:rect l="0" t="0" r="0" b="0"/>
              <a:pathLst>
                <a:path w="1828800" h="457200">
                  <a:moveTo>
                    <a:pt x="0" y="457200"/>
                  </a:moveTo>
                  <a:lnTo>
                    <a:pt x="1828800" y="457200"/>
                  </a:lnTo>
                  <a:lnTo>
                    <a:pt x="18288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3" name="Rectangle 22">
              <a:extLst>
                <a:ext uri="{FF2B5EF4-FFF2-40B4-BE49-F238E27FC236}">
                  <a16:creationId xmlns:a16="http://schemas.microsoft.com/office/drawing/2014/main" id="{05BB9691-1B82-0E49-9FAC-74C816CB5FFE}"/>
                </a:ext>
              </a:extLst>
            </p:cNvPr>
            <p:cNvSpPr/>
            <p:nvPr/>
          </p:nvSpPr>
          <p:spPr>
            <a:xfrm>
              <a:off x="207772" y="4081272"/>
              <a:ext cx="208387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color 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24" name="Shape 49684">
              <a:extLst>
                <a:ext uri="{FF2B5EF4-FFF2-40B4-BE49-F238E27FC236}">
                  <a16:creationId xmlns:a16="http://schemas.microsoft.com/office/drawing/2014/main" id="{104542F7-D993-9045-98D9-AC42921C4D60}"/>
                </a:ext>
              </a:extLst>
            </p:cNvPr>
            <p:cNvSpPr/>
            <p:nvPr/>
          </p:nvSpPr>
          <p:spPr>
            <a:xfrm>
              <a:off x="2743200" y="2563368"/>
              <a:ext cx="1371600" cy="621792"/>
            </a:xfrm>
            <a:custGeom>
              <a:avLst/>
              <a:gdLst/>
              <a:ahLst/>
              <a:cxnLst/>
              <a:rect l="0" t="0" r="0" b="0"/>
              <a:pathLst>
                <a:path w="1371600" h="621792">
                  <a:moveTo>
                    <a:pt x="0" y="0"/>
                  </a:moveTo>
                  <a:lnTo>
                    <a:pt x="1371600" y="0"/>
                  </a:lnTo>
                  <a:lnTo>
                    <a:pt x="1371600" y="621792"/>
                  </a:lnTo>
                  <a:lnTo>
                    <a:pt x="0" y="621792"/>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5" name="Shape 6428">
              <a:extLst>
                <a:ext uri="{FF2B5EF4-FFF2-40B4-BE49-F238E27FC236}">
                  <a16:creationId xmlns:a16="http://schemas.microsoft.com/office/drawing/2014/main" id="{C892DB02-01B2-F647-8AC3-4E7571E8BD65}"/>
                </a:ext>
              </a:extLst>
            </p:cNvPr>
            <p:cNvSpPr/>
            <p:nvPr/>
          </p:nvSpPr>
          <p:spPr>
            <a:xfrm>
              <a:off x="2743200" y="2563368"/>
              <a:ext cx="1371600" cy="621792"/>
            </a:xfrm>
            <a:custGeom>
              <a:avLst/>
              <a:gdLst/>
              <a:ahLst/>
              <a:cxnLst/>
              <a:rect l="0" t="0" r="0" b="0"/>
              <a:pathLst>
                <a:path w="1371600" h="621792">
                  <a:moveTo>
                    <a:pt x="0" y="621792"/>
                  </a:moveTo>
                  <a:lnTo>
                    <a:pt x="1371600" y="621792"/>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6" name="Rectangle 25">
              <a:extLst>
                <a:ext uri="{FF2B5EF4-FFF2-40B4-BE49-F238E27FC236}">
                  <a16:creationId xmlns:a16="http://schemas.microsoft.com/office/drawing/2014/main" id="{36298282-8B9C-334B-AFA9-304CDA299FCD}"/>
                </a:ext>
              </a:extLst>
            </p:cNvPr>
            <p:cNvSpPr/>
            <p:nvPr/>
          </p:nvSpPr>
          <p:spPr>
            <a:xfrm>
              <a:off x="3093212" y="2642362"/>
              <a:ext cx="96015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D4808A13-4682-4844-BABC-AE13042A60AC}"/>
                </a:ext>
              </a:extLst>
            </p:cNvPr>
            <p:cNvSpPr/>
            <p:nvPr/>
          </p:nvSpPr>
          <p:spPr>
            <a:xfrm>
              <a:off x="2850896" y="2916682"/>
              <a:ext cx="15350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yellow</a:t>
              </a:r>
              <a:endParaRPr lang="en-US" sz="1100">
                <a:solidFill>
                  <a:srgbClr val="000000"/>
                </a:solidFill>
                <a:effectLst/>
                <a:latin typeface="Calibri" panose="020F0502020204030204" pitchFamily="34" charset="0"/>
                <a:ea typeface="Calibri" panose="020F0502020204030204" pitchFamily="34" charset="0"/>
              </a:endParaRPr>
            </a:p>
          </p:txBody>
        </p:sp>
        <p:sp>
          <p:nvSpPr>
            <p:cNvPr id="28" name="Shape 49685">
              <a:extLst>
                <a:ext uri="{FF2B5EF4-FFF2-40B4-BE49-F238E27FC236}">
                  <a16:creationId xmlns:a16="http://schemas.microsoft.com/office/drawing/2014/main" id="{E03BD76C-1B66-B747-81F2-93B014A5C712}"/>
                </a:ext>
              </a:extLst>
            </p:cNvPr>
            <p:cNvSpPr/>
            <p:nvPr/>
          </p:nvSpPr>
          <p:spPr>
            <a:xfrm>
              <a:off x="2743200" y="1075944"/>
              <a:ext cx="1371600" cy="585216"/>
            </a:xfrm>
            <a:custGeom>
              <a:avLst/>
              <a:gdLst/>
              <a:ahLst/>
              <a:cxnLst/>
              <a:rect l="0" t="0" r="0" b="0"/>
              <a:pathLst>
                <a:path w="1371600" h="585216">
                  <a:moveTo>
                    <a:pt x="0" y="0"/>
                  </a:moveTo>
                  <a:lnTo>
                    <a:pt x="1371600" y="0"/>
                  </a:lnTo>
                  <a:lnTo>
                    <a:pt x="1371600" y="585216"/>
                  </a:lnTo>
                  <a:lnTo>
                    <a:pt x="0" y="585216"/>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9" name="Shape 6432">
              <a:extLst>
                <a:ext uri="{FF2B5EF4-FFF2-40B4-BE49-F238E27FC236}">
                  <a16:creationId xmlns:a16="http://schemas.microsoft.com/office/drawing/2014/main" id="{E95413BC-2945-DB41-894D-69D9CFA00F07}"/>
                </a:ext>
              </a:extLst>
            </p:cNvPr>
            <p:cNvSpPr/>
            <p:nvPr/>
          </p:nvSpPr>
          <p:spPr>
            <a:xfrm>
              <a:off x="2743200" y="1075944"/>
              <a:ext cx="1371600" cy="585216"/>
            </a:xfrm>
            <a:custGeom>
              <a:avLst/>
              <a:gdLst/>
              <a:ahLst/>
              <a:cxnLst/>
              <a:rect l="0" t="0" r="0" b="0"/>
              <a:pathLst>
                <a:path w="1371600" h="585216">
                  <a:moveTo>
                    <a:pt x="0" y="585216"/>
                  </a:moveTo>
                  <a:lnTo>
                    <a:pt x="1371600" y="585216"/>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30" name="Rectangle 29">
              <a:extLst>
                <a:ext uri="{FF2B5EF4-FFF2-40B4-BE49-F238E27FC236}">
                  <a16:creationId xmlns:a16="http://schemas.microsoft.com/office/drawing/2014/main" id="{D9C72807-9A47-4649-B007-98DD2D94CBCE}"/>
                </a:ext>
              </a:extLst>
            </p:cNvPr>
            <p:cNvSpPr/>
            <p:nvPr/>
          </p:nvSpPr>
          <p:spPr>
            <a:xfrm>
              <a:off x="3093212" y="1135786"/>
              <a:ext cx="960215"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CA63BA4A-9FD9-4E4A-BF5B-1679174AEDDD}"/>
                </a:ext>
              </a:extLst>
            </p:cNvPr>
            <p:cNvSpPr/>
            <p:nvPr/>
          </p:nvSpPr>
          <p:spPr>
            <a:xfrm>
              <a:off x="2837180" y="1410589"/>
              <a:ext cx="157339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32" name="Shape 6435">
              <a:extLst>
                <a:ext uri="{FF2B5EF4-FFF2-40B4-BE49-F238E27FC236}">
                  <a16:creationId xmlns:a16="http://schemas.microsoft.com/office/drawing/2014/main" id="{116D96FE-C129-3441-A525-29DB7DD6ED53}"/>
                </a:ext>
              </a:extLst>
            </p:cNvPr>
            <p:cNvSpPr/>
            <p:nvPr/>
          </p:nvSpPr>
          <p:spPr>
            <a:xfrm>
              <a:off x="938149" y="456438"/>
              <a:ext cx="103378" cy="414528"/>
            </a:xfrm>
            <a:custGeom>
              <a:avLst/>
              <a:gdLst/>
              <a:ahLst/>
              <a:cxnLst/>
              <a:rect l="0" t="0" r="0" b="0"/>
              <a:pathLst>
                <a:path w="103378" h="414528">
                  <a:moveTo>
                    <a:pt x="45339" y="0"/>
                  </a:moveTo>
                  <a:lnTo>
                    <a:pt x="58039" y="0"/>
                  </a:lnTo>
                  <a:lnTo>
                    <a:pt x="58039" y="378533"/>
                  </a:lnTo>
                  <a:lnTo>
                    <a:pt x="90678" y="322580"/>
                  </a:lnTo>
                  <a:cubicBezTo>
                    <a:pt x="92456" y="319532"/>
                    <a:pt x="96266" y="318516"/>
                    <a:pt x="99314" y="320294"/>
                  </a:cubicBezTo>
                  <a:cubicBezTo>
                    <a:pt x="102362" y="322072"/>
                    <a:pt x="103378" y="325882"/>
                    <a:pt x="101600" y="328930"/>
                  </a:cubicBezTo>
                  <a:lnTo>
                    <a:pt x="51689" y="414528"/>
                  </a:lnTo>
                  <a:lnTo>
                    <a:pt x="1778" y="328930"/>
                  </a:lnTo>
                  <a:cubicBezTo>
                    <a:pt x="0" y="325882"/>
                    <a:pt x="1016" y="322072"/>
                    <a:pt x="4064" y="320294"/>
                  </a:cubicBezTo>
                  <a:cubicBezTo>
                    <a:pt x="7112" y="318516"/>
                    <a:pt x="10922" y="319532"/>
                    <a:pt x="12700" y="322580"/>
                  </a:cubicBezTo>
                  <a:lnTo>
                    <a:pt x="45339" y="378533"/>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3" name="Shape 6436">
              <a:extLst>
                <a:ext uri="{FF2B5EF4-FFF2-40B4-BE49-F238E27FC236}">
                  <a16:creationId xmlns:a16="http://schemas.microsoft.com/office/drawing/2014/main" id="{4343D1B9-62FA-D74C-9CDB-6EC19D6FD3EF}"/>
                </a:ext>
              </a:extLst>
            </p:cNvPr>
            <p:cNvSpPr/>
            <p:nvPr/>
          </p:nvSpPr>
          <p:spPr>
            <a:xfrm>
              <a:off x="1980311" y="1317498"/>
              <a:ext cx="762127" cy="103378"/>
            </a:xfrm>
            <a:custGeom>
              <a:avLst/>
              <a:gdLst/>
              <a:ahLst/>
              <a:cxnLst/>
              <a:rect l="0" t="0" r="0" b="0"/>
              <a:pathLst>
                <a:path w="762127" h="103378">
                  <a:moveTo>
                    <a:pt x="675767" y="1778"/>
                  </a:moveTo>
                  <a:lnTo>
                    <a:pt x="762127" y="50292"/>
                  </a:lnTo>
                  <a:lnTo>
                    <a:pt x="677418" y="101600"/>
                  </a:lnTo>
                  <a:cubicBezTo>
                    <a:pt x="674370" y="103378"/>
                    <a:pt x="670434" y="102489"/>
                    <a:pt x="668655" y="99441"/>
                  </a:cubicBezTo>
                  <a:cubicBezTo>
                    <a:pt x="666877" y="96393"/>
                    <a:pt x="667766" y="92583"/>
                    <a:pt x="670814" y="90678"/>
                  </a:cubicBezTo>
                  <a:lnTo>
                    <a:pt x="726087" y="57272"/>
                  </a:lnTo>
                  <a:lnTo>
                    <a:pt x="254" y="68834"/>
                  </a:lnTo>
                  <a:lnTo>
                    <a:pt x="0" y="56134"/>
                  </a:lnTo>
                  <a:lnTo>
                    <a:pt x="726026" y="44569"/>
                  </a:lnTo>
                  <a:lnTo>
                    <a:pt x="669544" y="12827"/>
                  </a:lnTo>
                  <a:cubicBezTo>
                    <a:pt x="666496" y="11049"/>
                    <a:pt x="665353" y="7239"/>
                    <a:pt x="667131" y="4191"/>
                  </a:cubicBezTo>
                  <a:cubicBezTo>
                    <a:pt x="668782" y="1143"/>
                    <a:pt x="672719" y="0"/>
                    <a:pt x="675767" y="1778"/>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4" name="Shape 6437">
              <a:extLst>
                <a:ext uri="{FF2B5EF4-FFF2-40B4-BE49-F238E27FC236}">
                  <a16:creationId xmlns:a16="http://schemas.microsoft.com/office/drawing/2014/main" id="{F6BB13AF-B78A-C04A-AD7D-C29F5E7C8A12}"/>
                </a:ext>
              </a:extLst>
            </p:cNvPr>
            <p:cNvSpPr/>
            <p:nvPr/>
          </p:nvSpPr>
          <p:spPr>
            <a:xfrm>
              <a:off x="1980311" y="2823972"/>
              <a:ext cx="762127" cy="103378"/>
            </a:xfrm>
            <a:custGeom>
              <a:avLst/>
              <a:gdLst/>
              <a:ahLst/>
              <a:cxnLst/>
              <a:rect l="0" t="0" r="0" b="0"/>
              <a:pathLst>
                <a:path w="762127" h="103378">
                  <a:moveTo>
                    <a:pt x="675386" y="1651"/>
                  </a:moveTo>
                  <a:lnTo>
                    <a:pt x="762127" y="49530"/>
                  </a:lnTo>
                  <a:lnTo>
                    <a:pt x="677799" y="101473"/>
                  </a:lnTo>
                  <a:cubicBezTo>
                    <a:pt x="674751" y="103378"/>
                    <a:pt x="670814" y="102362"/>
                    <a:pt x="669036" y="99441"/>
                  </a:cubicBezTo>
                  <a:cubicBezTo>
                    <a:pt x="667259" y="96393"/>
                    <a:pt x="668147" y="92583"/>
                    <a:pt x="671068" y="90678"/>
                  </a:cubicBezTo>
                  <a:lnTo>
                    <a:pt x="726336" y="56695"/>
                  </a:lnTo>
                  <a:lnTo>
                    <a:pt x="254" y="74168"/>
                  </a:lnTo>
                  <a:lnTo>
                    <a:pt x="0" y="61468"/>
                  </a:lnTo>
                  <a:lnTo>
                    <a:pt x="725868" y="44001"/>
                  </a:lnTo>
                  <a:lnTo>
                    <a:pt x="669290" y="12827"/>
                  </a:lnTo>
                  <a:cubicBezTo>
                    <a:pt x="666115" y="11049"/>
                    <a:pt x="665099" y="7239"/>
                    <a:pt x="666750" y="4191"/>
                  </a:cubicBezTo>
                  <a:cubicBezTo>
                    <a:pt x="668401" y="1143"/>
                    <a:pt x="672338" y="0"/>
                    <a:pt x="675386" y="1651"/>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5" name="Shape 6438">
              <a:extLst>
                <a:ext uri="{FF2B5EF4-FFF2-40B4-BE49-F238E27FC236}">
                  <a16:creationId xmlns:a16="http://schemas.microsoft.com/office/drawing/2014/main" id="{0AF5D186-2F37-774B-8A60-9518081FEC62}"/>
                </a:ext>
              </a:extLst>
            </p:cNvPr>
            <p:cNvSpPr/>
            <p:nvPr/>
          </p:nvSpPr>
          <p:spPr>
            <a:xfrm>
              <a:off x="938149" y="1888998"/>
              <a:ext cx="103378" cy="405384"/>
            </a:xfrm>
            <a:custGeom>
              <a:avLst/>
              <a:gdLst/>
              <a:ahLst/>
              <a:cxnLst/>
              <a:rect l="0" t="0" r="0" b="0"/>
              <a:pathLst>
                <a:path w="103378" h="405384">
                  <a:moveTo>
                    <a:pt x="45339" y="0"/>
                  </a:moveTo>
                  <a:lnTo>
                    <a:pt x="58039" y="0"/>
                  </a:lnTo>
                  <a:lnTo>
                    <a:pt x="58039" y="369389"/>
                  </a:lnTo>
                  <a:lnTo>
                    <a:pt x="90678" y="313436"/>
                  </a:lnTo>
                  <a:cubicBezTo>
                    <a:pt x="92456" y="310388"/>
                    <a:pt x="96266" y="309372"/>
                    <a:pt x="99314" y="311150"/>
                  </a:cubicBezTo>
                  <a:cubicBezTo>
                    <a:pt x="102362" y="312928"/>
                    <a:pt x="103378" y="316738"/>
                    <a:pt x="101600" y="319786"/>
                  </a:cubicBezTo>
                  <a:lnTo>
                    <a:pt x="51689" y="405384"/>
                  </a:lnTo>
                  <a:lnTo>
                    <a:pt x="1778" y="319786"/>
                  </a:lnTo>
                  <a:cubicBezTo>
                    <a:pt x="0" y="316738"/>
                    <a:pt x="1016" y="312928"/>
                    <a:pt x="4064" y="311150"/>
                  </a:cubicBezTo>
                  <a:cubicBezTo>
                    <a:pt x="7112" y="309372"/>
                    <a:pt x="10922" y="310388"/>
                    <a:pt x="12700" y="313436"/>
                  </a:cubicBezTo>
                  <a:lnTo>
                    <a:pt x="45339" y="369389"/>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6" name="Shape 6439">
              <a:extLst>
                <a:ext uri="{FF2B5EF4-FFF2-40B4-BE49-F238E27FC236}">
                  <a16:creationId xmlns:a16="http://schemas.microsoft.com/office/drawing/2014/main" id="{9F955551-68CC-A24E-812A-424909291A76}"/>
                </a:ext>
              </a:extLst>
            </p:cNvPr>
            <p:cNvSpPr/>
            <p:nvPr/>
          </p:nvSpPr>
          <p:spPr>
            <a:xfrm>
              <a:off x="938149" y="3489198"/>
              <a:ext cx="103378" cy="457226"/>
            </a:xfrm>
            <a:custGeom>
              <a:avLst/>
              <a:gdLst/>
              <a:ahLst/>
              <a:cxnLst/>
              <a:rect l="0" t="0" r="0" b="0"/>
              <a:pathLst>
                <a:path w="103378" h="457226">
                  <a:moveTo>
                    <a:pt x="45339" y="0"/>
                  </a:moveTo>
                  <a:lnTo>
                    <a:pt x="58039" y="0"/>
                  </a:lnTo>
                  <a:lnTo>
                    <a:pt x="58039" y="421186"/>
                  </a:lnTo>
                  <a:lnTo>
                    <a:pt x="90678" y="365252"/>
                  </a:lnTo>
                  <a:cubicBezTo>
                    <a:pt x="92456" y="362204"/>
                    <a:pt x="96266" y="361188"/>
                    <a:pt x="99314" y="362966"/>
                  </a:cubicBezTo>
                  <a:cubicBezTo>
                    <a:pt x="102362" y="364744"/>
                    <a:pt x="103378" y="368554"/>
                    <a:pt x="101600" y="371602"/>
                  </a:cubicBezTo>
                  <a:lnTo>
                    <a:pt x="51689" y="457226"/>
                  </a:lnTo>
                  <a:lnTo>
                    <a:pt x="1778" y="371602"/>
                  </a:lnTo>
                  <a:cubicBezTo>
                    <a:pt x="0" y="368554"/>
                    <a:pt x="1016" y="364744"/>
                    <a:pt x="4064" y="362966"/>
                  </a:cubicBezTo>
                  <a:cubicBezTo>
                    <a:pt x="7112" y="361188"/>
                    <a:pt x="10922" y="362204"/>
                    <a:pt x="12700" y="365252"/>
                  </a:cubicBezTo>
                  <a:lnTo>
                    <a:pt x="45339" y="421186"/>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7" name="Rectangle 36">
              <a:extLst>
                <a:ext uri="{FF2B5EF4-FFF2-40B4-BE49-F238E27FC236}">
                  <a16:creationId xmlns:a16="http://schemas.microsoft.com/office/drawing/2014/main" id="{5618D9C1-C355-F44B-BAEA-EA6038F45987}"/>
                </a:ext>
              </a:extLst>
            </p:cNvPr>
            <p:cNvSpPr/>
            <p:nvPr/>
          </p:nvSpPr>
          <p:spPr>
            <a:xfrm>
              <a:off x="2113026" y="1150874"/>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56654EEA-B593-894B-8F20-06FDC491F722}"/>
                </a:ext>
              </a:extLst>
            </p:cNvPr>
            <p:cNvSpPr/>
            <p:nvPr/>
          </p:nvSpPr>
          <p:spPr>
            <a:xfrm>
              <a:off x="2207260" y="2599055"/>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579AD5D6-976C-0C4B-92C0-DA5B5891F6FC}"/>
                </a:ext>
              </a:extLst>
            </p:cNvPr>
            <p:cNvSpPr/>
            <p:nvPr/>
          </p:nvSpPr>
          <p:spPr>
            <a:xfrm>
              <a:off x="1082167" y="1988845"/>
              <a:ext cx="364456"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AAFAD3F5-4BBB-7545-AA40-A879A5752D58}"/>
                </a:ext>
              </a:extLst>
            </p:cNvPr>
            <p:cNvSpPr/>
            <p:nvPr/>
          </p:nvSpPr>
          <p:spPr>
            <a:xfrm>
              <a:off x="1082167" y="3572002"/>
              <a:ext cx="36423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1232850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EBA3-00AF-4D47-AC31-AB3DAF81D6DF}"/>
              </a:ext>
            </a:extLst>
          </p:cNvPr>
          <p:cNvSpPr>
            <a:spLocks noGrp="1"/>
          </p:cNvSpPr>
          <p:nvPr>
            <p:ph type="title"/>
          </p:nvPr>
        </p:nvSpPr>
        <p:spPr/>
        <p:txBody>
          <a:bodyPr/>
          <a:lstStyle/>
          <a:p>
            <a:r>
              <a:rPr lang="en-US" dirty="0"/>
              <a:t>The break Statement</a:t>
            </a:r>
          </a:p>
        </p:txBody>
      </p:sp>
      <p:sp>
        <p:nvSpPr>
          <p:cNvPr id="3" name="Content Placeholder 2">
            <a:extLst>
              <a:ext uri="{FF2B5EF4-FFF2-40B4-BE49-F238E27FC236}">
                <a16:creationId xmlns:a16="http://schemas.microsoft.com/office/drawing/2014/main" id="{D1234DBA-9235-204F-B4AD-373A47A32037}"/>
              </a:ext>
            </a:extLst>
          </p:cNvPr>
          <p:cNvSpPr>
            <a:spLocks noGrp="1"/>
          </p:cNvSpPr>
          <p:nvPr>
            <p:ph idx="1"/>
          </p:nvPr>
        </p:nvSpPr>
        <p:spPr/>
        <p:txBody>
          <a:bodyPr/>
          <a:lstStyle/>
          <a:p>
            <a:r>
              <a:rPr lang="en-US" dirty="0"/>
              <a:t>Breaking out of a loop statement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print('Length of the string is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0B9A8798-4A46-1A48-8B3F-E187FBAC17E9}"/>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8D6C1425-BECF-1846-9394-218741307E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9CB6ECE-5F5B-CB4A-981A-86188298057C}"/>
              </a:ext>
            </a:extLst>
          </p:cNvPr>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2950552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127D-5C6F-F04C-88FB-61278364C6A3}"/>
              </a:ext>
            </a:extLst>
          </p:cNvPr>
          <p:cNvSpPr>
            <a:spLocks noGrp="1"/>
          </p:cNvSpPr>
          <p:nvPr>
            <p:ph type="title"/>
          </p:nvPr>
        </p:nvSpPr>
        <p:spPr/>
        <p:txBody>
          <a:bodyPr/>
          <a:lstStyle/>
          <a:p>
            <a:r>
              <a:rPr lang="en-US" dirty="0"/>
              <a:t>The continue Statement</a:t>
            </a:r>
          </a:p>
        </p:txBody>
      </p:sp>
      <p:sp>
        <p:nvSpPr>
          <p:cNvPr id="3" name="Content Placeholder 2">
            <a:extLst>
              <a:ext uri="{FF2B5EF4-FFF2-40B4-BE49-F238E27FC236}">
                <a16:creationId xmlns:a16="http://schemas.microsoft.com/office/drawing/2014/main" id="{81F1426F-907E-4141-A00E-E1CBDCAF6447}"/>
              </a:ext>
            </a:extLst>
          </p:cNvPr>
          <p:cNvSpPr>
            <a:spLocks noGrp="1"/>
          </p:cNvSpPr>
          <p:nvPr>
            <p:ph idx="1"/>
          </p:nvPr>
        </p:nvSpPr>
        <p:spPr/>
        <p:txBody>
          <a:bodyPr>
            <a:normAutofit lnSpcReduction="10000"/>
          </a:bodyPr>
          <a:lstStyle/>
          <a:p>
            <a:r>
              <a:rPr lang="en-US" dirty="0"/>
              <a:t>Skip the rest of statements in the current loop block and continue to the next iteration of the loop.</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    if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 &lt; 3:</a:t>
            </a:r>
          </a:p>
          <a:p>
            <a:pPr marL="0" indent="0">
              <a:buNone/>
            </a:pPr>
            <a:r>
              <a:rPr lang="en-US" dirty="0">
                <a:latin typeface="Consolas" panose="020B0609020204030204" pitchFamily="49" charset="0"/>
                <a:cs typeface="Consolas" panose="020B0609020204030204" pitchFamily="49" charset="0"/>
              </a:rPr>
              <a:t>        print('Too short: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pPr marL="0" indent="0">
              <a:buNone/>
            </a:pPr>
            <a:r>
              <a:rPr lang="en-US" dirty="0">
                <a:latin typeface="Consolas" panose="020B0609020204030204" pitchFamily="49" charset="0"/>
                <a:cs typeface="Consolas" panose="020B0609020204030204" pitchFamily="49" charset="0"/>
              </a:rPr>
              <a:t>        continue</a:t>
            </a:r>
          </a:p>
          <a:p>
            <a:pPr marL="0" indent="0">
              <a:buNone/>
            </a:pPr>
            <a:r>
              <a:rPr lang="en-US" dirty="0">
                <a:latin typeface="Consolas" panose="020B0609020204030204" pitchFamily="49" charset="0"/>
                <a:cs typeface="Consolas" panose="020B0609020204030204" pitchFamily="49" charset="0"/>
              </a:rPr>
              <a:t>    print('Input is too long: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EEB81386-9938-504D-82D0-36E277A1C79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FB45FF3-5414-6442-A083-7DE91E33F0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B5B4126-6275-3744-93F6-8C16933C4A30}"/>
              </a:ext>
            </a:extLst>
          </p:cNvPr>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1279053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86E9-2D4A-B64A-8583-9071735544BE}"/>
              </a:ext>
            </a:extLst>
          </p:cNvPr>
          <p:cNvSpPr>
            <a:spLocks noGrp="1"/>
          </p:cNvSpPr>
          <p:nvPr>
            <p:ph type="title"/>
          </p:nvPr>
        </p:nvSpPr>
        <p:spPr/>
        <p:txBody>
          <a:bodyPr/>
          <a:lstStyle/>
          <a:p>
            <a:r>
              <a:rPr lang="en-US" dirty="0"/>
              <a:t>The while Statement</a:t>
            </a:r>
          </a:p>
        </p:txBody>
      </p:sp>
      <p:sp>
        <p:nvSpPr>
          <p:cNvPr id="3" name="Content Placeholder 2">
            <a:extLst>
              <a:ext uri="{FF2B5EF4-FFF2-40B4-BE49-F238E27FC236}">
                <a16:creationId xmlns:a16="http://schemas.microsoft.com/office/drawing/2014/main" id="{91ECBC44-337F-D44F-8D4B-D4196BF14F6D}"/>
              </a:ext>
            </a:extLst>
          </p:cNvPr>
          <p:cNvSpPr>
            <a:spLocks noGrp="1"/>
          </p:cNvSpPr>
          <p:nvPr>
            <p:ph idx="1"/>
          </p:nvPr>
        </p:nvSpPr>
        <p:spPr/>
        <p:txBody>
          <a:bodyPr/>
          <a:lstStyle/>
          <a:p>
            <a:r>
              <a:rPr lang="en-US" dirty="0"/>
              <a:t>running = True</a:t>
            </a:r>
          </a:p>
          <a:p>
            <a:r>
              <a:rPr lang="en-US" dirty="0"/>
              <a:t>while running:</a:t>
            </a:r>
          </a:p>
          <a:p>
            <a:r>
              <a:rPr lang="en-US" dirty="0"/>
              <a:t>    print(“Python is fun!”)</a:t>
            </a:r>
          </a:p>
          <a:p>
            <a:r>
              <a:rPr lang="en-US" dirty="0"/>
              <a:t>step = 0 while step &lt; 10:</a:t>
            </a:r>
          </a:p>
          <a:p>
            <a:r>
              <a:rPr lang="en-US" dirty="0"/>
              <a:t>    print("%s: Python is awesome!" % step)</a:t>
            </a:r>
          </a:p>
          <a:p>
            <a:r>
              <a:rPr lang="en-US" dirty="0"/>
              <a:t>    step += 1</a:t>
            </a:r>
          </a:p>
          <a:p>
            <a:endParaRPr lang="en-US" dirty="0"/>
          </a:p>
        </p:txBody>
      </p:sp>
      <p:sp>
        <p:nvSpPr>
          <p:cNvPr id="4" name="Date Placeholder 3">
            <a:extLst>
              <a:ext uri="{FF2B5EF4-FFF2-40B4-BE49-F238E27FC236}">
                <a16:creationId xmlns:a16="http://schemas.microsoft.com/office/drawing/2014/main" id="{DA3D1F0B-855B-7B4D-B276-A3D3A8DB68D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610438B-8545-B949-8D0D-650E2BC85F5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B57251F-633A-DD49-ACE0-1509099D9334}"/>
              </a:ext>
            </a:extLst>
          </p:cNvPr>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1783521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5FFA-5E16-0C44-9FFF-6D7CFFB431F2}"/>
              </a:ext>
            </a:extLst>
          </p:cNvPr>
          <p:cNvSpPr>
            <a:spLocks noGrp="1"/>
          </p:cNvSpPr>
          <p:nvPr>
            <p:ph type="title"/>
          </p:nvPr>
        </p:nvSpPr>
        <p:spPr/>
        <p:txBody>
          <a:bodyPr/>
          <a:lstStyle/>
          <a:p>
            <a:r>
              <a:rPr lang="en-US" dirty="0"/>
              <a:t>For Loop 1</a:t>
            </a:r>
          </a:p>
        </p:txBody>
      </p:sp>
      <p:sp>
        <p:nvSpPr>
          <p:cNvPr id="3" name="Content Placeholder 2">
            <a:extLst>
              <a:ext uri="{FF2B5EF4-FFF2-40B4-BE49-F238E27FC236}">
                <a16:creationId xmlns:a16="http://schemas.microsoft.com/office/drawing/2014/main" id="{63C30E0A-56EA-C748-AB0F-1C9E54460789}"/>
              </a:ext>
            </a:extLst>
          </p:cNvPr>
          <p:cNvSpPr>
            <a:spLocks noGrp="1"/>
          </p:cNvSpPr>
          <p:nvPr>
            <p:ph idx="1"/>
          </p:nvPr>
        </p:nvSpPr>
        <p:spPr/>
        <p:txBody>
          <a:bodyPr/>
          <a:lstStyle/>
          <a:p>
            <a:r>
              <a:rPr lang="en-US" dirty="0"/>
              <a:t>Print multiple times:</a:t>
            </a:r>
          </a:p>
          <a:p>
            <a:endParaRPr lang="en-US" dirty="0"/>
          </a:p>
          <a:p>
            <a:r>
              <a:rPr lang="en-US" dirty="0"/>
              <a:t>print('hello’)</a:t>
            </a:r>
          </a:p>
          <a:p>
            <a:r>
              <a:rPr lang="en-US" dirty="0"/>
              <a:t>print('hello’)</a:t>
            </a:r>
          </a:p>
          <a:p>
            <a:r>
              <a:rPr lang="en-US" dirty="0"/>
              <a:t>print('hello’)</a:t>
            </a:r>
          </a:p>
          <a:p>
            <a:r>
              <a:rPr lang="en-US" dirty="0"/>
              <a:t>print('hello’)</a:t>
            </a:r>
          </a:p>
          <a:p>
            <a:r>
              <a:rPr lang="en-US" dirty="0"/>
              <a:t>print('hello')</a:t>
            </a:r>
          </a:p>
          <a:p>
            <a:endParaRPr lang="en-US" dirty="0"/>
          </a:p>
        </p:txBody>
      </p:sp>
      <p:sp>
        <p:nvSpPr>
          <p:cNvPr id="4" name="Date Placeholder 3">
            <a:extLst>
              <a:ext uri="{FF2B5EF4-FFF2-40B4-BE49-F238E27FC236}">
                <a16:creationId xmlns:a16="http://schemas.microsoft.com/office/drawing/2014/main" id="{C8CFB9DB-039A-8E41-92FC-4ABB9196134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C438EF7-404E-B449-AE72-FE69A9A879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4857514-92B8-0843-BBB7-2F41D795B8D8}"/>
              </a:ext>
            </a:extLst>
          </p:cNvPr>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37415526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10F6-AA6A-5B45-A86E-B42C5DC70B0B}"/>
              </a:ext>
            </a:extLst>
          </p:cNvPr>
          <p:cNvSpPr>
            <a:spLocks noGrp="1"/>
          </p:cNvSpPr>
          <p:nvPr>
            <p:ph type="title"/>
          </p:nvPr>
        </p:nvSpPr>
        <p:spPr/>
        <p:txBody>
          <a:bodyPr/>
          <a:lstStyle/>
          <a:p>
            <a:r>
              <a:rPr lang="en-US" dirty="0"/>
              <a:t>For Loop 2</a:t>
            </a:r>
          </a:p>
        </p:txBody>
      </p:sp>
      <p:sp>
        <p:nvSpPr>
          <p:cNvPr id="3" name="Content Placeholder 2">
            <a:extLst>
              <a:ext uri="{FF2B5EF4-FFF2-40B4-BE49-F238E27FC236}">
                <a16:creationId xmlns:a16="http://schemas.microsoft.com/office/drawing/2014/main" id="{0D9600C0-B2FC-4E49-8C4C-40079A6047F7}"/>
              </a:ext>
            </a:extLst>
          </p:cNvPr>
          <p:cNvSpPr>
            <a:spLocks noGrp="1"/>
          </p:cNvSpPr>
          <p:nvPr>
            <p:ph idx="1"/>
          </p:nvPr>
        </p:nvSpPr>
        <p:spPr/>
        <p:txBody>
          <a:bodyPr/>
          <a:lstStyle/>
          <a:p>
            <a:r>
              <a:rPr lang="en-US" dirty="0"/>
              <a:t>Using for Loops:</a:t>
            </a:r>
          </a:p>
          <a:p>
            <a:endParaRPr lang="en-US" dirty="0"/>
          </a:p>
          <a:p>
            <a:r>
              <a:rPr lang="en-US" dirty="0"/>
              <a:t>for x in range(0, 5):</a:t>
            </a:r>
          </a:p>
          <a:p>
            <a:r>
              <a:rPr lang="en-US" dirty="0"/>
              <a:t>    print('hello') </a:t>
            </a:r>
          </a:p>
        </p:txBody>
      </p:sp>
      <p:sp>
        <p:nvSpPr>
          <p:cNvPr id="4" name="Date Placeholder 3">
            <a:extLst>
              <a:ext uri="{FF2B5EF4-FFF2-40B4-BE49-F238E27FC236}">
                <a16:creationId xmlns:a16="http://schemas.microsoft.com/office/drawing/2014/main" id="{ECD8AC06-E39D-3E4D-B58E-28C0B75B3650}"/>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992C628-F780-734E-B0C2-16C500C032B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D911F22-D369-FA4D-B3D8-0F12570E217E}"/>
              </a:ext>
            </a:extLst>
          </p:cNvPr>
          <p:cNvSpPr>
            <a:spLocks noGrp="1"/>
          </p:cNvSpPr>
          <p:nvPr>
            <p:ph type="sldNum" sz="quarter" idx="12"/>
          </p:nvPr>
        </p:nvSpPr>
        <p:spPr/>
        <p:txBody>
          <a:bodyPr/>
          <a:lstStyle/>
          <a:p>
            <a:fld id="{6D22F896-40B5-4ADD-8801-0D06FADFA095}" type="slidenum">
              <a:rPr lang="en-US" smtClean="0"/>
              <a:t>68</a:t>
            </a:fld>
            <a:endParaRPr lang="en-US" dirty="0"/>
          </a:p>
        </p:txBody>
      </p:sp>
    </p:spTree>
    <p:extLst>
      <p:ext uri="{BB962C8B-B14F-4D97-AF65-F5344CB8AC3E}">
        <p14:creationId xmlns:p14="http://schemas.microsoft.com/office/powerpoint/2010/main" val="809407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C8A1-6B48-1C43-AE6E-E999F5076804}"/>
              </a:ext>
            </a:extLst>
          </p:cNvPr>
          <p:cNvSpPr>
            <a:spLocks noGrp="1"/>
          </p:cNvSpPr>
          <p:nvPr>
            <p:ph type="title"/>
          </p:nvPr>
        </p:nvSpPr>
        <p:spPr/>
        <p:txBody>
          <a:bodyPr/>
          <a:lstStyle/>
          <a:p>
            <a:r>
              <a:rPr lang="en-US" dirty="0"/>
              <a:t>Functions and Modules</a:t>
            </a:r>
          </a:p>
        </p:txBody>
      </p:sp>
      <p:sp>
        <p:nvSpPr>
          <p:cNvPr id="3" name="Text Placeholder 2">
            <a:extLst>
              <a:ext uri="{FF2B5EF4-FFF2-40B4-BE49-F238E27FC236}">
                <a16:creationId xmlns:a16="http://schemas.microsoft.com/office/drawing/2014/main" id="{32F7EFD4-B086-4D49-96B0-86240CBF6D2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401510C-D5DC-7147-AF55-5E028B8BF74A}"/>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A530C32D-6E6C-BC4D-A2A9-607805F512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280399-7BEE-9546-A178-345723D694CF}"/>
              </a:ext>
            </a:extLst>
          </p:cNvPr>
          <p:cNvSpPr>
            <a:spLocks noGrp="1"/>
          </p:cNvSpPr>
          <p:nvPr>
            <p:ph type="sldNum" sz="quarter" idx="12"/>
          </p:nvPr>
        </p:nvSpPr>
        <p:spPr/>
        <p:txBody>
          <a:bodyPr/>
          <a:lstStyle/>
          <a:p>
            <a:fld id="{6D22F896-40B5-4ADD-8801-0D06FADFA095}" type="slidenum">
              <a:rPr lang="en-US" smtClean="0"/>
              <a:t>69</a:t>
            </a:fld>
            <a:endParaRPr lang="en-US" dirty="0"/>
          </a:p>
        </p:txBody>
      </p:sp>
    </p:spTree>
    <p:extLst>
      <p:ext uri="{BB962C8B-B14F-4D97-AF65-F5344CB8AC3E}">
        <p14:creationId xmlns:p14="http://schemas.microsoft.com/office/powerpoint/2010/main" val="122003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Third week on 11/19/2019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74AC3D48-A34A-134F-87E1-6A509A09815E}" type="datetime1">
              <a:rPr lang="en-US" smtClean="0"/>
              <a:t>11/5/19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6798997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BCE5-19C1-544D-9010-F3A9FFE21B5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82D3C94-BF45-374D-B53C-7C58BCB4EE91}"/>
              </a:ext>
            </a:extLst>
          </p:cNvPr>
          <p:cNvSpPr>
            <a:spLocks noGrp="1"/>
          </p:cNvSpPr>
          <p:nvPr>
            <p:ph idx="1"/>
          </p:nvPr>
        </p:nvSpPr>
        <p:spPr/>
        <p:txBody>
          <a:bodyPr>
            <a:normAutofit fontScale="70000" lnSpcReduction="20000"/>
          </a:bodyPr>
          <a:lstStyle/>
          <a:p>
            <a:pPr lvl="0" fontAlgn="base"/>
            <a:r>
              <a:rPr lang="en-US" dirty="0"/>
              <a:t>Functions are reusable pieces of programs.</a:t>
            </a:r>
            <a:endParaRPr lang="en-US" sz="1100" dirty="0"/>
          </a:p>
          <a:p>
            <a:pPr lvl="1" fontAlgn="base"/>
            <a:r>
              <a:rPr lang="en-US" dirty="0" err="1"/>
              <a:t>ex_function.py</a:t>
            </a:r>
            <a:endParaRPr lang="en-US" sz="1200" dirty="0"/>
          </a:p>
          <a:p>
            <a:pPr lvl="0" fontAlgn="base"/>
            <a:r>
              <a:rPr lang="en-US" dirty="0"/>
              <a:t>Function Parameters</a:t>
            </a:r>
            <a:endParaRPr lang="en-US" sz="1100" dirty="0"/>
          </a:p>
          <a:p>
            <a:pPr lvl="1" fontAlgn="base"/>
            <a:r>
              <a:rPr lang="en-US" sz="2400" dirty="0" err="1"/>
              <a:t>ex_func_param.py</a:t>
            </a:r>
            <a:endParaRPr lang="en-US" sz="2400" dirty="0"/>
          </a:p>
          <a:p>
            <a:pPr fontAlgn="base"/>
            <a:r>
              <a:rPr lang="en-US" dirty="0"/>
              <a:t>def </a:t>
            </a:r>
            <a:r>
              <a:rPr lang="en-US" dirty="0" err="1"/>
              <a:t>functionName</a:t>
            </a:r>
            <a:r>
              <a:rPr lang="en-US" dirty="0"/>
              <a:t>(params):</a:t>
            </a:r>
            <a:endParaRPr lang="en-US" sz="1400" dirty="0"/>
          </a:p>
          <a:p>
            <a:r>
              <a:rPr lang="en-US" dirty="0"/>
              <a:t>    block of statements</a:t>
            </a:r>
            <a:endParaRPr lang="en-US" sz="1400" dirty="0"/>
          </a:p>
          <a:p>
            <a:r>
              <a:rPr lang="en-US" dirty="0"/>
              <a:t>def </a:t>
            </a:r>
            <a:r>
              <a:rPr lang="en-US" dirty="0" err="1"/>
              <a:t>printMax</a:t>
            </a:r>
            <a:r>
              <a:rPr lang="en-US" dirty="0"/>
              <a:t>(a, b):</a:t>
            </a:r>
            <a:endParaRPr lang="en-US" sz="1400" dirty="0"/>
          </a:p>
          <a:p>
            <a:r>
              <a:rPr lang="en-US" dirty="0"/>
              <a:t>    if a &gt; b:</a:t>
            </a:r>
          </a:p>
          <a:p>
            <a:r>
              <a:rPr lang="en-US" dirty="0"/>
              <a:t>        print(a, ' is maximum’)</a:t>
            </a:r>
            <a:endParaRPr lang="en-US" sz="1400" dirty="0"/>
          </a:p>
          <a:p>
            <a:r>
              <a:rPr lang="en-US" dirty="0"/>
              <a:t>    </a:t>
            </a:r>
            <a:r>
              <a:rPr lang="en-US" dirty="0" err="1"/>
              <a:t>elif</a:t>
            </a:r>
            <a:r>
              <a:rPr lang="en-US" dirty="0"/>
              <a:t> a == b:</a:t>
            </a:r>
            <a:endParaRPr lang="en-US" sz="1400" dirty="0"/>
          </a:p>
          <a:p>
            <a:r>
              <a:rPr lang="en-US" dirty="0"/>
              <a:t>        print(a, ' is equal to', b)</a:t>
            </a:r>
            <a:endParaRPr lang="en-US" sz="1400" dirty="0"/>
          </a:p>
          <a:p>
            <a:r>
              <a:rPr lang="en-US" dirty="0"/>
              <a:t>    else:</a:t>
            </a:r>
            <a:endParaRPr lang="en-US" sz="1400" dirty="0"/>
          </a:p>
          <a:p>
            <a:r>
              <a:rPr lang="en-US" dirty="0"/>
              <a:t>        print(b, ' is maximum’)</a:t>
            </a:r>
          </a:p>
          <a:p>
            <a:r>
              <a:rPr lang="en-US" dirty="0" err="1"/>
              <a:t>printMax</a:t>
            </a:r>
            <a:r>
              <a:rPr lang="en-US" dirty="0"/>
              <a:t>(3, 4)</a:t>
            </a:r>
            <a:endParaRPr lang="en-US" sz="1400" dirty="0"/>
          </a:p>
          <a:p>
            <a:endParaRPr lang="en-US" dirty="0"/>
          </a:p>
        </p:txBody>
      </p:sp>
      <p:sp>
        <p:nvSpPr>
          <p:cNvPr id="4" name="Date Placeholder 3">
            <a:extLst>
              <a:ext uri="{FF2B5EF4-FFF2-40B4-BE49-F238E27FC236}">
                <a16:creationId xmlns:a16="http://schemas.microsoft.com/office/drawing/2014/main" id="{C52FCF6D-828F-6547-BD78-25D0B3BED97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87A2AB6B-9C2E-2D46-BE65-5CA818AB1D5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85ECF7-F0CD-F24D-880D-16217394C2CC}"/>
              </a:ext>
            </a:extLst>
          </p:cNvPr>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37993398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8CE6-0D29-F747-93DA-6831568AC78C}"/>
              </a:ext>
            </a:extLst>
          </p:cNvPr>
          <p:cNvSpPr>
            <a:spLocks noGrp="1"/>
          </p:cNvSpPr>
          <p:nvPr>
            <p:ph type="title"/>
          </p:nvPr>
        </p:nvSpPr>
        <p:spPr/>
        <p:txBody>
          <a:bodyPr/>
          <a:lstStyle/>
          <a:p>
            <a:r>
              <a:rPr lang="en-US" dirty="0"/>
              <a:t>Default Argument Values</a:t>
            </a:r>
          </a:p>
        </p:txBody>
      </p:sp>
      <p:sp>
        <p:nvSpPr>
          <p:cNvPr id="3" name="Content Placeholder 2">
            <a:extLst>
              <a:ext uri="{FF2B5EF4-FFF2-40B4-BE49-F238E27FC236}">
                <a16:creationId xmlns:a16="http://schemas.microsoft.com/office/drawing/2014/main" id="{AF3ED469-D254-514A-B098-AB2A55798C1D}"/>
              </a:ext>
            </a:extLst>
          </p:cNvPr>
          <p:cNvSpPr>
            <a:spLocks noGrp="1"/>
          </p:cNvSpPr>
          <p:nvPr>
            <p:ph idx="1"/>
          </p:nvPr>
        </p:nvSpPr>
        <p:spPr/>
        <p:txBody>
          <a:bodyPr/>
          <a:lstStyle/>
          <a:p>
            <a:r>
              <a:rPr lang="en-US" dirty="0"/>
              <a:t>Parameter name with assignment operator (=) followed by the default value.</a:t>
            </a:r>
          </a:p>
          <a:p>
            <a:r>
              <a:rPr lang="en-US" dirty="0"/>
              <a:t>def say(message, times = 1):</a:t>
            </a:r>
          </a:p>
          <a:p>
            <a:r>
              <a:rPr lang="en-US" dirty="0"/>
              <a:t>    print(message * times)</a:t>
            </a:r>
          </a:p>
          <a:p>
            <a:endParaRPr lang="en-US" dirty="0"/>
          </a:p>
          <a:p>
            <a:r>
              <a:rPr lang="en-US" dirty="0"/>
              <a:t>#</a:t>
            </a:r>
          </a:p>
          <a:p>
            <a:r>
              <a:rPr lang="en-US" dirty="0"/>
              <a:t>say('Hello’)</a:t>
            </a:r>
          </a:p>
          <a:p>
            <a:r>
              <a:rPr lang="en-US" dirty="0"/>
              <a:t>say('World', 5)</a:t>
            </a:r>
          </a:p>
          <a:p>
            <a:endParaRPr lang="en-US" dirty="0"/>
          </a:p>
        </p:txBody>
      </p:sp>
      <p:sp>
        <p:nvSpPr>
          <p:cNvPr id="4" name="Date Placeholder 3">
            <a:extLst>
              <a:ext uri="{FF2B5EF4-FFF2-40B4-BE49-F238E27FC236}">
                <a16:creationId xmlns:a16="http://schemas.microsoft.com/office/drawing/2014/main" id="{EA403485-84B4-6E4D-B144-DCCC38D9248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1DAC47ED-BD53-CB48-85F1-2558A7065B9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FFB86DF-8E3E-A049-BF32-A33CE50935FA}"/>
              </a:ext>
            </a:extLst>
          </p:cNvPr>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496878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9F55-F269-DE47-83CF-6C11F4FF57D4}"/>
              </a:ext>
            </a:extLst>
          </p:cNvPr>
          <p:cNvSpPr>
            <a:spLocks noGrp="1"/>
          </p:cNvSpPr>
          <p:nvPr>
            <p:ph type="title"/>
          </p:nvPr>
        </p:nvSpPr>
        <p:spPr/>
        <p:txBody>
          <a:bodyPr/>
          <a:lstStyle/>
          <a:p>
            <a:r>
              <a:rPr lang="en-US" dirty="0"/>
              <a:t>Keyword Arguments</a:t>
            </a:r>
          </a:p>
        </p:txBody>
      </p:sp>
      <p:sp>
        <p:nvSpPr>
          <p:cNvPr id="3" name="Content Placeholder 2">
            <a:extLst>
              <a:ext uri="{FF2B5EF4-FFF2-40B4-BE49-F238E27FC236}">
                <a16:creationId xmlns:a16="http://schemas.microsoft.com/office/drawing/2014/main" id="{BA6297E1-E8F6-5D40-B16A-BF72E13522B1}"/>
              </a:ext>
            </a:extLst>
          </p:cNvPr>
          <p:cNvSpPr>
            <a:spLocks noGrp="1"/>
          </p:cNvSpPr>
          <p:nvPr>
            <p:ph idx="1"/>
          </p:nvPr>
        </p:nvSpPr>
        <p:spPr/>
        <p:txBody>
          <a:bodyPr/>
          <a:lstStyle/>
          <a:p>
            <a:r>
              <a:rPr lang="en-US" dirty="0"/>
              <a:t>def </a:t>
            </a:r>
            <a:r>
              <a:rPr lang="en-US" dirty="0" err="1"/>
              <a:t>func</a:t>
            </a:r>
            <a:r>
              <a:rPr lang="en-US" dirty="0"/>
              <a:t>(a, b=5, c=10):</a:t>
            </a:r>
          </a:p>
          <a:p>
            <a:r>
              <a:rPr lang="en-US" dirty="0"/>
              <a:t>    print('a is ', a, ' and b is ', b, ' and c is ', c)</a:t>
            </a:r>
          </a:p>
          <a:p>
            <a:endParaRPr lang="en-US" dirty="0"/>
          </a:p>
          <a:p>
            <a:r>
              <a:rPr lang="en-US" dirty="0"/>
              <a:t>#</a:t>
            </a:r>
          </a:p>
          <a:p>
            <a:r>
              <a:rPr lang="en-US" dirty="0" err="1"/>
              <a:t>func</a:t>
            </a:r>
            <a:r>
              <a:rPr lang="en-US" dirty="0"/>
              <a:t>(1,2,3)</a:t>
            </a:r>
          </a:p>
          <a:p>
            <a:r>
              <a:rPr lang="en-US" dirty="0" err="1"/>
              <a:t>func</a:t>
            </a:r>
            <a:r>
              <a:rPr lang="en-US" dirty="0"/>
              <a:t>(3, 7)</a:t>
            </a:r>
          </a:p>
          <a:p>
            <a:r>
              <a:rPr lang="en-US" dirty="0" err="1"/>
              <a:t>func</a:t>
            </a:r>
            <a:r>
              <a:rPr lang="en-US" dirty="0"/>
              <a:t>(25, c=24)</a:t>
            </a:r>
          </a:p>
          <a:p>
            <a:r>
              <a:rPr lang="en-US" dirty="0" err="1"/>
              <a:t>func</a:t>
            </a:r>
            <a:r>
              <a:rPr lang="en-US" dirty="0"/>
              <a:t>(c=50, a=100)</a:t>
            </a:r>
          </a:p>
          <a:p>
            <a:endParaRPr lang="en-US" dirty="0"/>
          </a:p>
        </p:txBody>
      </p:sp>
      <p:sp>
        <p:nvSpPr>
          <p:cNvPr id="4" name="Date Placeholder 3">
            <a:extLst>
              <a:ext uri="{FF2B5EF4-FFF2-40B4-BE49-F238E27FC236}">
                <a16:creationId xmlns:a16="http://schemas.microsoft.com/office/drawing/2014/main" id="{19B9E07E-B194-3F44-8FF6-3AFFC399E22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92265E5-8566-4C42-B144-44E087A6A9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522DFED-A3DE-8441-BC7B-9EBBD265A7C6}"/>
              </a:ext>
            </a:extLst>
          </p:cNvPr>
          <p:cNvSpPr>
            <a:spLocks noGrp="1"/>
          </p:cNvSpPr>
          <p:nvPr>
            <p:ph type="sldNum" sz="quarter" idx="12"/>
          </p:nvPr>
        </p:nvSpPr>
        <p:spPr/>
        <p:txBody>
          <a:bodyPr/>
          <a:lstStyle/>
          <a:p>
            <a:fld id="{6D22F896-40B5-4ADD-8801-0D06FADFA095}" type="slidenum">
              <a:rPr lang="en-US" smtClean="0"/>
              <a:t>72</a:t>
            </a:fld>
            <a:endParaRPr lang="en-US" dirty="0"/>
          </a:p>
        </p:txBody>
      </p:sp>
    </p:spTree>
    <p:extLst>
      <p:ext uri="{BB962C8B-B14F-4D97-AF65-F5344CB8AC3E}">
        <p14:creationId xmlns:p14="http://schemas.microsoft.com/office/powerpoint/2010/main" val="3932924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C884-FA9A-C540-95B3-01848FAC6003}"/>
              </a:ext>
            </a:extLst>
          </p:cNvPr>
          <p:cNvSpPr>
            <a:spLocks noGrp="1"/>
          </p:cNvSpPr>
          <p:nvPr>
            <p:ph type="title"/>
          </p:nvPr>
        </p:nvSpPr>
        <p:spPr/>
        <p:txBody>
          <a:bodyPr/>
          <a:lstStyle/>
          <a:p>
            <a:r>
              <a:rPr lang="en-US" dirty="0"/>
              <a:t>The return Statement</a:t>
            </a:r>
          </a:p>
        </p:txBody>
      </p:sp>
      <p:sp>
        <p:nvSpPr>
          <p:cNvPr id="3" name="Content Placeholder 2">
            <a:extLst>
              <a:ext uri="{FF2B5EF4-FFF2-40B4-BE49-F238E27FC236}">
                <a16:creationId xmlns:a16="http://schemas.microsoft.com/office/drawing/2014/main" id="{5424EEFD-C610-8944-8942-AB775E487F26}"/>
              </a:ext>
            </a:extLst>
          </p:cNvPr>
          <p:cNvSpPr>
            <a:spLocks noGrp="1"/>
          </p:cNvSpPr>
          <p:nvPr>
            <p:ph idx="1"/>
          </p:nvPr>
        </p:nvSpPr>
        <p:spPr/>
        <p:txBody>
          <a:bodyPr>
            <a:normAutofit fontScale="92500" lnSpcReduction="10000"/>
          </a:bodyPr>
          <a:lstStyle/>
          <a:p>
            <a:pPr lvl="0" fontAlgn="base"/>
            <a:r>
              <a:rPr lang="en-US" dirty="0"/>
              <a:t>return from a function, can optionally return a value.</a:t>
            </a:r>
          </a:p>
          <a:p>
            <a:r>
              <a:rPr lang="en-US" b="1" dirty="0"/>
              <a:t>def maximum(x, y):</a:t>
            </a:r>
            <a:endParaRPr lang="en-US" dirty="0"/>
          </a:p>
          <a:p>
            <a:r>
              <a:rPr lang="en-US" b="1" dirty="0"/>
              <a:t>    if x &gt; y: return x</a:t>
            </a:r>
            <a:endParaRPr lang="en-US" dirty="0"/>
          </a:p>
          <a:p>
            <a:r>
              <a:rPr lang="en-US" b="1" dirty="0"/>
              <a:t>    else:</a:t>
            </a:r>
            <a:endParaRPr lang="en-US" dirty="0"/>
          </a:p>
          <a:p>
            <a:r>
              <a:rPr lang="en-US" b="1" dirty="0"/>
              <a:t>        return y</a:t>
            </a:r>
            <a:endParaRPr lang="en-US" dirty="0"/>
          </a:p>
          <a:p>
            <a:r>
              <a:rPr lang="en-US" b="1" dirty="0"/>
              <a:t># </a:t>
            </a:r>
            <a:endParaRPr lang="en-US" dirty="0"/>
          </a:p>
          <a:p>
            <a:r>
              <a:rPr lang="en-US" b="1" dirty="0"/>
              <a:t>print(maximum(2, 3))</a:t>
            </a:r>
          </a:p>
          <a:p>
            <a:endParaRPr lang="en-US" dirty="0"/>
          </a:p>
          <a:p>
            <a:pPr lvl="0" fontAlgn="base"/>
            <a:r>
              <a:rPr lang="en-US" dirty="0"/>
              <a:t>The pass statement: an empty block</a:t>
            </a:r>
          </a:p>
          <a:p>
            <a:r>
              <a:rPr lang="en-US" dirty="0"/>
              <a:t>def </a:t>
            </a:r>
            <a:r>
              <a:rPr lang="en-US" dirty="0" err="1"/>
              <a:t>someFunction</a:t>
            </a:r>
            <a:r>
              <a:rPr lang="en-US" dirty="0"/>
              <a:t>():</a:t>
            </a:r>
          </a:p>
          <a:p>
            <a:r>
              <a:rPr lang="en-US" dirty="0"/>
              <a:t>    pass</a:t>
            </a:r>
          </a:p>
          <a:p>
            <a:endParaRPr lang="en-US" dirty="0"/>
          </a:p>
        </p:txBody>
      </p:sp>
      <p:sp>
        <p:nvSpPr>
          <p:cNvPr id="4" name="Date Placeholder 3">
            <a:extLst>
              <a:ext uri="{FF2B5EF4-FFF2-40B4-BE49-F238E27FC236}">
                <a16:creationId xmlns:a16="http://schemas.microsoft.com/office/drawing/2014/main" id="{5E2B9541-E0A3-044E-B564-4276729E547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8D3E7D6-8DCE-A643-A7DB-804BFF0113C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A61716-B474-3547-A783-D5C00C6463B8}"/>
              </a:ext>
            </a:extLst>
          </p:cNvPr>
          <p:cNvSpPr>
            <a:spLocks noGrp="1"/>
          </p:cNvSpPr>
          <p:nvPr>
            <p:ph type="sldNum" sz="quarter" idx="12"/>
          </p:nvPr>
        </p:nvSpPr>
        <p:spPr/>
        <p:txBody>
          <a:bodyPr/>
          <a:lstStyle/>
          <a:p>
            <a:fld id="{6D22F896-40B5-4ADD-8801-0D06FADFA095}" type="slidenum">
              <a:rPr lang="en-US" smtClean="0"/>
              <a:t>73</a:t>
            </a:fld>
            <a:endParaRPr lang="en-US" dirty="0"/>
          </a:p>
        </p:txBody>
      </p:sp>
    </p:spTree>
    <p:extLst>
      <p:ext uri="{BB962C8B-B14F-4D97-AF65-F5344CB8AC3E}">
        <p14:creationId xmlns:p14="http://schemas.microsoft.com/office/powerpoint/2010/main" val="1779405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2D72-688B-144C-8C47-027E1AFC309D}"/>
              </a:ext>
            </a:extLst>
          </p:cNvPr>
          <p:cNvSpPr>
            <a:spLocks noGrp="1"/>
          </p:cNvSpPr>
          <p:nvPr>
            <p:ph type="title"/>
          </p:nvPr>
        </p:nvSpPr>
        <p:spPr/>
        <p:txBody>
          <a:bodyPr/>
          <a:lstStyle/>
          <a:p>
            <a:r>
              <a:rPr lang="en-US" dirty="0"/>
              <a:t>Data Structures</a:t>
            </a:r>
          </a:p>
        </p:txBody>
      </p:sp>
      <p:sp>
        <p:nvSpPr>
          <p:cNvPr id="3" name="Text Placeholder 2">
            <a:extLst>
              <a:ext uri="{FF2B5EF4-FFF2-40B4-BE49-F238E27FC236}">
                <a16:creationId xmlns:a16="http://schemas.microsoft.com/office/drawing/2014/main" id="{22C38484-C8E9-7341-872F-42F8833243B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BF021F6-39CF-0D4E-8B4C-0C81CE4B4550}"/>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EDE76457-2CE6-2C42-8B27-A99E6FFB751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1716AF-F2EC-FC45-84F5-9457D871FBF6}"/>
              </a:ext>
            </a:extLst>
          </p:cNvPr>
          <p:cNvSpPr>
            <a:spLocks noGrp="1"/>
          </p:cNvSpPr>
          <p:nvPr>
            <p:ph type="sldNum" sz="quarter" idx="12"/>
          </p:nvPr>
        </p:nvSpPr>
        <p:spPr/>
        <p:txBody>
          <a:bodyPr/>
          <a:lstStyle/>
          <a:p>
            <a:fld id="{6D22F896-40B5-4ADD-8801-0D06FADFA095}" type="slidenum">
              <a:rPr lang="en-US" smtClean="0"/>
              <a:t>74</a:t>
            </a:fld>
            <a:endParaRPr lang="en-US" dirty="0"/>
          </a:p>
        </p:txBody>
      </p:sp>
    </p:spTree>
    <p:extLst>
      <p:ext uri="{BB962C8B-B14F-4D97-AF65-F5344CB8AC3E}">
        <p14:creationId xmlns:p14="http://schemas.microsoft.com/office/powerpoint/2010/main" val="31040431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24EB-7F85-5C4D-937C-F9F994D748C4}"/>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9D6B8192-79E1-3A40-8C40-EC5C5B87D155}"/>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built-in, dynamic data structures or collections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2000"/>
              </a:lnSpc>
              <a:spcBef>
                <a:spcPts val="0"/>
              </a:spcBef>
              <a:spcAft>
                <a:spcPts val="31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You basically never need to define your own</a:t>
            </a:r>
            <a:endParaRPr lang="en-US" sz="800" dirty="0">
              <a:solidFill>
                <a:srgbClr val="000000"/>
              </a:solidFill>
              <a:latin typeface="Calibri" panose="020F0502020204030204" pitchFamily="34" charset="0"/>
              <a:ea typeface="Calibri" panose="020F050202020403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Lists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homogenous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Tuples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heterogeneous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70C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Dictionaries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(key-value mappings)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C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Sets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(unique values)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31FD7ACD-157B-D341-8B44-54CD9B77040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6C98BB1-6971-174C-A470-2F33D9DD0D8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66AEDE4-7775-494B-A441-0F22FF19A77F}"/>
              </a:ext>
            </a:extLst>
          </p:cNvPr>
          <p:cNvSpPr>
            <a:spLocks noGrp="1"/>
          </p:cNvSpPr>
          <p:nvPr>
            <p:ph type="sldNum" sz="quarter" idx="12"/>
          </p:nvPr>
        </p:nvSpPr>
        <p:spPr/>
        <p:txBody>
          <a:bodyPr/>
          <a:lstStyle/>
          <a:p>
            <a:fld id="{6D22F896-40B5-4ADD-8801-0D06FADFA095}" type="slidenum">
              <a:rPr lang="en-US" smtClean="0"/>
              <a:t>75</a:t>
            </a:fld>
            <a:endParaRPr lang="en-US" dirty="0"/>
          </a:p>
        </p:txBody>
      </p:sp>
    </p:spTree>
    <p:extLst>
      <p:ext uri="{BB962C8B-B14F-4D97-AF65-F5344CB8AC3E}">
        <p14:creationId xmlns:p14="http://schemas.microsoft.com/office/powerpoint/2010/main" val="25981404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F5D5-DCEB-1248-85AC-C22E8F59FA57}"/>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3274E908-4670-DE46-A4D6-93092FBBFE84}"/>
              </a:ext>
            </a:extLst>
          </p:cNvPr>
          <p:cNvSpPr>
            <a:spLocks noGrp="1"/>
          </p:cNvSpPr>
          <p:nvPr>
            <p:ph idx="1"/>
          </p:nvPr>
        </p:nvSpPr>
        <p:spPr/>
        <p:txBody>
          <a:bodyPr/>
          <a:lstStyle/>
          <a:p>
            <a:pPr lvl="0" fontAlgn="base"/>
            <a:r>
              <a:rPr lang="en-US" dirty="0"/>
              <a:t>List holds an ordered collection of items enclosed in square brackets.</a:t>
            </a:r>
          </a:p>
          <a:p>
            <a:pPr lvl="0" fontAlgn="base"/>
            <a:r>
              <a:rPr lang="en-US" dirty="0"/>
              <a:t>Lists are </a:t>
            </a:r>
            <a:r>
              <a:rPr lang="en-US" b="1" dirty="0"/>
              <a:t>mutable</a:t>
            </a:r>
            <a:r>
              <a:rPr lang="en-US" dirty="0"/>
              <a:t>, and their elements are usually </a:t>
            </a:r>
            <a:r>
              <a:rPr lang="en-US" b="1" dirty="0"/>
              <a:t>homogeneous </a:t>
            </a:r>
            <a:r>
              <a:rPr lang="en-US" dirty="0"/>
              <a:t>and are accessed via iteration.</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 for item in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print(item, end='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print('My shopping list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 = 'strawberry'</a:t>
            </a:r>
          </a:p>
          <a:p>
            <a:endParaRPr lang="en-US" dirty="0"/>
          </a:p>
        </p:txBody>
      </p:sp>
      <p:sp>
        <p:nvSpPr>
          <p:cNvPr id="4" name="Date Placeholder 3">
            <a:extLst>
              <a:ext uri="{FF2B5EF4-FFF2-40B4-BE49-F238E27FC236}">
                <a16:creationId xmlns:a16="http://schemas.microsoft.com/office/drawing/2014/main" id="{AF054D68-F313-E842-804A-0B24C22042B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6004BAA-2507-B644-9ED4-72110C6664E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07B2047-3239-C747-9C91-7DF0D98FCCB5}"/>
              </a:ext>
            </a:extLst>
          </p:cNvPr>
          <p:cNvSpPr>
            <a:spLocks noGrp="1"/>
          </p:cNvSpPr>
          <p:nvPr>
            <p:ph type="sldNum" sz="quarter" idx="12"/>
          </p:nvPr>
        </p:nvSpPr>
        <p:spPr/>
        <p:txBody>
          <a:bodyPr/>
          <a:lstStyle/>
          <a:p>
            <a:fld id="{6D22F896-40B5-4ADD-8801-0D06FADFA095}" type="slidenum">
              <a:rPr lang="en-US" smtClean="0"/>
              <a:t>76</a:t>
            </a:fld>
            <a:endParaRPr lang="en-US" dirty="0"/>
          </a:p>
        </p:txBody>
      </p:sp>
    </p:spTree>
    <p:extLst>
      <p:ext uri="{BB962C8B-B14F-4D97-AF65-F5344CB8AC3E}">
        <p14:creationId xmlns:p14="http://schemas.microsoft.com/office/powerpoint/2010/main" val="30775550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1F36-DB08-0C40-BA69-5134EC98B931}"/>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69DA431E-BD01-0A4C-AF3A-CD2CD8B0AAB2}"/>
              </a:ext>
            </a:extLst>
          </p:cNvPr>
          <p:cNvSpPr>
            <a:spLocks noGrp="1"/>
          </p:cNvSpPr>
          <p:nvPr>
            <p:ph idx="1"/>
          </p:nvPr>
        </p:nvSpPr>
        <p:spPr/>
        <p:txBody>
          <a:bodyPr/>
          <a:lstStyle/>
          <a:p>
            <a:r>
              <a:rPr lang="en-US" dirty="0"/>
              <a:t>names = ["Matthew", "Mark", "Luke"]</a:t>
            </a:r>
          </a:p>
          <a:p>
            <a:r>
              <a:rPr lang="en-US" dirty="0" err="1"/>
              <a:t>names.append</a:t>
            </a:r>
            <a:r>
              <a:rPr lang="en-US" dirty="0"/>
              <a:t>("John")</a:t>
            </a:r>
          </a:p>
          <a:p>
            <a:endParaRPr lang="en-US" dirty="0"/>
          </a:p>
          <a:p>
            <a:r>
              <a:rPr lang="en-US" dirty="0"/>
              <a:t># Zero-indexed (but something better is coming up)</a:t>
            </a:r>
          </a:p>
          <a:p>
            <a:r>
              <a:rPr lang="en-US" dirty="0"/>
              <a:t>names[0]</a:t>
            </a:r>
          </a:p>
          <a:p>
            <a:endParaRPr lang="en-US" dirty="0"/>
          </a:p>
          <a:p>
            <a:r>
              <a:rPr lang="en-US" dirty="0"/>
              <a:t># Convert other sequences to a list</a:t>
            </a:r>
          </a:p>
          <a:p>
            <a:r>
              <a:rPr lang="en-US" dirty="0"/>
              <a:t>x = list(y)</a:t>
            </a:r>
          </a:p>
          <a:p>
            <a:r>
              <a:rPr lang="en-US" dirty="0"/>
              <a:t>x = list(names)</a:t>
            </a:r>
          </a:p>
          <a:p>
            <a:endParaRPr lang="en-US" dirty="0"/>
          </a:p>
        </p:txBody>
      </p:sp>
      <p:sp>
        <p:nvSpPr>
          <p:cNvPr id="4" name="Date Placeholder 3">
            <a:extLst>
              <a:ext uri="{FF2B5EF4-FFF2-40B4-BE49-F238E27FC236}">
                <a16:creationId xmlns:a16="http://schemas.microsoft.com/office/drawing/2014/main" id="{B6136EE8-5D7B-A84B-919C-798ED00E181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1A1751B-3E81-C846-BF41-8DE5D2D40E0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9240004-AB3F-C14A-A7E9-D79322791C78}"/>
              </a:ext>
            </a:extLst>
          </p:cNvPr>
          <p:cNvSpPr>
            <a:spLocks noGrp="1"/>
          </p:cNvSpPr>
          <p:nvPr>
            <p:ph type="sldNum" sz="quarter" idx="12"/>
          </p:nvPr>
        </p:nvSpPr>
        <p:spPr/>
        <p:txBody>
          <a:bodyPr/>
          <a:lstStyle/>
          <a:p>
            <a:fld id="{6D22F896-40B5-4ADD-8801-0D06FADFA095}" type="slidenum">
              <a:rPr lang="en-US" smtClean="0"/>
              <a:t>77</a:t>
            </a:fld>
            <a:endParaRPr lang="en-US" dirty="0"/>
          </a:p>
        </p:txBody>
      </p:sp>
    </p:spTree>
    <p:extLst>
      <p:ext uri="{BB962C8B-B14F-4D97-AF65-F5344CB8AC3E}">
        <p14:creationId xmlns:p14="http://schemas.microsoft.com/office/powerpoint/2010/main" val="1482945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F45C-52F5-6F45-9E4C-DFD7E44F333C}"/>
              </a:ext>
            </a:extLst>
          </p:cNvPr>
          <p:cNvSpPr>
            <a:spLocks noGrp="1"/>
          </p:cNvSpPr>
          <p:nvPr>
            <p:ph type="title"/>
          </p:nvPr>
        </p:nvSpPr>
        <p:spPr/>
        <p:txBody>
          <a:bodyPr/>
          <a:lstStyle/>
          <a:p>
            <a:r>
              <a:rPr lang="en-US" dirty="0"/>
              <a:t>List Arithmetic</a:t>
            </a:r>
          </a:p>
        </p:txBody>
      </p:sp>
      <p:sp>
        <p:nvSpPr>
          <p:cNvPr id="3" name="Content Placeholder 2">
            <a:extLst>
              <a:ext uri="{FF2B5EF4-FFF2-40B4-BE49-F238E27FC236}">
                <a16:creationId xmlns:a16="http://schemas.microsoft.com/office/drawing/2014/main" id="{F80E042F-D56C-C845-A80B-4259420908C9}"/>
              </a:ext>
            </a:extLst>
          </p:cNvPr>
          <p:cNvSpPr>
            <a:spLocks noGrp="1"/>
          </p:cNvSpPr>
          <p:nvPr>
            <p:ph idx="1"/>
          </p:nvPr>
        </p:nvSpPr>
        <p:spPr/>
        <p:txBody>
          <a:bodyPr/>
          <a:lstStyle/>
          <a:p>
            <a:r>
              <a:rPr lang="en-US" dirty="0"/>
              <a:t>list1 = [1, 2, 3, 4]</a:t>
            </a:r>
          </a:p>
          <a:p>
            <a:r>
              <a:rPr lang="en-US" dirty="0"/>
              <a:t>list2 = ['I ate chocolate', 'and want more’]</a:t>
            </a:r>
          </a:p>
          <a:p>
            <a:r>
              <a:rPr lang="en-US" dirty="0"/>
              <a:t>list3 = list1 + list2</a:t>
            </a:r>
          </a:p>
          <a:p>
            <a:r>
              <a:rPr lang="en-US" dirty="0"/>
              <a:t>print(list3)</a:t>
            </a:r>
          </a:p>
          <a:p>
            <a:endParaRPr lang="en-US" dirty="0"/>
          </a:p>
        </p:txBody>
      </p:sp>
      <p:sp>
        <p:nvSpPr>
          <p:cNvPr id="4" name="Date Placeholder 3">
            <a:extLst>
              <a:ext uri="{FF2B5EF4-FFF2-40B4-BE49-F238E27FC236}">
                <a16:creationId xmlns:a16="http://schemas.microsoft.com/office/drawing/2014/main" id="{B4034C7B-0F50-2847-9FDA-D3B59857EAE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89B1DC8D-88DF-D84C-8738-A942303385D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8C8D80-4136-4D47-A75B-CC8750DCD8E8}"/>
              </a:ext>
            </a:extLst>
          </p:cNvPr>
          <p:cNvSpPr>
            <a:spLocks noGrp="1"/>
          </p:cNvSpPr>
          <p:nvPr>
            <p:ph type="sldNum" sz="quarter" idx="12"/>
          </p:nvPr>
        </p:nvSpPr>
        <p:spPr/>
        <p:txBody>
          <a:bodyPr/>
          <a:lstStyle/>
          <a:p>
            <a:fld id="{6D22F896-40B5-4ADD-8801-0D06FADFA095}" type="slidenum">
              <a:rPr lang="en-US" smtClean="0"/>
              <a:t>78</a:t>
            </a:fld>
            <a:endParaRPr lang="en-US" dirty="0"/>
          </a:p>
        </p:txBody>
      </p:sp>
    </p:spTree>
    <p:extLst>
      <p:ext uri="{BB962C8B-B14F-4D97-AF65-F5344CB8AC3E}">
        <p14:creationId xmlns:p14="http://schemas.microsoft.com/office/powerpoint/2010/main" val="24189484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8CA1-13C3-0649-AC30-2C305ECFC391}"/>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3CEAE199-E71D-8C46-9E3D-746D2D3899E2}"/>
              </a:ext>
            </a:extLst>
          </p:cNvPr>
          <p:cNvSpPr>
            <a:spLocks noGrp="1"/>
          </p:cNvSpPr>
          <p:nvPr>
            <p:ph idx="1"/>
          </p:nvPr>
        </p:nvSpPr>
        <p:spPr/>
        <p:txBody>
          <a:bodyPr/>
          <a:lstStyle/>
          <a:p>
            <a:r>
              <a:rPr lang="en-US" dirty="0"/>
              <a:t>Tuples are </a:t>
            </a:r>
            <a:r>
              <a:rPr lang="en-US" b="1" dirty="0"/>
              <a:t>immutable</a:t>
            </a:r>
            <a:r>
              <a:rPr lang="en-US" dirty="0"/>
              <a:t>, and their elements are usually </a:t>
            </a:r>
            <a:r>
              <a:rPr lang="en-US" b="1" dirty="0"/>
              <a:t>heterogeneous </a:t>
            </a:r>
            <a:r>
              <a:rPr lang="en-US" dirty="0"/>
              <a:t>and are accessed via unpacking or indexing.</a:t>
            </a:r>
          </a:p>
          <a:p>
            <a:r>
              <a:rPr lang="en-US" dirty="0" err="1"/>
              <a:t>shoptuple</a:t>
            </a:r>
            <a:r>
              <a:rPr lang="en-US" dirty="0"/>
              <a:t> = ('apple', 'mango', 'carrot', 'banana') for item in </a:t>
            </a:r>
            <a:r>
              <a:rPr lang="en-US" dirty="0" err="1"/>
              <a:t>shoptuple</a:t>
            </a:r>
            <a:r>
              <a:rPr lang="en-US" dirty="0"/>
              <a:t>:</a:t>
            </a:r>
          </a:p>
          <a:p>
            <a:r>
              <a:rPr lang="en-US" dirty="0"/>
              <a:t>    print(item, end=' ‘)</a:t>
            </a:r>
          </a:p>
          <a:p>
            <a:r>
              <a:rPr lang="en-US" dirty="0"/>
              <a:t>    print('My shopping list is: ', </a:t>
            </a:r>
            <a:r>
              <a:rPr lang="en-US" dirty="0" err="1"/>
              <a:t>shoptuple</a:t>
            </a:r>
            <a:r>
              <a:rPr lang="en-US" dirty="0"/>
              <a:t>)</a:t>
            </a:r>
          </a:p>
          <a:p>
            <a:endParaRPr lang="en-US" dirty="0"/>
          </a:p>
          <a:p>
            <a:r>
              <a:rPr lang="en-US" dirty="0"/>
              <a:t>#</a:t>
            </a:r>
            <a:r>
              <a:rPr lang="en-US" dirty="0" err="1"/>
              <a:t>shoptuple</a:t>
            </a:r>
            <a:r>
              <a:rPr lang="en-US" dirty="0"/>
              <a:t>[0] = 'strawberry'</a:t>
            </a:r>
          </a:p>
          <a:p>
            <a:endParaRPr lang="en-US" dirty="0"/>
          </a:p>
        </p:txBody>
      </p:sp>
      <p:sp>
        <p:nvSpPr>
          <p:cNvPr id="4" name="Date Placeholder 3">
            <a:extLst>
              <a:ext uri="{FF2B5EF4-FFF2-40B4-BE49-F238E27FC236}">
                <a16:creationId xmlns:a16="http://schemas.microsoft.com/office/drawing/2014/main" id="{F53D97FB-D778-FD47-9458-CC8D9AB842A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96E55F2-1680-CD40-8180-82A64B523C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AB875F6-9B4B-1740-AA0D-B67E402423EE}"/>
              </a:ext>
            </a:extLst>
          </p:cNvPr>
          <p:cNvSpPr>
            <a:spLocks noGrp="1"/>
          </p:cNvSpPr>
          <p:nvPr>
            <p:ph type="sldNum" sz="quarter" idx="12"/>
          </p:nvPr>
        </p:nvSpPr>
        <p:spPr/>
        <p:txBody>
          <a:bodyPr/>
          <a:lstStyle/>
          <a:p>
            <a:fld id="{6D22F896-40B5-4ADD-8801-0D06FADFA095}" type="slidenum">
              <a:rPr lang="en-US" smtClean="0"/>
              <a:t>79</a:t>
            </a:fld>
            <a:endParaRPr lang="en-US" dirty="0"/>
          </a:p>
        </p:txBody>
      </p:sp>
    </p:spTree>
    <p:extLst>
      <p:ext uri="{BB962C8B-B14F-4D97-AF65-F5344CB8AC3E}">
        <p14:creationId xmlns:p14="http://schemas.microsoft.com/office/powerpoint/2010/main" val="283150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Forth week on 11/26/2019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1CEEBB15-87C1-2448-899B-1A68CDC6588A}" type="datetime1">
              <a:rPr lang="en-US" smtClean="0"/>
              <a:t>11/5/19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569606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2D5F-5D9E-A84B-BBF0-C7514DE89F6F}"/>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667D28AE-019F-2449-8726-CF1E89F8730C}"/>
              </a:ext>
            </a:extLst>
          </p:cNvPr>
          <p:cNvSpPr>
            <a:spLocks noGrp="1"/>
          </p:cNvSpPr>
          <p:nvPr>
            <p:ph idx="1"/>
          </p:nvPr>
        </p:nvSpPr>
        <p:spPr/>
        <p:txBody>
          <a:bodyPr/>
          <a:lstStyle/>
          <a:p>
            <a:r>
              <a:rPr lang="en-US" dirty="0"/>
              <a:t>person = ("Simon", 180.0, 35)</a:t>
            </a:r>
          </a:p>
          <a:p>
            <a:r>
              <a:rPr lang="en-US" dirty="0"/>
              <a:t>person[0] person[1]</a:t>
            </a:r>
          </a:p>
          <a:p>
            <a:endParaRPr lang="en-US" dirty="0"/>
          </a:p>
          <a:p>
            <a:r>
              <a:rPr lang="en-US" dirty="0"/>
              <a:t># Convert a sequence to a tuple</a:t>
            </a:r>
          </a:p>
          <a:p>
            <a:r>
              <a:rPr lang="en-US" dirty="0"/>
              <a:t>x = tuple(y)</a:t>
            </a:r>
          </a:p>
          <a:p>
            <a:r>
              <a:rPr lang="en-US" dirty="0"/>
              <a:t>x = tuple(person)</a:t>
            </a:r>
          </a:p>
          <a:p>
            <a:endParaRPr lang="en-US" dirty="0"/>
          </a:p>
        </p:txBody>
      </p:sp>
      <p:sp>
        <p:nvSpPr>
          <p:cNvPr id="4" name="Date Placeholder 3">
            <a:extLst>
              <a:ext uri="{FF2B5EF4-FFF2-40B4-BE49-F238E27FC236}">
                <a16:creationId xmlns:a16="http://schemas.microsoft.com/office/drawing/2014/main" id="{F8AB56C7-262B-9D4E-B983-7BE4F3766B0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AA57C056-31A7-BE48-AD35-6365FE464BA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3FC924-229A-4847-A01F-BE08C211F5B9}"/>
              </a:ext>
            </a:extLst>
          </p:cNvPr>
          <p:cNvSpPr>
            <a:spLocks noGrp="1"/>
          </p:cNvSpPr>
          <p:nvPr>
            <p:ph type="sldNum" sz="quarter" idx="12"/>
          </p:nvPr>
        </p:nvSpPr>
        <p:spPr/>
        <p:txBody>
          <a:bodyPr/>
          <a:lstStyle/>
          <a:p>
            <a:fld id="{6D22F896-40B5-4ADD-8801-0D06FADFA095}" type="slidenum">
              <a:rPr lang="en-US" smtClean="0"/>
              <a:t>80</a:t>
            </a:fld>
            <a:endParaRPr lang="en-US" dirty="0"/>
          </a:p>
        </p:txBody>
      </p:sp>
    </p:spTree>
    <p:extLst>
      <p:ext uri="{BB962C8B-B14F-4D97-AF65-F5344CB8AC3E}">
        <p14:creationId xmlns:p14="http://schemas.microsoft.com/office/powerpoint/2010/main" val="40488944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305D-980F-BB44-980E-EEB50BA3D21A}"/>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C381788C-4D5C-ED40-9991-792F0A6C5960}"/>
              </a:ext>
            </a:extLst>
          </p:cNvPr>
          <p:cNvSpPr>
            <a:spLocks noGrp="1"/>
          </p:cNvSpPr>
          <p:nvPr>
            <p:ph idx="1"/>
          </p:nvPr>
        </p:nvSpPr>
        <p:spPr/>
        <p:txBody>
          <a:bodyPr/>
          <a:lstStyle/>
          <a:p>
            <a:pPr lvl="0" fontAlgn="base"/>
            <a:r>
              <a:rPr lang="en-US" dirty="0"/>
              <a:t>Dictionary is like an address-book and pair of key and value.</a:t>
            </a:r>
          </a:p>
          <a:p>
            <a:pPr lvl="0" fontAlgn="base"/>
            <a:r>
              <a:rPr lang="en-US" dirty="0"/>
              <a:t>Key must be unique.</a:t>
            </a:r>
          </a:p>
          <a:p>
            <a:pPr lvl="0" fontAlgn="base"/>
            <a:endParaRPr lang="en-US" dirty="0"/>
          </a:p>
          <a:p>
            <a:r>
              <a:rPr lang="en-US" dirty="0"/>
              <a:t>ab = { 'John' : '</a:t>
            </a:r>
            <a:r>
              <a:rPr lang="en-US" dirty="0" err="1"/>
              <a:t>jdoe@acme.com</a:t>
            </a:r>
            <a:r>
              <a:rPr lang="en-US" dirty="0"/>
              <a:t>', 'Tony' : '</a:t>
            </a:r>
            <a:r>
              <a:rPr lang="en-US" dirty="0" err="1"/>
              <a:t>tsmith@acme.com</a:t>
            </a:r>
            <a:r>
              <a:rPr lang="en-US" dirty="0"/>
              <a:t>'}</a:t>
            </a:r>
          </a:p>
          <a:p>
            <a:r>
              <a:rPr lang="en-US" dirty="0"/>
              <a:t>ab['John']</a:t>
            </a:r>
          </a:p>
          <a:p>
            <a:r>
              <a:rPr lang="en-US" dirty="0"/>
              <a:t>ab['John'] = '</a:t>
            </a:r>
            <a:r>
              <a:rPr lang="en-US" dirty="0" err="1"/>
              <a:t>jdoe@live.com</a:t>
            </a:r>
            <a:r>
              <a:rPr lang="en-US" dirty="0"/>
              <a:t>'</a:t>
            </a:r>
          </a:p>
          <a:p>
            <a:endParaRPr lang="en-US" dirty="0"/>
          </a:p>
        </p:txBody>
      </p:sp>
      <p:sp>
        <p:nvSpPr>
          <p:cNvPr id="4" name="Date Placeholder 3">
            <a:extLst>
              <a:ext uri="{FF2B5EF4-FFF2-40B4-BE49-F238E27FC236}">
                <a16:creationId xmlns:a16="http://schemas.microsoft.com/office/drawing/2014/main" id="{DF458D57-22C3-7C48-A3DE-5597CCADC20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F7C2348-0F27-2C4A-AB42-228DE466BBF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7154ADB-B507-3341-9899-61CDC9400D06}"/>
              </a:ext>
            </a:extLst>
          </p:cNvPr>
          <p:cNvSpPr>
            <a:spLocks noGrp="1"/>
          </p:cNvSpPr>
          <p:nvPr>
            <p:ph type="sldNum" sz="quarter" idx="12"/>
          </p:nvPr>
        </p:nvSpPr>
        <p:spPr/>
        <p:txBody>
          <a:bodyPr/>
          <a:lstStyle/>
          <a:p>
            <a:fld id="{6D22F896-40B5-4ADD-8801-0D06FADFA095}" type="slidenum">
              <a:rPr lang="en-US" smtClean="0"/>
              <a:t>81</a:t>
            </a:fld>
            <a:endParaRPr lang="en-US" dirty="0"/>
          </a:p>
        </p:txBody>
      </p:sp>
    </p:spTree>
    <p:extLst>
      <p:ext uri="{BB962C8B-B14F-4D97-AF65-F5344CB8AC3E}">
        <p14:creationId xmlns:p14="http://schemas.microsoft.com/office/powerpoint/2010/main" val="41687831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3443-4F65-2246-A5F3-2F19EDC36D96}"/>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5C5FD87A-A25B-0F4F-8A08-0E4FE4F88034}"/>
              </a:ext>
            </a:extLst>
          </p:cNvPr>
          <p:cNvSpPr>
            <a:spLocks noGrp="1"/>
          </p:cNvSpPr>
          <p:nvPr>
            <p:ph idx="1"/>
          </p:nvPr>
        </p:nvSpPr>
        <p:spPr/>
        <p:txBody>
          <a:bodyPr/>
          <a:lstStyle/>
          <a:p>
            <a:r>
              <a:rPr lang="en-US" dirty="0"/>
              <a:t>x = { "Rank": 7, "Score": 93.4 }</a:t>
            </a:r>
          </a:p>
          <a:p>
            <a:r>
              <a:rPr lang="en-US" dirty="0"/>
              <a:t>"Rank" in x</a:t>
            </a:r>
          </a:p>
          <a:p>
            <a:r>
              <a:rPr lang="en-US" dirty="0"/>
              <a:t>x["Rank"]</a:t>
            </a:r>
          </a:p>
          <a:p>
            <a:endParaRPr lang="en-US" dirty="0"/>
          </a:p>
          <a:p>
            <a:r>
              <a:rPr lang="en-US" dirty="0"/>
              <a:t># Try </a:t>
            </a:r>
            <a:r>
              <a:rPr lang="en-US" dirty="0" err="1"/>
              <a:t>x.keys</a:t>
            </a:r>
            <a:r>
              <a:rPr lang="en-US" dirty="0"/>
              <a:t>(), </a:t>
            </a:r>
            <a:r>
              <a:rPr lang="en-US" dirty="0" err="1"/>
              <a:t>x.values</a:t>
            </a:r>
            <a:r>
              <a:rPr lang="en-US" dirty="0"/>
              <a:t>(), and </a:t>
            </a:r>
            <a:r>
              <a:rPr lang="en-US" dirty="0" err="1"/>
              <a:t>x.items</a:t>
            </a:r>
            <a:r>
              <a:rPr lang="en-US" dirty="0"/>
              <a:t>()</a:t>
            </a:r>
          </a:p>
          <a:p>
            <a:endParaRPr lang="en-US" dirty="0"/>
          </a:p>
        </p:txBody>
      </p:sp>
      <p:sp>
        <p:nvSpPr>
          <p:cNvPr id="4" name="Date Placeholder 3">
            <a:extLst>
              <a:ext uri="{FF2B5EF4-FFF2-40B4-BE49-F238E27FC236}">
                <a16:creationId xmlns:a16="http://schemas.microsoft.com/office/drawing/2014/main" id="{D746A880-FF22-3243-8C59-AFD36C90A23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D48B699-AA02-1744-A040-2216955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8415F7-D8D3-B743-BECF-DDE47840F784}"/>
              </a:ext>
            </a:extLst>
          </p:cNvPr>
          <p:cNvSpPr>
            <a:spLocks noGrp="1"/>
          </p:cNvSpPr>
          <p:nvPr>
            <p:ph type="sldNum" sz="quarter" idx="12"/>
          </p:nvPr>
        </p:nvSpPr>
        <p:spPr/>
        <p:txBody>
          <a:bodyPr/>
          <a:lstStyle/>
          <a:p>
            <a:fld id="{6D22F896-40B5-4ADD-8801-0D06FADFA095}" type="slidenum">
              <a:rPr lang="en-US" smtClean="0"/>
              <a:t>82</a:t>
            </a:fld>
            <a:endParaRPr lang="en-US" dirty="0"/>
          </a:p>
        </p:txBody>
      </p:sp>
    </p:spTree>
    <p:extLst>
      <p:ext uri="{BB962C8B-B14F-4D97-AF65-F5344CB8AC3E}">
        <p14:creationId xmlns:p14="http://schemas.microsoft.com/office/powerpoint/2010/main" val="545210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C6B5-4E56-E84E-B696-48726397A027}"/>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3C739DEA-1786-E646-8DA7-EDFD4B4D7FC6}"/>
              </a:ext>
            </a:extLst>
          </p:cNvPr>
          <p:cNvSpPr>
            <a:spLocks noGrp="1"/>
          </p:cNvSpPr>
          <p:nvPr>
            <p:ph idx="1"/>
          </p:nvPr>
        </p:nvSpPr>
        <p:spPr/>
        <p:txBody>
          <a:bodyPr>
            <a:normAutofit fontScale="92500" lnSpcReduction="10000"/>
          </a:bodyPr>
          <a:lstStyle/>
          <a:p>
            <a:pPr lvl="0" fontAlgn="base"/>
            <a:r>
              <a:rPr lang="en-US" dirty="0"/>
              <a:t>strings</a:t>
            </a:r>
          </a:p>
          <a:p>
            <a:pPr lvl="0" fontAlgn="base"/>
            <a:r>
              <a:rPr lang="en-US" dirty="0"/>
              <a:t>Lists</a:t>
            </a:r>
          </a:p>
          <a:p>
            <a:pPr lvl="0" fontAlgn="base"/>
            <a:r>
              <a:rPr lang="en-US" dirty="0"/>
              <a:t>Tuples</a:t>
            </a:r>
          </a:p>
          <a:p>
            <a:pPr lvl="0" fontAlgn="base"/>
            <a:endParaRPr lang="en-US" dirty="0"/>
          </a:p>
          <a:p>
            <a:r>
              <a:rPr lang="en-US" dirty="0" err="1"/>
              <a:t>shoplist</a:t>
            </a:r>
            <a:r>
              <a:rPr lang="en-US" dirty="0"/>
              <a:t> = [‘apple’, ‘mango’, ‘carrot’, ‘banana’]</a:t>
            </a:r>
          </a:p>
          <a:p>
            <a:r>
              <a:rPr lang="en-US" dirty="0"/>
              <a:t>print(</a:t>
            </a:r>
            <a:r>
              <a:rPr lang="en-US" dirty="0" err="1"/>
              <a:t>shoplist</a:t>
            </a:r>
            <a:r>
              <a:rPr lang="en-US" dirty="0"/>
              <a:t>[0])</a:t>
            </a:r>
          </a:p>
          <a:p>
            <a:r>
              <a:rPr lang="en-US" dirty="0"/>
              <a:t>print(</a:t>
            </a:r>
            <a:r>
              <a:rPr lang="en-US" dirty="0" err="1"/>
              <a:t>shoplist</a:t>
            </a:r>
            <a:r>
              <a:rPr lang="en-US" dirty="0"/>
              <a:t>[-1])</a:t>
            </a:r>
          </a:p>
          <a:p>
            <a:r>
              <a:rPr lang="en-US" dirty="0"/>
              <a:t>print(</a:t>
            </a:r>
            <a:r>
              <a:rPr lang="en-US" dirty="0" err="1"/>
              <a:t>shoplist</a:t>
            </a:r>
            <a:r>
              <a:rPr lang="en-US" dirty="0"/>
              <a:t>[1:3])</a:t>
            </a:r>
          </a:p>
          <a:p>
            <a:r>
              <a:rPr lang="en-US" dirty="0"/>
              <a:t>print(</a:t>
            </a:r>
            <a:r>
              <a:rPr lang="en-US" dirty="0" err="1"/>
              <a:t>shoplist</a:t>
            </a:r>
            <a:r>
              <a:rPr lang="en-US" dirty="0"/>
              <a:t>[1:-1])</a:t>
            </a:r>
          </a:p>
          <a:p>
            <a:r>
              <a:rPr lang="en-US" dirty="0"/>
              <a:t>print(</a:t>
            </a:r>
            <a:r>
              <a:rPr lang="en-US" dirty="0" err="1"/>
              <a:t>shoplist</a:t>
            </a:r>
            <a:r>
              <a:rPr lang="en-US" dirty="0"/>
              <a:t>[2:])</a:t>
            </a:r>
          </a:p>
          <a:p>
            <a:r>
              <a:rPr lang="en-US" dirty="0"/>
              <a:t>print(</a:t>
            </a:r>
            <a:r>
              <a:rPr lang="en-US" dirty="0" err="1"/>
              <a:t>shoplist</a:t>
            </a:r>
            <a:r>
              <a:rPr lang="en-US" dirty="0"/>
              <a:t>[:])</a:t>
            </a:r>
          </a:p>
          <a:p>
            <a:endParaRPr lang="en-US" dirty="0"/>
          </a:p>
        </p:txBody>
      </p:sp>
      <p:sp>
        <p:nvSpPr>
          <p:cNvPr id="4" name="Date Placeholder 3">
            <a:extLst>
              <a:ext uri="{FF2B5EF4-FFF2-40B4-BE49-F238E27FC236}">
                <a16:creationId xmlns:a16="http://schemas.microsoft.com/office/drawing/2014/main" id="{96BBC96F-D0F7-F04E-AF2A-FAE3153295A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858213E9-6E18-554C-A232-FEF4034F9B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6596C0-F02E-9E4E-8E21-6C25EFDF78E8}"/>
              </a:ext>
            </a:extLst>
          </p:cNvPr>
          <p:cNvSpPr>
            <a:spLocks noGrp="1"/>
          </p:cNvSpPr>
          <p:nvPr>
            <p:ph type="sldNum" sz="quarter" idx="12"/>
          </p:nvPr>
        </p:nvSpPr>
        <p:spPr/>
        <p:txBody>
          <a:bodyPr/>
          <a:lstStyle/>
          <a:p>
            <a:fld id="{6D22F896-40B5-4ADD-8801-0D06FADFA095}" type="slidenum">
              <a:rPr lang="en-US" smtClean="0"/>
              <a:t>83</a:t>
            </a:fld>
            <a:endParaRPr lang="en-US" dirty="0"/>
          </a:p>
        </p:txBody>
      </p:sp>
    </p:spTree>
    <p:extLst>
      <p:ext uri="{BB962C8B-B14F-4D97-AF65-F5344CB8AC3E}">
        <p14:creationId xmlns:p14="http://schemas.microsoft.com/office/powerpoint/2010/main" val="3601312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DD33-9567-7246-BB8C-EDD22E87379A}"/>
              </a:ext>
            </a:extLst>
          </p:cNvPr>
          <p:cNvSpPr>
            <a:spLocks noGrp="1"/>
          </p:cNvSpPr>
          <p:nvPr>
            <p:ph type="title"/>
          </p:nvPr>
        </p:nvSpPr>
        <p:spPr/>
        <p:txBody>
          <a:bodyPr/>
          <a:lstStyle/>
          <a:p>
            <a:r>
              <a:rPr lang="en-US" dirty="0"/>
              <a:t>Sets Contain Unique Values</a:t>
            </a:r>
          </a:p>
        </p:txBody>
      </p:sp>
      <p:sp>
        <p:nvSpPr>
          <p:cNvPr id="3" name="Content Placeholder 2">
            <a:extLst>
              <a:ext uri="{FF2B5EF4-FFF2-40B4-BE49-F238E27FC236}">
                <a16:creationId xmlns:a16="http://schemas.microsoft.com/office/drawing/2014/main" id="{897A386F-9587-5044-A3A0-14132A48652F}"/>
              </a:ext>
            </a:extLst>
          </p:cNvPr>
          <p:cNvSpPr>
            <a:spLocks noGrp="1"/>
          </p:cNvSpPr>
          <p:nvPr>
            <p:ph idx="1"/>
          </p:nvPr>
        </p:nvSpPr>
        <p:spPr/>
        <p:txBody>
          <a:bodyPr>
            <a:normAutofit fontScale="92500" lnSpcReduction="10000"/>
          </a:bodyPr>
          <a:lstStyle/>
          <a:p>
            <a:r>
              <a:rPr lang="en-US" dirty="0"/>
              <a:t>Sets are </a:t>
            </a:r>
            <a:r>
              <a:rPr lang="en-US" b="1" dirty="0"/>
              <a:t>unordered </a:t>
            </a:r>
            <a:r>
              <a:rPr lang="en-US" dirty="0"/>
              <a:t>collections of simple objects.</a:t>
            </a:r>
          </a:p>
          <a:p>
            <a:endParaRPr lang="en-US" dirty="0"/>
          </a:p>
          <a:p>
            <a:r>
              <a:rPr lang="en-US" dirty="0"/>
              <a:t>x = {1, 3, 3, 5, 7}</a:t>
            </a:r>
          </a:p>
          <a:p>
            <a:r>
              <a:rPr lang="en-US" dirty="0"/>
              <a:t># or set([1, 3, 3, 5, 7])</a:t>
            </a:r>
          </a:p>
          <a:p>
            <a:r>
              <a:rPr lang="en-US" dirty="0"/>
              <a:t>3 in x</a:t>
            </a:r>
          </a:p>
          <a:p>
            <a:r>
              <a:rPr lang="en-US" dirty="0"/>
              <a:t>x</a:t>
            </a:r>
          </a:p>
          <a:p>
            <a:endParaRPr lang="en-US" dirty="0"/>
          </a:p>
          <a:p>
            <a:r>
              <a:rPr lang="en-US" dirty="0" err="1"/>
              <a:t>len</a:t>
            </a:r>
            <a:r>
              <a:rPr lang="en-US" dirty="0"/>
              <a:t>(x)</a:t>
            </a:r>
          </a:p>
          <a:p>
            <a:r>
              <a:rPr lang="en-US" dirty="0"/>
              <a:t> </a:t>
            </a:r>
          </a:p>
          <a:p>
            <a:endParaRPr lang="en-US" dirty="0"/>
          </a:p>
          <a:p>
            <a:r>
              <a:rPr lang="en-US" dirty="0"/>
              <a:t> </a:t>
            </a:r>
          </a:p>
          <a:p>
            <a:endParaRPr lang="en-US" dirty="0"/>
          </a:p>
          <a:p>
            <a:endParaRPr lang="en-US" dirty="0"/>
          </a:p>
        </p:txBody>
      </p:sp>
      <p:sp>
        <p:nvSpPr>
          <p:cNvPr id="4" name="Date Placeholder 3">
            <a:extLst>
              <a:ext uri="{FF2B5EF4-FFF2-40B4-BE49-F238E27FC236}">
                <a16:creationId xmlns:a16="http://schemas.microsoft.com/office/drawing/2014/main" id="{EDD7882F-690B-BD43-857C-C52CD79DCD1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AD576F7E-1FA8-2C46-95C2-5CFD287A7C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D8447B-830D-BC47-B0C3-A42E7D8B24FB}"/>
              </a:ext>
            </a:extLst>
          </p:cNvPr>
          <p:cNvSpPr>
            <a:spLocks noGrp="1"/>
          </p:cNvSpPr>
          <p:nvPr>
            <p:ph type="sldNum" sz="quarter" idx="12"/>
          </p:nvPr>
        </p:nvSpPr>
        <p:spPr/>
        <p:txBody>
          <a:bodyPr/>
          <a:lstStyle/>
          <a:p>
            <a:fld id="{6D22F896-40B5-4ADD-8801-0D06FADFA095}" type="slidenum">
              <a:rPr lang="en-US" smtClean="0"/>
              <a:t>84</a:t>
            </a:fld>
            <a:endParaRPr lang="en-US" dirty="0"/>
          </a:p>
        </p:txBody>
      </p:sp>
    </p:spTree>
    <p:extLst>
      <p:ext uri="{BB962C8B-B14F-4D97-AF65-F5344CB8AC3E}">
        <p14:creationId xmlns:p14="http://schemas.microsoft.com/office/powerpoint/2010/main" val="22905919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5DCC-339E-434D-9E6B-6836ED6B8B92}"/>
              </a:ext>
            </a:extLst>
          </p:cNvPr>
          <p:cNvSpPr>
            <a:spLocks noGrp="1"/>
          </p:cNvSpPr>
          <p:nvPr>
            <p:ph type="title"/>
          </p:nvPr>
        </p:nvSpPr>
        <p:spPr/>
        <p:txBody>
          <a:bodyPr/>
          <a:lstStyle/>
          <a:p>
            <a:r>
              <a:rPr lang="en-US" dirty="0"/>
              <a:t>Inputs &amp; Outputs</a:t>
            </a:r>
          </a:p>
        </p:txBody>
      </p:sp>
      <p:sp>
        <p:nvSpPr>
          <p:cNvPr id="3" name="Text Placeholder 2">
            <a:extLst>
              <a:ext uri="{FF2B5EF4-FFF2-40B4-BE49-F238E27FC236}">
                <a16:creationId xmlns:a16="http://schemas.microsoft.com/office/drawing/2014/main" id="{6AADD2CB-B760-4E48-98C0-6AA4C7A8618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ADCB4FD-AB1D-994A-9C15-1A921763B3D1}"/>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5E9154AE-460D-DA45-BE52-1414447865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8290BA3-891D-B841-99DF-BA4079050E7A}"/>
              </a:ext>
            </a:extLst>
          </p:cNvPr>
          <p:cNvSpPr>
            <a:spLocks noGrp="1"/>
          </p:cNvSpPr>
          <p:nvPr>
            <p:ph type="sldNum" sz="quarter" idx="12"/>
          </p:nvPr>
        </p:nvSpPr>
        <p:spPr/>
        <p:txBody>
          <a:bodyPr/>
          <a:lstStyle/>
          <a:p>
            <a:fld id="{6D22F896-40B5-4ADD-8801-0D06FADFA095}" type="slidenum">
              <a:rPr lang="en-US" smtClean="0"/>
              <a:t>85</a:t>
            </a:fld>
            <a:endParaRPr lang="en-US" dirty="0"/>
          </a:p>
        </p:txBody>
      </p:sp>
    </p:spTree>
    <p:extLst>
      <p:ext uri="{BB962C8B-B14F-4D97-AF65-F5344CB8AC3E}">
        <p14:creationId xmlns:p14="http://schemas.microsoft.com/office/powerpoint/2010/main" val="29036976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8FBE-D48B-044E-9F36-172767A0B362}"/>
              </a:ext>
            </a:extLst>
          </p:cNvPr>
          <p:cNvSpPr>
            <a:spLocks noGrp="1"/>
          </p:cNvSpPr>
          <p:nvPr>
            <p:ph type="title"/>
          </p:nvPr>
        </p:nvSpPr>
        <p:spPr/>
        <p:txBody>
          <a:bodyPr/>
          <a:lstStyle/>
          <a:p>
            <a:r>
              <a:rPr lang="en-US" dirty="0"/>
              <a:t>Input from User</a:t>
            </a:r>
          </a:p>
        </p:txBody>
      </p:sp>
      <p:sp>
        <p:nvSpPr>
          <p:cNvPr id="3" name="Content Placeholder 2">
            <a:extLst>
              <a:ext uri="{FF2B5EF4-FFF2-40B4-BE49-F238E27FC236}">
                <a16:creationId xmlns:a16="http://schemas.microsoft.com/office/drawing/2014/main" id="{7340372D-A039-124D-95D8-58D6B1CF4AB1}"/>
              </a:ext>
            </a:extLst>
          </p:cNvPr>
          <p:cNvSpPr>
            <a:spLocks noGrp="1"/>
          </p:cNvSpPr>
          <p:nvPr>
            <p:ph idx="1"/>
          </p:nvPr>
        </p:nvSpPr>
        <p:spPr/>
        <p:txBody>
          <a:bodyPr/>
          <a:lstStyle/>
          <a:p>
            <a:r>
              <a:rPr lang="en-US" dirty="0"/>
              <a:t>Input from User</a:t>
            </a:r>
          </a:p>
          <a:p>
            <a:pPr marL="0" indent="0">
              <a:buNone/>
            </a:pPr>
            <a:r>
              <a:rPr lang="en-US" dirty="0">
                <a:latin typeface="Consolas" panose="020B0609020204030204" pitchFamily="49" charset="0"/>
                <a:cs typeface="Consolas" panose="020B0609020204030204" pitchFamily="49" charset="0"/>
              </a:rPr>
              <a:t>something = input('Enter text: ‘)</a:t>
            </a:r>
          </a:p>
          <a:p>
            <a:pPr marL="0" indent="0">
              <a:buNone/>
            </a:pPr>
            <a:r>
              <a:rPr lang="en-US" dirty="0">
                <a:latin typeface="Consolas" panose="020B0609020204030204" pitchFamily="49" charset="0"/>
                <a:cs typeface="Consolas" panose="020B0609020204030204" pitchFamily="49" charset="0"/>
              </a:rPr>
              <a:t>print(something)</a:t>
            </a:r>
          </a:p>
          <a:p>
            <a:endParaRPr lang="en-US" dirty="0"/>
          </a:p>
        </p:txBody>
      </p:sp>
      <p:sp>
        <p:nvSpPr>
          <p:cNvPr id="4" name="Date Placeholder 3">
            <a:extLst>
              <a:ext uri="{FF2B5EF4-FFF2-40B4-BE49-F238E27FC236}">
                <a16:creationId xmlns:a16="http://schemas.microsoft.com/office/drawing/2014/main" id="{EDF7AD08-5560-9447-BCD8-D1BABBDF5C5C}"/>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27BAA14-FC36-A94A-8177-6409F158E8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18C263-21BC-4F41-AD24-EE6814554005}"/>
              </a:ext>
            </a:extLst>
          </p:cNvPr>
          <p:cNvSpPr>
            <a:spLocks noGrp="1"/>
          </p:cNvSpPr>
          <p:nvPr>
            <p:ph type="sldNum" sz="quarter" idx="12"/>
          </p:nvPr>
        </p:nvSpPr>
        <p:spPr/>
        <p:txBody>
          <a:bodyPr/>
          <a:lstStyle/>
          <a:p>
            <a:fld id="{6D22F896-40B5-4ADD-8801-0D06FADFA095}" type="slidenum">
              <a:rPr lang="en-US" smtClean="0"/>
              <a:t>86</a:t>
            </a:fld>
            <a:endParaRPr lang="en-US" dirty="0"/>
          </a:p>
        </p:txBody>
      </p:sp>
    </p:spTree>
    <p:extLst>
      <p:ext uri="{BB962C8B-B14F-4D97-AF65-F5344CB8AC3E}">
        <p14:creationId xmlns:p14="http://schemas.microsoft.com/office/powerpoint/2010/main" val="14853999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6FC6-6080-D24F-832C-CE23F0C08416}"/>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22A5BFAF-520B-F94C-8041-EA1D6402F3EE}"/>
              </a:ext>
            </a:extLst>
          </p:cNvPr>
          <p:cNvSpPr>
            <a:spLocks noGrp="1"/>
          </p:cNvSpPr>
          <p:nvPr>
            <p:ph idx="1"/>
          </p:nvPr>
        </p:nvSpPr>
        <p:spPr/>
        <p:txBody>
          <a:bodyPr>
            <a:normAutofit fontScale="92500" lnSpcReduction="10000"/>
          </a:bodyPr>
          <a:lstStyle/>
          <a:p>
            <a:r>
              <a:rPr lang="en-US" dirty="0"/>
              <a:t>Reading from a file</a:t>
            </a:r>
          </a:p>
          <a:p>
            <a:r>
              <a:rPr lang="en-US" dirty="0"/>
              <a:t>code: </a:t>
            </a:r>
            <a:r>
              <a:rPr lang="en-US" dirty="0" err="1"/>
              <a:t>ex_using_file.py</a:t>
            </a:r>
            <a:endParaRPr lang="en-US" dirty="0"/>
          </a:p>
          <a:p>
            <a:endParaRPr lang="en-US" dirty="0"/>
          </a:p>
          <a:p>
            <a:r>
              <a:rPr lang="en-US" dirty="0"/>
              <a:t>f = open('</a:t>
            </a:r>
            <a:r>
              <a:rPr lang="en-US" dirty="0" err="1"/>
              <a:t>myinput.py</a:t>
            </a:r>
            <a:r>
              <a:rPr lang="en-US" dirty="0"/>
              <a:t>’)</a:t>
            </a:r>
          </a:p>
          <a:p>
            <a:r>
              <a:rPr lang="en-US" dirty="0"/>
              <a:t>while True:</a:t>
            </a:r>
          </a:p>
          <a:p>
            <a:r>
              <a:rPr lang="en-US" dirty="0"/>
              <a:t>    line = </a:t>
            </a:r>
            <a:r>
              <a:rPr lang="en-US" dirty="0" err="1"/>
              <a:t>f.readline</a:t>
            </a:r>
            <a:r>
              <a:rPr lang="en-US" dirty="0"/>
              <a:t>()</a:t>
            </a:r>
          </a:p>
          <a:p>
            <a:r>
              <a:rPr lang="en-US" dirty="0"/>
              <a:t>    if </a:t>
            </a:r>
            <a:r>
              <a:rPr lang="en-US" dirty="0" err="1"/>
              <a:t>len</a:t>
            </a:r>
            <a:r>
              <a:rPr lang="en-US" dirty="0"/>
              <a:t>(line) == 0: # EOF</a:t>
            </a:r>
          </a:p>
          <a:p>
            <a:r>
              <a:rPr lang="en-US" dirty="0"/>
              <a:t>        break</a:t>
            </a:r>
          </a:p>
          <a:p>
            <a:r>
              <a:rPr lang="en-US" dirty="0"/>
              <a:t>    print(line, end=’’)</a:t>
            </a:r>
          </a:p>
          <a:p>
            <a:endParaRPr lang="en-US" dirty="0"/>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28FE3B05-E41C-804A-815B-1053D0830AC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A5775D3-8DE5-6E48-AC36-01FAFAEE3A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67170D-86A8-074A-8054-887C79A35C7E}"/>
              </a:ext>
            </a:extLst>
          </p:cNvPr>
          <p:cNvSpPr>
            <a:spLocks noGrp="1"/>
          </p:cNvSpPr>
          <p:nvPr>
            <p:ph type="sldNum" sz="quarter" idx="12"/>
          </p:nvPr>
        </p:nvSpPr>
        <p:spPr/>
        <p:txBody>
          <a:bodyPr/>
          <a:lstStyle/>
          <a:p>
            <a:fld id="{6D22F896-40B5-4ADD-8801-0D06FADFA095}" type="slidenum">
              <a:rPr lang="en-US" smtClean="0"/>
              <a:t>87</a:t>
            </a:fld>
            <a:endParaRPr lang="en-US" dirty="0"/>
          </a:p>
        </p:txBody>
      </p:sp>
    </p:spTree>
    <p:extLst>
      <p:ext uri="{BB962C8B-B14F-4D97-AF65-F5344CB8AC3E}">
        <p14:creationId xmlns:p14="http://schemas.microsoft.com/office/powerpoint/2010/main" val="14265322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8492-7E31-2242-8FCF-49A8FE4CA034}"/>
              </a:ext>
            </a:extLst>
          </p:cNvPr>
          <p:cNvSpPr>
            <a:spLocks noGrp="1"/>
          </p:cNvSpPr>
          <p:nvPr>
            <p:ph type="title"/>
          </p:nvPr>
        </p:nvSpPr>
        <p:spPr/>
        <p:txBody>
          <a:bodyPr/>
          <a:lstStyle/>
          <a:p>
            <a:r>
              <a:rPr lang="en-US" dirty="0"/>
              <a:t>Writing to a File</a:t>
            </a:r>
          </a:p>
        </p:txBody>
      </p:sp>
      <p:sp>
        <p:nvSpPr>
          <p:cNvPr id="3" name="Content Placeholder 2">
            <a:extLst>
              <a:ext uri="{FF2B5EF4-FFF2-40B4-BE49-F238E27FC236}">
                <a16:creationId xmlns:a16="http://schemas.microsoft.com/office/drawing/2014/main" id="{AD39520D-1BB0-D74A-BCCA-8467AAC92E55}"/>
              </a:ext>
            </a:extLst>
          </p:cNvPr>
          <p:cNvSpPr>
            <a:spLocks noGrp="1"/>
          </p:cNvSpPr>
          <p:nvPr>
            <p:ph idx="1"/>
          </p:nvPr>
        </p:nvSpPr>
        <p:spPr/>
        <p:txBody>
          <a:bodyPr/>
          <a:lstStyle/>
          <a:p>
            <a:r>
              <a:rPr lang="en-US" dirty="0"/>
              <a:t>Writing to a file</a:t>
            </a:r>
          </a:p>
          <a:p>
            <a:endParaRPr lang="en-US" dirty="0"/>
          </a:p>
          <a:p>
            <a:r>
              <a:rPr lang="en-US" dirty="0"/>
              <a:t>f = open('</a:t>
            </a:r>
            <a:r>
              <a:rPr lang="en-US" dirty="0" err="1"/>
              <a:t>myoutput.txt</a:t>
            </a:r>
            <a:r>
              <a:rPr lang="en-US" dirty="0"/>
              <a:t>', 'w')</a:t>
            </a:r>
          </a:p>
          <a:p>
            <a:r>
              <a:rPr lang="en-US" dirty="0" err="1"/>
              <a:t>f.write</a:t>
            </a:r>
            <a:r>
              <a:rPr lang="en-US" dirty="0"/>
              <a:t>('Hello, World!')</a:t>
            </a:r>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37667051-A7EC-9942-81F9-2E5F8B19CE6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C1383DC-877A-7148-AA4E-0A1EF81FBD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8F9C14-3EB3-1F45-94EF-9A6EEF9C09B2}"/>
              </a:ext>
            </a:extLst>
          </p:cNvPr>
          <p:cNvSpPr>
            <a:spLocks noGrp="1"/>
          </p:cNvSpPr>
          <p:nvPr>
            <p:ph type="sldNum" sz="quarter" idx="12"/>
          </p:nvPr>
        </p:nvSpPr>
        <p:spPr/>
        <p:txBody>
          <a:bodyPr/>
          <a:lstStyle/>
          <a:p>
            <a:fld id="{6D22F896-40B5-4ADD-8801-0D06FADFA095}" type="slidenum">
              <a:rPr lang="en-US" smtClean="0"/>
              <a:t>88</a:t>
            </a:fld>
            <a:endParaRPr lang="en-US" dirty="0"/>
          </a:p>
        </p:txBody>
      </p:sp>
    </p:spTree>
    <p:extLst>
      <p:ext uri="{BB962C8B-B14F-4D97-AF65-F5344CB8AC3E}">
        <p14:creationId xmlns:p14="http://schemas.microsoft.com/office/powerpoint/2010/main" val="38132599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C9D7-DD4C-224C-B8EA-10A7DD29C558}"/>
              </a:ext>
            </a:extLst>
          </p:cNvPr>
          <p:cNvSpPr>
            <a:spLocks noGrp="1"/>
          </p:cNvSpPr>
          <p:nvPr>
            <p:ph type="title"/>
          </p:nvPr>
        </p:nvSpPr>
        <p:spPr/>
        <p:txBody>
          <a:bodyPr/>
          <a:lstStyle/>
          <a:p>
            <a:r>
              <a:rPr lang="en-US" dirty="0"/>
              <a:t>Object Oriented Programming (OOP)</a:t>
            </a:r>
          </a:p>
        </p:txBody>
      </p:sp>
      <p:sp>
        <p:nvSpPr>
          <p:cNvPr id="3" name="Text Placeholder 2">
            <a:extLst>
              <a:ext uri="{FF2B5EF4-FFF2-40B4-BE49-F238E27FC236}">
                <a16:creationId xmlns:a16="http://schemas.microsoft.com/office/drawing/2014/main" id="{1007E72C-9E6B-5044-91DD-160C12F7626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54ABDAC-A54D-2642-801E-C831F4405A66}"/>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673C9B4E-1134-F545-82BD-5ACF542EBA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0CE7C9B-154E-2248-A596-31BF9E2F7964}"/>
              </a:ext>
            </a:extLst>
          </p:cNvPr>
          <p:cNvSpPr>
            <a:spLocks noGrp="1"/>
          </p:cNvSpPr>
          <p:nvPr>
            <p:ph type="sldNum" sz="quarter" idx="12"/>
          </p:nvPr>
        </p:nvSpPr>
        <p:spPr/>
        <p:txBody>
          <a:bodyPr/>
          <a:lstStyle/>
          <a:p>
            <a:fld id="{6D22F896-40B5-4ADD-8801-0D06FADFA095}" type="slidenum">
              <a:rPr lang="en-US" smtClean="0"/>
              <a:t>89</a:t>
            </a:fld>
            <a:endParaRPr lang="en-US" dirty="0"/>
          </a:p>
        </p:txBody>
      </p:sp>
    </p:spTree>
    <p:extLst>
      <p:ext uri="{BB962C8B-B14F-4D97-AF65-F5344CB8AC3E}">
        <p14:creationId xmlns:p14="http://schemas.microsoft.com/office/powerpoint/2010/main" val="23354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A1C9-3579-C74C-9145-D98905BD84F6}"/>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987E3D2E-075F-C041-871C-6435575A9372}"/>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59EE5F40-42CA-BC44-A9BA-34EE826254EE}"/>
              </a:ext>
            </a:extLst>
          </p:cNvPr>
          <p:cNvSpPr>
            <a:spLocks noGrp="1"/>
          </p:cNvSpPr>
          <p:nvPr>
            <p:ph type="dt" sz="half" idx="10"/>
          </p:nvPr>
        </p:nvSpPr>
        <p:spPr/>
        <p:txBody>
          <a:bodyPr/>
          <a:lstStyle/>
          <a:p>
            <a:fld id="{3A932169-D07D-A947-A8E7-E8D440DD19A1}" type="datetime1">
              <a:rPr lang="en-US" smtClean="0"/>
              <a:t>11/5/19</a:t>
            </a:fld>
            <a:endParaRPr lang="en-US" dirty="0"/>
          </a:p>
        </p:txBody>
      </p:sp>
      <p:sp>
        <p:nvSpPr>
          <p:cNvPr id="5" name="Footer Placeholder 4">
            <a:extLst>
              <a:ext uri="{FF2B5EF4-FFF2-40B4-BE49-F238E27FC236}">
                <a16:creationId xmlns:a16="http://schemas.microsoft.com/office/drawing/2014/main" id="{555FBA27-A3FC-274B-963B-98CD688CC9E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3A97D1B-8845-3B47-9BF5-34061149FD3E}"/>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474445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182E-9CD9-D94E-A988-0A0A1EBD5676}"/>
              </a:ext>
            </a:extLst>
          </p:cNvPr>
          <p:cNvSpPr>
            <a:spLocks noGrp="1"/>
          </p:cNvSpPr>
          <p:nvPr>
            <p:ph type="title"/>
          </p:nvPr>
        </p:nvSpPr>
        <p:spPr/>
        <p:txBody>
          <a:bodyPr/>
          <a:lstStyle/>
          <a:p>
            <a:r>
              <a:rPr lang="en-US" dirty="0"/>
              <a:t>The Characteristics of OOP</a:t>
            </a:r>
          </a:p>
        </p:txBody>
      </p:sp>
      <p:sp>
        <p:nvSpPr>
          <p:cNvPr id="3" name="Content Placeholder 2">
            <a:extLst>
              <a:ext uri="{FF2B5EF4-FFF2-40B4-BE49-F238E27FC236}">
                <a16:creationId xmlns:a16="http://schemas.microsoft.com/office/drawing/2014/main" id="{6C8ED0CE-6226-444E-9C8E-C84EFE565D78}"/>
              </a:ext>
            </a:extLst>
          </p:cNvPr>
          <p:cNvSpPr>
            <a:spLocks noGrp="1"/>
          </p:cNvSpPr>
          <p:nvPr>
            <p:ph idx="1"/>
          </p:nvPr>
        </p:nvSpPr>
        <p:spPr/>
        <p:txBody>
          <a:bodyPr numCol="2">
            <a:normAutofit/>
          </a:bodyPr>
          <a:lstStyle/>
          <a:p>
            <a:pPr lvl="0" fontAlgn="base"/>
            <a:r>
              <a:rPr lang="en-US" sz="2400" dirty="0"/>
              <a:t>Objects</a:t>
            </a:r>
            <a:endParaRPr lang="en-US" sz="1000" dirty="0"/>
          </a:p>
          <a:p>
            <a:pPr lvl="1" fontAlgn="base"/>
            <a:r>
              <a:rPr lang="en-US" dirty="0"/>
              <a:t>We live in an object-oriented world.</a:t>
            </a:r>
            <a:endParaRPr lang="en-US" sz="1000" dirty="0"/>
          </a:p>
          <a:p>
            <a:pPr lvl="1" fontAlgn="base"/>
            <a:r>
              <a:rPr lang="en-US" dirty="0"/>
              <a:t>An object is a structure for incorporating data and methods/functions/procedures for working with that data.</a:t>
            </a:r>
            <a:endParaRPr lang="en-US" sz="1000" dirty="0"/>
          </a:p>
          <a:p>
            <a:pPr lvl="0" fontAlgn="base"/>
            <a:r>
              <a:rPr lang="en-US" sz="2400" dirty="0"/>
              <a:t>Abstraction</a:t>
            </a:r>
            <a:endParaRPr lang="en-US" sz="1000" dirty="0"/>
          </a:p>
          <a:p>
            <a:pPr lvl="1" fontAlgn="base"/>
            <a:r>
              <a:rPr lang="en-US" dirty="0"/>
              <a:t>high level of an object</a:t>
            </a:r>
            <a:endParaRPr lang="en-US" sz="1000" dirty="0"/>
          </a:p>
          <a:p>
            <a:pPr lvl="0" fontAlgn="base"/>
            <a:r>
              <a:rPr lang="en-US" sz="2400" dirty="0"/>
              <a:t>Encapsulation</a:t>
            </a:r>
            <a:endParaRPr lang="en-US" sz="1000" dirty="0"/>
          </a:p>
          <a:p>
            <a:pPr lvl="1" fontAlgn="base"/>
            <a:r>
              <a:rPr lang="en-US" dirty="0"/>
              <a:t>no direct access to the data is granted</a:t>
            </a:r>
            <a:endParaRPr lang="en-US" sz="1000" dirty="0"/>
          </a:p>
          <a:p>
            <a:pPr lvl="0" fontAlgn="base"/>
            <a:r>
              <a:rPr lang="en-US" sz="2400" dirty="0"/>
              <a:t>Polymorphism</a:t>
            </a:r>
            <a:endParaRPr lang="en-US" sz="1000" dirty="0"/>
          </a:p>
          <a:p>
            <a:pPr lvl="1" fontAlgn="base"/>
            <a:r>
              <a:rPr lang="en-US" dirty="0"/>
              <a:t>two different objects have the same methods, </a:t>
            </a:r>
            <a:r>
              <a:rPr lang="en-US" sz="2400" dirty="0"/>
              <a:t>e.g., print()</a:t>
            </a:r>
            <a:endParaRPr lang="en-US" sz="1050" dirty="0"/>
          </a:p>
          <a:p>
            <a:pPr lvl="0" fontAlgn="base"/>
            <a:r>
              <a:rPr lang="en-US" sz="2400" dirty="0"/>
              <a:t>Inheritance</a:t>
            </a:r>
            <a:endParaRPr lang="en-US" sz="1000" dirty="0"/>
          </a:p>
          <a:p>
            <a:pPr lvl="1" fontAlgn="base"/>
            <a:r>
              <a:rPr lang="en-US" dirty="0"/>
              <a:t>parent and child</a:t>
            </a:r>
            <a:endParaRPr lang="en-US" sz="1000" dirty="0"/>
          </a:p>
          <a:p>
            <a:pPr lvl="0" fontAlgn="base"/>
            <a:r>
              <a:rPr lang="en-US" sz="2400" dirty="0"/>
              <a:t>Aggregation</a:t>
            </a:r>
            <a:endParaRPr lang="en-US" sz="1000" dirty="0"/>
          </a:p>
          <a:p>
            <a:pPr lvl="1" fontAlgn="base"/>
            <a:r>
              <a:rPr lang="en-US" dirty="0"/>
              <a:t>an object consists of a composite of other objects</a:t>
            </a:r>
            <a:endParaRPr lang="en-US" sz="1000" dirty="0"/>
          </a:p>
          <a:p>
            <a:endParaRPr lang="en-US" dirty="0"/>
          </a:p>
        </p:txBody>
      </p:sp>
      <p:sp>
        <p:nvSpPr>
          <p:cNvPr id="4" name="Date Placeholder 3">
            <a:extLst>
              <a:ext uri="{FF2B5EF4-FFF2-40B4-BE49-F238E27FC236}">
                <a16:creationId xmlns:a16="http://schemas.microsoft.com/office/drawing/2014/main" id="{1FE42BE9-F770-144C-BD70-B890753E2E99}"/>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2E6FD3F-DBF6-5B4F-AE16-6221319EB8F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54DB3A-48D7-0A49-99F9-FEA61742E954}"/>
              </a:ext>
            </a:extLst>
          </p:cNvPr>
          <p:cNvSpPr>
            <a:spLocks noGrp="1"/>
          </p:cNvSpPr>
          <p:nvPr>
            <p:ph type="sldNum" sz="quarter" idx="12"/>
          </p:nvPr>
        </p:nvSpPr>
        <p:spPr/>
        <p:txBody>
          <a:bodyPr/>
          <a:lstStyle/>
          <a:p>
            <a:fld id="{6D22F896-40B5-4ADD-8801-0D06FADFA095}" type="slidenum">
              <a:rPr lang="en-US" smtClean="0"/>
              <a:t>90</a:t>
            </a:fld>
            <a:endParaRPr lang="en-US" dirty="0"/>
          </a:p>
        </p:txBody>
      </p:sp>
    </p:spTree>
    <p:extLst>
      <p:ext uri="{BB962C8B-B14F-4D97-AF65-F5344CB8AC3E}">
        <p14:creationId xmlns:p14="http://schemas.microsoft.com/office/powerpoint/2010/main" val="1950184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1787-B67A-754E-BC6B-73243B1A4889}"/>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C9DF6198-1648-D64E-83D3-5CB0BE752753}"/>
              </a:ext>
            </a:extLst>
          </p:cNvPr>
          <p:cNvSpPr>
            <a:spLocks noGrp="1"/>
          </p:cNvSpPr>
          <p:nvPr>
            <p:ph idx="1"/>
          </p:nvPr>
        </p:nvSpPr>
        <p:spPr/>
        <p:txBody>
          <a:bodyPr/>
          <a:lstStyle/>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 Oriented Programming paradigm: combines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functionality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wrap it inside something called an object.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is strongly object-oriented in the sense that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everything is an object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including numbers, strings and functions.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b="1"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the two main aspects of object oriented programming.</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82D62A79-E0E9-9C4C-89E3-5FA72F7937FC}"/>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F45637C3-DE05-8D49-9931-45EA242B8B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0B238FF-3EFD-ED48-810A-4869C9FABAE4}"/>
              </a:ext>
            </a:extLst>
          </p:cNvPr>
          <p:cNvSpPr>
            <a:spLocks noGrp="1"/>
          </p:cNvSpPr>
          <p:nvPr>
            <p:ph type="sldNum" sz="quarter" idx="12"/>
          </p:nvPr>
        </p:nvSpPr>
        <p:spPr/>
        <p:txBody>
          <a:bodyPr/>
          <a:lstStyle/>
          <a:p>
            <a:fld id="{6D22F896-40B5-4ADD-8801-0D06FADFA095}" type="slidenum">
              <a:rPr lang="en-US" smtClean="0"/>
              <a:t>91</a:t>
            </a:fld>
            <a:endParaRPr lang="en-US" dirty="0"/>
          </a:p>
        </p:txBody>
      </p:sp>
    </p:spTree>
    <p:extLst>
      <p:ext uri="{BB962C8B-B14F-4D97-AF65-F5344CB8AC3E}">
        <p14:creationId xmlns:p14="http://schemas.microsoft.com/office/powerpoint/2010/main" val="11954271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F46D-9962-AE47-884C-CA7100DE909F}"/>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05ED4160-2012-BC45-A25C-CC6197CD5DDA}"/>
              </a:ext>
            </a:extLst>
          </p:cNvPr>
          <p:cNvSpPr>
            <a:spLocks noGrp="1"/>
          </p:cNvSpPr>
          <p:nvPr>
            <p:ph idx="1"/>
          </p:nvPr>
        </p:nvSpPr>
        <p:spPr/>
        <p:txBody>
          <a:bodyPr/>
          <a:lstStyle/>
          <a:p>
            <a:pPr marL="342900" lvl="0" indent="-342900" fontAlgn="base">
              <a:lnSpc>
                <a:spcPct val="94000"/>
              </a:lnSpc>
              <a:spcBef>
                <a:spcPts val="0"/>
              </a:spcBef>
              <a:spcAft>
                <a:spcPts val="71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creates a new type where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a:t>
            </a:r>
            <a:r>
              <a:rPr lang="en-US" sz="2800" u="sng"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of the class.</a:t>
            </a:r>
          </a:p>
          <a:p>
            <a:pPr marL="342900" lvl="0" indent="-342900" fontAlgn="base">
              <a:lnSpc>
                <a:spcPct val="94000"/>
              </a:lnSpc>
              <a:spcBef>
                <a:spcPts val="0"/>
              </a:spcBef>
              <a:spcAft>
                <a:spcPts val="74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refers to anything used in a program as an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342900" lvl="0" indent="-342900" fontAlgn="base">
              <a:lnSpc>
                <a:spcPct val="94000"/>
              </a:lnSpc>
              <a:spcBef>
                <a:spcPts val="0"/>
              </a:spcBef>
              <a:spcAft>
                <a:spcPts val="395"/>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can </a:t>
            </a:r>
          </a:p>
          <a:p>
            <a:pPr marL="800100" lvl="1" indent="-342900" fontAlgn="base">
              <a:lnSpc>
                <a:spcPct val="94000"/>
              </a:lnSpc>
              <a:spcBef>
                <a:spcPts val="0"/>
              </a:spcBef>
              <a:spcAft>
                <a:spcPts val="395"/>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store data using </a:t>
            </a:r>
            <a:r>
              <a:rPr lang="en-US" sz="2400" dirty="0">
                <a:solidFill>
                  <a:srgbClr val="FF0000"/>
                </a:solidFill>
                <a:latin typeface="Calibri" panose="020F0502020204030204" pitchFamily="34" charset="0"/>
                <a:ea typeface="Calibri" panose="020F0502020204030204" pitchFamily="34" charset="0"/>
              </a:rPr>
              <a:t>variables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FF0000"/>
                </a:solidFill>
                <a:latin typeface="Calibri" panose="020F0502020204030204" pitchFamily="34" charset="0"/>
                <a:ea typeface="Calibri" panose="020F0502020204030204" pitchFamily="34" charset="0"/>
              </a:rPr>
              <a:t>fields</a:t>
            </a:r>
            <a:endParaRPr lang="en-US" sz="240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635"/>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instance/object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each instance/object of the class</a:t>
            </a:r>
          </a:p>
          <a:p>
            <a:pPr marL="342900" lvl="0" indent="-342900" fontAlgn="base">
              <a:spcBef>
                <a:spcPts val="0"/>
              </a:spcBef>
              <a:spcAft>
                <a:spcPts val="1000"/>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the class itself</a:t>
            </a:r>
          </a:p>
          <a:p>
            <a:pPr marL="800100" lvl="1" indent="-342900" fontAlgn="base">
              <a:spcBef>
                <a:spcPts val="0"/>
              </a:spcBef>
              <a:spcAft>
                <a:spcPts val="1000"/>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have functionality by using </a:t>
            </a:r>
            <a:r>
              <a:rPr lang="en-US" sz="2400" dirty="0">
                <a:solidFill>
                  <a:srgbClr val="00B050"/>
                </a:solidFill>
                <a:latin typeface="Calibri" panose="020F0502020204030204" pitchFamily="34" charset="0"/>
                <a:ea typeface="Calibri" panose="020F0502020204030204" pitchFamily="34" charset="0"/>
              </a:rPr>
              <a:t>functions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00B050"/>
                </a:solidFill>
                <a:latin typeface="Calibri" panose="020F0502020204030204" pitchFamily="34" charset="0"/>
                <a:ea typeface="Calibri" panose="020F0502020204030204" pitchFamily="34" charset="0"/>
              </a:rPr>
              <a:t>methods</a:t>
            </a:r>
            <a:endParaRPr lang="en-US" sz="24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AA2B22C-9105-854E-B46A-EA96C69DD91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E14E802-A7F4-6A49-B23C-3014CDA5A05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F0CCFA4-C469-E945-9292-F49C63243F62}"/>
              </a:ext>
            </a:extLst>
          </p:cNvPr>
          <p:cNvSpPr>
            <a:spLocks noGrp="1"/>
          </p:cNvSpPr>
          <p:nvPr>
            <p:ph type="sldNum" sz="quarter" idx="12"/>
          </p:nvPr>
        </p:nvSpPr>
        <p:spPr/>
        <p:txBody>
          <a:bodyPr/>
          <a:lstStyle/>
          <a:p>
            <a:fld id="{6D22F896-40B5-4ADD-8801-0D06FADFA095}" type="slidenum">
              <a:rPr lang="en-US" smtClean="0"/>
              <a:t>92</a:t>
            </a:fld>
            <a:endParaRPr lang="en-US" dirty="0"/>
          </a:p>
        </p:txBody>
      </p:sp>
    </p:spTree>
    <p:extLst>
      <p:ext uri="{BB962C8B-B14F-4D97-AF65-F5344CB8AC3E}">
        <p14:creationId xmlns:p14="http://schemas.microsoft.com/office/powerpoint/2010/main" val="118404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9014-ECDB-4248-BAA0-9F79455948BB}"/>
              </a:ext>
            </a:extLst>
          </p:cNvPr>
          <p:cNvSpPr>
            <a:spLocks noGrp="1"/>
          </p:cNvSpPr>
          <p:nvPr>
            <p:ph type="title"/>
          </p:nvPr>
        </p:nvSpPr>
        <p:spPr/>
        <p:txBody>
          <a:bodyPr/>
          <a:lstStyle/>
          <a:p>
            <a:r>
              <a:rPr lang="en-US" dirty="0"/>
              <a:t>Classes and Functions</a:t>
            </a:r>
          </a:p>
        </p:txBody>
      </p:sp>
      <p:sp>
        <p:nvSpPr>
          <p:cNvPr id="3" name="Content Placeholder 2">
            <a:extLst>
              <a:ext uri="{FF2B5EF4-FFF2-40B4-BE49-F238E27FC236}">
                <a16:creationId xmlns:a16="http://schemas.microsoft.com/office/drawing/2014/main" id="{CDDC6C36-B060-F34E-B68E-0BE2D3B151D4}"/>
              </a:ext>
            </a:extLst>
          </p:cNvPr>
          <p:cNvSpPr>
            <a:spLocks noGrp="1"/>
          </p:cNvSpPr>
          <p:nvPr>
            <p:ph idx="1"/>
          </p:nvPr>
        </p:nvSpPr>
        <p:spPr/>
        <p:txBody>
          <a:bodyPr>
            <a:normAutofit fontScale="92500" lnSpcReduction="20000"/>
          </a:bodyPr>
          <a:lstStyle/>
          <a:p>
            <a:pPr marL="0" marR="0">
              <a:lnSpc>
                <a:spcPct val="94000"/>
              </a:lnSpc>
              <a:spcBef>
                <a:spcPts val="0"/>
              </a:spcBef>
              <a:spcAft>
                <a:spcPts val="1960"/>
              </a:spcAft>
            </a:pPr>
            <a:r>
              <a:rPr lang="en-US" sz="3600" dirty="0">
                <a:solidFill>
                  <a:srgbClr val="000000"/>
                </a:solidFill>
                <a:latin typeface="Calibri" panose="020F0502020204030204" pitchFamily="34" charset="0"/>
                <a:ea typeface="Calibri" panose="020F0502020204030204" pitchFamily="34" charset="0"/>
              </a:rPr>
              <a:t>Objects with Classes</a:t>
            </a:r>
            <a:endParaRPr lang="en-US" sz="1200" dirty="0">
              <a:solidFill>
                <a:srgbClr val="000000"/>
              </a:solidFill>
              <a:latin typeface="Calibri" panose="020F0502020204030204" pitchFamily="34" charset="0"/>
              <a:ea typeface="Calibri" panose="020F0502020204030204" pitchFamily="34" charset="0"/>
            </a:endParaRPr>
          </a:p>
          <a:p>
            <a:pPr marL="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class Person():</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__</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init</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__(self, name,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3221990" indent="0">
              <a:lnSpc>
                <a:spcPct val="132000"/>
              </a:lnSpc>
              <a:spcBef>
                <a:spcPts val="0"/>
              </a:spcBef>
              <a:spcAft>
                <a:spcPts val="264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name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52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birthday(self):</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568325" indent="0">
              <a:lnSpc>
                <a:spcPct val="109000"/>
              </a:lnSpc>
              <a:spcBef>
                <a:spcPts val="0"/>
              </a:spcBef>
              <a:spcAft>
                <a:spcPts val="15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+ 1</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568325" indent="0">
              <a:lnSpc>
                <a:spcPct val="109000"/>
              </a:lnSpc>
              <a:spcBef>
                <a:spcPts val="0"/>
              </a:spcBef>
              <a:spcAft>
                <a:spcPts val="54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ben = Person("Ben</a:t>
            </a:r>
            <a:r>
              <a:rPr lang="en-US" sz="24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10)</a:t>
            </a: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print(</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842AB77-7DAA-F746-B654-1ACDF262C2C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52FD753-385E-EE4C-8528-095A82DF849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CA2A6A-990A-6E4E-AD2E-7B8BCAA317F8}"/>
              </a:ext>
            </a:extLst>
          </p:cNvPr>
          <p:cNvSpPr>
            <a:spLocks noGrp="1"/>
          </p:cNvSpPr>
          <p:nvPr>
            <p:ph type="sldNum" sz="quarter" idx="12"/>
          </p:nvPr>
        </p:nvSpPr>
        <p:spPr/>
        <p:txBody>
          <a:bodyPr/>
          <a:lstStyle/>
          <a:p>
            <a:fld id="{6D22F896-40B5-4ADD-8801-0D06FADFA095}" type="slidenum">
              <a:rPr lang="en-US" smtClean="0"/>
              <a:t>93</a:t>
            </a:fld>
            <a:endParaRPr lang="en-US" dirty="0"/>
          </a:p>
        </p:txBody>
      </p:sp>
    </p:spTree>
    <p:extLst>
      <p:ext uri="{BB962C8B-B14F-4D97-AF65-F5344CB8AC3E}">
        <p14:creationId xmlns:p14="http://schemas.microsoft.com/office/powerpoint/2010/main" val="18320070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8457-B9B5-EE4F-AE53-C689A8A43DA4}"/>
              </a:ext>
            </a:extLst>
          </p:cNvPr>
          <p:cNvSpPr>
            <a:spLocks noGrp="1"/>
          </p:cNvSpPr>
          <p:nvPr>
            <p:ph type="title"/>
          </p:nvPr>
        </p:nvSpPr>
        <p:spPr/>
        <p:txBody>
          <a:bodyPr/>
          <a:lstStyle/>
          <a:p>
            <a:r>
              <a:rPr lang="en-US" dirty="0"/>
              <a:t>Self</a:t>
            </a:r>
          </a:p>
        </p:txBody>
      </p:sp>
      <p:sp>
        <p:nvSpPr>
          <p:cNvPr id="3" name="Content Placeholder 2">
            <a:extLst>
              <a:ext uri="{FF2B5EF4-FFF2-40B4-BE49-F238E27FC236}">
                <a16:creationId xmlns:a16="http://schemas.microsoft.com/office/drawing/2014/main" id="{3FAD263D-F4C5-BB4A-9A62-804F62704A4B}"/>
              </a:ext>
            </a:extLst>
          </p:cNvPr>
          <p:cNvSpPr>
            <a:spLocks noGrp="1"/>
          </p:cNvSpPr>
          <p:nvPr>
            <p:ph idx="1"/>
          </p:nvPr>
        </p:nvSpPr>
        <p:spPr/>
        <p:txBody>
          <a:bodyPr/>
          <a:lstStyle/>
          <a:p>
            <a:pPr lvl="0" fontAlgn="base"/>
            <a:r>
              <a:rPr lang="en-US" dirty="0"/>
              <a:t>Class methods have only one specific difference from ordinary functions - they must have an </a:t>
            </a:r>
            <a:r>
              <a:rPr lang="en-US" u="sng" dirty="0"/>
              <a:t>extra first name </a:t>
            </a:r>
            <a:r>
              <a:rPr lang="en-US" dirty="0"/>
              <a:t>that has to be added to the beginning of the parameter list, but you </a:t>
            </a:r>
            <a:r>
              <a:rPr lang="en-US" b="1" dirty="0"/>
              <a:t>do not </a:t>
            </a:r>
            <a:r>
              <a:rPr lang="en-US" dirty="0"/>
              <a:t>give a value for this parameter when you call the method, Python will provide it. </a:t>
            </a:r>
          </a:p>
          <a:p>
            <a:pPr lvl="0" fontAlgn="base"/>
            <a:r>
              <a:rPr lang="en-US" dirty="0"/>
              <a:t>This particular variable refers to the object </a:t>
            </a:r>
            <a:r>
              <a:rPr lang="en-US" i="1" dirty="0"/>
              <a:t>itself</a:t>
            </a:r>
            <a:r>
              <a:rPr lang="en-US" dirty="0"/>
              <a:t>, and by convention, it is given the name </a:t>
            </a:r>
            <a:r>
              <a:rPr lang="en-US" b="1" dirty="0"/>
              <a:t>self</a:t>
            </a:r>
            <a:r>
              <a:rPr lang="en-US" dirty="0"/>
              <a:t>.</a:t>
            </a:r>
          </a:p>
          <a:p>
            <a:endParaRPr lang="en-US" dirty="0"/>
          </a:p>
        </p:txBody>
      </p:sp>
      <p:sp>
        <p:nvSpPr>
          <p:cNvPr id="4" name="Date Placeholder 3">
            <a:extLst>
              <a:ext uri="{FF2B5EF4-FFF2-40B4-BE49-F238E27FC236}">
                <a16:creationId xmlns:a16="http://schemas.microsoft.com/office/drawing/2014/main" id="{640303DB-A9F7-F846-8FC8-5DCCA5053D8D}"/>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DC17410-9F16-EB42-9C58-CDEF3EBA29B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DBAA20-A7E9-6F48-B18A-7646D231A68B}"/>
              </a:ext>
            </a:extLst>
          </p:cNvPr>
          <p:cNvSpPr>
            <a:spLocks noGrp="1"/>
          </p:cNvSpPr>
          <p:nvPr>
            <p:ph type="sldNum" sz="quarter" idx="12"/>
          </p:nvPr>
        </p:nvSpPr>
        <p:spPr/>
        <p:txBody>
          <a:bodyPr/>
          <a:lstStyle/>
          <a:p>
            <a:fld id="{6D22F896-40B5-4ADD-8801-0D06FADFA095}" type="slidenum">
              <a:rPr lang="en-US" smtClean="0"/>
              <a:t>94</a:t>
            </a:fld>
            <a:endParaRPr lang="en-US" dirty="0"/>
          </a:p>
        </p:txBody>
      </p:sp>
    </p:spTree>
    <p:extLst>
      <p:ext uri="{BB962C8B-B14F-4D97-AF65-F5344CB8AC3E}">
        <p14:creationId xmlns:p14="http://schemas.microsoft.com/office/powerpoint/2010/main" val="31368345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BA64-2C8C-0343-AE4B-268474067E12}"/>
              </a:ext>
            </a:extLst>
          </p:cNvPr>
          <p:cNvSpPr>
            <a:spLocks noGrp="1"/>
          </p:cNvSpPr>
          <p:nvPr>
            <p:ph type="title"/>
          </p:nvPr>
        </p:nvSpPr>
        <p:spPr/>
        <p:txBody>
          <a:bodyPr/>
          <a:lstStyle/>
          <a:p>
            <a:r>
              <a:rPr lang="en-US" dirty="0"/>
              <a:t>The __</a:t>
            </a:r>
            <a:r>
              <a:rPr lang="en-US" dirty="0" err="1"/>
              <a:t>init</a:t>
            </a:r>
            <a:r>
              <a:rPr lang="en-US" dirty="0"/>
              <a:t>__ Method</a:t>
            </a:r>
          </a:p>
        </p:txBody>
      </p:sp>
      <p:sp>
        <p:nvSpPr>
          <p:cNvPr id="3" name="Content Placeholder 2">
            <a:extLst>
              <a:ext uri="{FF2B5EF4-FFF2-40B4-BE49-F238E27FC236}">
                <a16:creationId xmlns:a16="http://schemas.microsoft.com/office/drawing/2014/main" id="{67ABA16D-321A-E547-AA8D-BF291BCECFE3}"/>
              </a:ext>
            </a:extLst>
          </p:cNvPr>
          <p:cNvSpPr>
            <a:spLocks noGrp="1"/>
          </p:cNvSpPr>
          <p:nvPr>
            <p:ph idx="1"/>
          </p:nvPr>
        </p:nvSpPr>
        <p:spPr/>
        <p:txBody>
          <a:bodyPr/>
          <a:lstStyle/>
          <a:p>
            <a:pPr lvl="0" fontAlgn="base"/>
            <a:r>
              <a:rPr lang="en-US" dirty="0"/>
              <a:t>The __</a:t>
            </a:r>
            <a:r>
              <a:rPr lang="en-US" dirty="0" err="1"/>
              <a:t>init</a:t>
            </a:r>
            <a:r>
              <a:rPr lang="en-US" dirty="0"/>
              <a:t>__ method is run as soon as an object of a class is instantiated and it does any initialization.</a:t>
            </a:r>
          </a:p>
          <a:p>
            <a:pPr lvl="0" fontAlgn="base"/>
            <a:r>
              <a:rPr lang="en-US" dirty="0"/>
              <a:t>code: </a:t>
            </a:r>
            <a:r>
              <a:rPr lang="en-US" dirty="0" err="1"/>
              <a:t>ex_person.py</a:t>
            </a:r>
            <a:endParaRPr lang="en-US" dirty="0"/>
          </a:p>
          <a:p>
            <a:endParaRPr lang="en-US" dirty="0"/>
          </a:p>
        </p:txBody>
      </p:sp>
      <p:sp>
        <p:nvSpPr>
          <p:cNvPr id="4" name="Date Placeholder 3">
            <a:extLst>
              <a:ext uri="{FF2B5EF4-FFF2-40B4-BE49-F238E27FC236}">
                <a16:creationId xmlns:a16="http://schemas.microsoft.com/office/drawing/2014/main" id="{72CCC4B9-092F-904E-BF77-F57BB6CD923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1D8BCB0-575F-E241-AACD-FC147D0E972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3DDEC1F-D2D0-FF45-A93C-F064B17ABE09}"/>
              </a:ext>
            </a:extLst>
          </p:cNvPr>
          <p:cNvSpPr>
            <a:spLocks noGrp="1"/>
          </p:cNvSpPr>
          <p:nvPr>
            <p:ph type="sldNum" sz="quarter" idx="12"/>
          </p:nvPr>
        </p:nvSpPr>
        <p:spPr/>
        <p:txBody>
          <a:bodyPr/>
          <a:lstStyle/>
          <a:p>
            <a:fld id="{6D22F896-40B5-4ADD-8801-0D06FADFA095}" type="slidenum">
              <a:rPr lang="en-US" smtClean="0"/>
              <a:t>95</a:t>
            </a:fld>
            <a:endParaRPr lang="en-US" dirty="0"/>
          </a:p>
        </p:txBody>
      </p:sp>
    </p:spTree>
    <p:extLst>
      <p:ext uri="{BB962C8B-B14F-4D97-AF65-F5344CB8AC3E}">
        <p14:creationId xmlns:p14="http://schemas.microsoft.com/office/powerpoint/2010/main" val="4983828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1C6F-BA2D-644D-BCD2-4AFAA72B1A49}"/>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B7082EAE-7C44-C843-A71C-FE975F0191D7}"/>
              </a:ext>
            </a:extLst>
          </p:cNvPr>
          <p:cNvSpPr>
            <a:spLocks noGrp="1"/>
          </p:cNvSpPr>
          <p:nvPr>
            <p:ph idx="1"/>
          </p:nvPr>
        </p:nvSpPr>
        <p:spPr/>
        <p:txBody>
          <a:bodyPr/>
          <a:lstStyle/>
          <a:p>
            <a:pPr lvl="0" fontAlgn="base"/>
            <a:r>
              <a:rPr lang="en-US" dirty="0"/>
              <a:t>classes/objects can have methods just like functions except that we have an extra self variable.</a:t>
            </a:r>
          </a:p>
          <a:p>
            <a:pPr lvl="0" fontAlgn="base"/>
            <a:r>
              <a:rPr lang="en-US" dirty="0"/>
              <a:t>code: </a:t>
            </a:r>
            <a:r>
              <a:rPr lang="en-US" dirty="0" err="1"/>
              <a:t>ex_method.py</a:t>
            </a:r>
            <a:endParaRPr lang="en-US" dirty="0"/>
          </a:p>
          <a:p>
            <a:endParaRPr lang="en-US" dirty="0"/>
          </a:p>
        </p:txBody>
      </p:sp>
      <p:sp>
        <p:nvSpPr>
          <p:cNvPr id="4" name="Date Placeholder 3">
            <a:extLst>
              <a:ext uri="{FF2B5EF4-FFF2-40B4-BE49-F238E27FC236}">
                <a16:creationId xmlns:a16="http://schemas.microsoft.com/office/drawing/2014/main" id="{293E3185-BDC2-524A-AC6D-4B5D8C21426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654FB6D-D164-8945-B8E8-DF41F40F9D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FBA1224-E9B9-6643-A31C-D9D0C2A379C7}"/>
              </a:ext>
            </a:extLst>
          </p:cNvPr>
          <p:cNvSpPr>
            <a:spLocks noGrp="1"/>
          </p:cNvSpPr>
          <p:nvPr>
            <p:ph type="sldNum" sz="quarter" idx="12"/>
          </p:nvPr>
        </p:nvSpPr>
        <p:spPr/>
        <p:txBody>
          <a:bodyPr/>
          <a:lstStyle/>
          <a:p>
            <a:fld id="{6D22F896-40B5-4ADD-8801-0D06FADFA095}" type="slidenum">
              <a:rPr lang="en-US" smtClean="0"/>
              <a:t>96</a:t>
            </a:fld>
            <a:endParaRPr lang="en-US" dirty="0"/>
          </a:p>
        </p:txBody>
      </p:sp>
    </p:spTree>
    <p:extLst>
      <p:ext uri="{BB962C8B-B14F-4D97-AF65-F5344CB8AC3E}">
        <p14:creationId xmlns:p14="http://schemas.microsoft.com/office/powerpoint/2010/main" val="34721362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5CFD-268D-BB48-B790-92BC6094BCAC}"/>
              </a:ext>
            </a:extLst>
          </p:cNvPr>
          <p:cNvSpPr>
            <a:spLocks noGrp="1"/>
          </p:cNvSpPr>
          <p:nvPr>
            <p:ph type="title"/>
          </p:nvPr>
        </p:nvSpPr>
        <p:spPr/>
        <p:txBody>
          <a:bodyPr/>
          <a:lstStyle/>
          <a:p>
            <a:r>
              <a:rPr lang="en-US" dirty="0"/>
              <a:t>Class and Object Variables</a:t>
            </a:r>
          </a:p>
        </p:txBody>
      </p:sp>
      <p:sp>
        <p:nvSpPr>
          <p:cNvPr id="3" name="Content Placeholder 2">
            <a:extLst>
              <a:ext uri="{FF2B5EF4-FFF2-40B4-BE49-F238E27FC236}">
                <a16:creationId xmlns:a16="http://schemas.microsoft.com/office/drawing/2014/main" id="{84D6B0B0-1382-364E-80AD-CB42F6BCE409}"/>
              </a:ext>
            </a:extLst>
          </p:cNvPr>
          <p:cNvSpPr>
            <a:spLocks noGrp="1"/>
          </p:cNvSpPr>
          <p:nvPr>
            <p:ph idx="1"/>
          </p:nvPr>
        </p:nvSpPr>
        <p:spPr/>
        <p:txBody>
          <a:bodyPr/>
          <a:lstStyle/>
          <a:p>
            <a:pPr lvl="0" fontAlgn="base"/>
            <a:r>
              <a:rPr lang="en-US" sz="2400" dirty="0"/>
              <a:t>There are two types of fields (variables):</a:t>
            </a:r>
            <a:endParaRPr lang="en-US" sz="1000" dirty="0"/>
          </a:p>
          <a:p>
            <a:pPr lvl="1" fontAlgn="base"/>
            <a:r>
              <a:rPr lang="en-US" dirty="0"/>
              <a:t>Class variables: variables belong to the class itself. They are shared and can be accessed by all instances of that class. There is only one copy of the class variable.</a:t>
            </a:r>
            <a:endParaRPr lang="en-US" sz="1000" dirty="0"/>
          </a:p>
          <a:p>
            <a:pPr lvl="1" fontAlgn="base"/>
            <a:r>
              <a:rPr lang="en-US" dirty="0"/>
              <a:t>Object/Instance variables: variables belong to each instance/object of the class. Each object has its own copy of the field. They are not shared.</a:t>
            </a:r>
            <a:endParaRPr lang="en-US" sz="1000" dirty="0"/>
          </a:p>
          <a:p>
            <a:pPr lvl="0" fontAlgn="base"/>
            <a:r>
              <a:rPr lang="en-US" sz="2400" dirty="0"/>
              <a:t>code: </a:t>
            </a:r>
            <a:r>
              <a:rPr lang="en-US" sz="2400" dirty="0" err="1"/>
              <a:t>ex_objvar.py</a:t>
            </a:r>
            <a:endParaRPr lang="en-US" sz="1000" dirty="0"/>
          </a:p>
          <a:p>
            <a:endParaRPr lang="en-US" dirty="0"/>
          </a:p>
        </p:txBody>
      </p:sp>
      <p:sp>
        <p:nvSpPr>
          <p:cNvPr id="4" name="Date Placeholder 3">
            <a:extLst>
              <a:ext uri="{FF2B5EF4-FFF2-40B4-BE49-F238E27FC236}">
                <a16:creationId xmlns:a16="http://schemas.microsoft.com/office/drawing/2014/main" id="{D00E0970-846C-8843-8DEC-685268553A9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F195992-30ED-4C4A-9FA7-B5BB0281FF2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2911C12-5FDB-3841-B21F-F1CFBBA1127F}"/>
              </a:ext>
            </a:extLst>
          </p:cNvPr>
          <p:cNvSpPr>
            <a:spLocks noGrp="1"/>
          </p:cNvSpPr>
          <p:nvPr>
            <p:ph type="sldNum" sz="quarter" idx="12"/>
          </p:nvPr>
        </p:nvSpPr>
        <p:spPr/>
        <p:txBody>
          <a:bodyPr/>
          <a:lstStyle/>
          <a:p>
            <a:fld id="{6D22F896-40B5-4ADD-8801-0D06FADFA095}" type="slidenum">
              <a:rPr lang="en-US" smtClean="0"/>
              <a:t>97</a:t>
            </a:fld>
            <a:endParaRPr lang="en-US" dirty="0"/>
          </a:p>
        </p:txBody>
      </p:sp>
    </p:spTree>
    <p:extLst>
      <p:ext uri="{BB962C8B-B14F-4D97-AF65-F5344CB8AC3E}">
        <p14:creationId xmlns:p14="http://schemas.microsoft.com/office/powerpoint/2010/main" val="28341608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1532-C565-D147-B339-98BFB3F60E1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F1B7E127-1FB0-2B4B-A092-47D54110E2FF}"/>
              </a:ext>
            </a:extLst>
          </p:cNvPr>
          <p:cNvSpPr>
            <a:spLocks noGrp="1"/>
          </p:cNvSpPr>
          <p:nvPr>
            <p:ph idx="1"/>
          </p:nvPr>
        </p:nvSpPr>
        <p:spPr/>
        <p:txBody>
          <a:bodyPr/>
          <a:lstStyle/>
          <a:p>
            <a:pPr lvl="0" fontAlgn="base"/>
            <a:r>
              <a:rPr lang="en-US" dirty="0"/>
              <a:t>One of the major benefits of object oriented programming is </a:t>
            </a:r>
            <a:r>
              <a:rPr lang="en-US" b="1" dirty="0"/>
              <a:t>reuse </a:t>
            </a:r>
            <a:r>
              <a:rPr lang="en-US" dirty="0"/>
              <a:t>of code and one of the ways this is achieved is through the </a:t>
            </a:r>
            <a:r>
              <a:rPr lang="en-US" i="1" dirty="0"/>
              <a:t>inheritance </a:t>
            </a:r>
            <a:r>
              <a:rPr lang="en-US" dirty="0"/>
              <a:t>mechanism. Inheritance can be best imagined as implementing a </a:t>
            </a:r>
            <a:r>
              <a:rPr lang="en-US" i="1" dirty="0"/>
              <a:t>type and subtype </a:t>
            </a:r>
            <a:r>
              <a:rPr lang="en-US" dirty="0"/>
              <a:t>relationship between classes.</a:t>
            </a:r>
          </a:p>
          <a:p>
            <a:pPr lvl="0" fontAlgn="base"/>
            <a:r>
              <a:rPr lang="en-US" dirty="0"/>
              <a:t>polymorphism</a:t>
            </a:r>
            <a:r>
              <a:rPr lang="en-US" b="1" dirty="0"/>
              <a:t>: </a:t>
            </a:r>
            <a:r>
              <a:rPr lang="en-US" dirty="0"/>
              <a:t>where a sub-type can be substituted in any situation where a parent type is expected i.e. the object can be treated as an instance of the parent class.</a:t>
            </a:r>
          </a:p>
          <a:p>
            <a:pPr lvl="0" fontAlgn="base"/>
            <a:r>
              <a:rPr lang="en-US" dirty="0"/>
              <a:t>code: </a:t>
            </a:r>
            <a:r>
              <a:rPr lang="en-US" dirty="0" err="1"/>
              <a:t>ex_inherit.py</a:t>
            </a:r>
            <a:endParaRPr lang="en-US" dirty="0"/>
          </a:p>
          <a:p>
            <a:endParaRPr lang="en-US" dirty="0"/>
          </a:p>
        </p:txBody>
      </p:sp>
      <p:sp>
        <p:nvSpPr>
          <p:cNvPr id="4" name="Date Placeholder 3">
            <a:extLst>
              <a:ext uri="{FF2B5EF4-FFF2-40B4-BE49-F238E27FC236}">
                <a16:creationId xmlns:a16="http://schemas.microsoft.com/office/drawing/2014/main" id="{751324CE-2193-474F-B8D5-1CFEA78ABBA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165DC84B-8A46-D94B-8EE9-04E15DE67F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F840A67-63E7-2D4E-B58E-90D2EBF9BF76}"/>
              </a:ext>
            </a:extLst>
          </p:cNvPr>
          <p:cNvSpPr>
            <a:spLocks noGrp="1"/>
          </p:cNvSpPr>
          <p:nvPr>
            <p:ph type="sldNum" sz="quarter" idx="12"/>
          </p:nvPr>
        </p:nvSpPr>
        <p:spPr/>
        <p:txBody>
          <a:bodyPr/>
          <a:lstStyle/>
          <a:p>
            <a:fld id="{6D22F896-40B5-4ADD-8801-0D06FADFA095}" type="slidenum">
              <a:rPr lang="en-US" smtClean="0"/>
              <a:t>98</a:t>
            </a:fld>
            <a:endParaRPr lang="en-US" dirty="0"/>
          </a:p>
        </p:txBody>
      </p:sp>
    </p:spTree>
    <p:extLst>
      <p:ext uri="{BB962C8B-B14F-4D97-AF65-F5344CB8AC3E}">
        <p14:creationId xmlns:p14="http://schemas.microsoft.com/office/powerpoint/2010/main" val="32046585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0FFC-2AC5-3F4E-89EE-FFC8E857B869}"/>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70ADA029-A811-324B-9F5B-D480E3F271E1}"/>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47DE3FD6-30FF-9F43-BB46-4BACF3F5588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D9639B9-E8DF-1846-AA32-BF91AB906C3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67C7903-3A45-994D-A6B0-A72FAB2840BE}"/>
              </a:ext>
            </a:extLst>
          </p:cNvPr>
          <p:cNvSpPr>
            <a:spLocks noGrp="1"/>
          </p:cNvSpPr>
          <p:nvPr>
            <p:ph type="sldNum" sz="quarter" idx="12"/>
          </p:nvPr>
        </p:nvSpPr>
        <p:spPr/>
        <p:txBody>
          <a:bodyPr/>
          <a:lstStyle/>
          <a:p>
            <a:fld id="{6D22F896-40B5-4ADD-8801-0D06FADFA095}" type="slidenum">
              <a:rPr lang="en-US" smtClean="0"/>
              <a:t>99</a:t>
            </a:fld>
            <a:endParaRPr lang="en-US" dirty="0"/>
          </a:p>
        </p:txBody>
      </p:sp>
      <p:grpSp>
        <p:nvGrpSpPr>
          <p:cNvPr id="7" name="Group 6">
            <a:extLst>
              <a:ext uri="{FF2B5EF4-FFF2-40B4-BE49-F238E27FC236}">
                <a16:creationId xmlns:a16="http://schemas.microsoft.com/office/drawing/2014/main" id="{6420D9DB-15FB-BD44-8F23-D1F119037C95}"/>
              </a:ext>
            </a:extLst>
          </p:cNvPr>
          <p:cNvGrpSpPr/>
          <p:nvPr/>
        </p:nvGrpSpPr>
        <p:grpSpPr>
          <a:xfrm>
            <a:off x="3819527" y="2591181"/>
            <a:ext cx="5507353" cy="3258605"/>
            <a:chOff x="0" y="0"/>
            <a:chExt cx="4943856" cy="2743200"/>
          </a:xfrm>
        </p:grpSpPr>
        <p:sp>
          <p:nvSpPr>
            <p:cNvPr id="8" name="Shape 8126">
              <a:extLst>
                <a:ext uri="{FF2B5EF4-FFF2-40B4-BE49-F238E27FC236}">
                  <a16:creationId xmlns:a16="http://schemas.microsoft.com/office/drawing/2014/main" id="{BCA24E68-38D1-3C46-B73F-B82885F27FC4}"/>
                </a:ext>
              </a:extLst>
            </p:cNvPr>
            <p:cNvSpPr/>
            <p:nvPr/>
          </p:nvSpPr>
          <p:spPr>
            <a:xfrm>
              <a:off x="16002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72DEA7E2-C32E-2F42-9D61-B408671B9435}"/>
                </a:ext>
              </a:extLst>
            </p:cNvPr>
            <p:cNvSpPr/>
            <p:nvPr/>
          </p:nvSpPr>
          <p:spPr>
            <a:xfrm>
              <a:off x="2122424" y="209423"/>
              <a:ext cx="84005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rPr>
                <a:t>Person</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0" name="Shape 8129">
              <a:extLst>
                <a:ext uri="{FF2B5EF4-FFF2-40B4-BE49-F238E27FC236}">
                  <a16:creationId xmlns:a16="http://schemas.microsoft.com/office/drawing/2014/main" id="{C50ECBAA-0BD3-E040-B9B7-7B20DFCEE148}"/>
                </a:ext>
              </a:extLst>
            </p:cNvPr>
            <p:cNvSpPr/>
            <p:nvPr/>
          </p:nvSpPr>
          <p:spPr>
            <a:xfrm>
              <a:off x="1600200" y="990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F4035DB3-39FD-744D-BFD5-254ACC7AF392}"/>
                </a:ext>
              </a:extLst>
            </p:cNvPr>
            <p:cNvSpPr/>
            <p:nvPr/>
          </p:nvSpPr>
          <p:spPr>
            <a:xfrm>
              <a:off x="2134616" y="1200277"/>
              <a:ext cx="80904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Parent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131">
              <a:extLst>
                <a:ext uri="{FF2B5EF4-FFF2-40B4-BE49-F238E27FC236}">
                  <a16:creationId xmlns:a16="http://schemas.microsoft.com/office/drawing/2014/main" id="{E6498508-8A3E-424B-91D3-713CEE346A04}"/>
                </a:ext>
              </a:extLst>
            </p:cNvPr>
            <p:cNvSpPr/>
            <p:nvPr/>
          </p:nvSpPr>
          <p:spPr>
            <a:xfrm>
              <a:off x="2399538" y="608838"/>
              <a:ext cx="76200" cy="381000"/>
            </a:xfrm>
            <a:custGeom>
              <a:avLst/>
              <a:gdLst/>
              <a:ahLst/>
              <a:cxnLst/>
              <a:rect l="0" t="0" r="0" b="0"/>
              <a:pathLst>
                <a:path w="76200" h="381000">
                  <a:moveTo>
                    <a:pt x="38100" y="0"/>
                  </a:moveTo>
                  <a:lnTo>
                    <a:pt x="76200" y="76200"/>
                  </a:lnTo>
                  <a:lnTo>
                    <a:pt x="44450" y="76200"/>
                  </a:lnTo>
                  <a:lnTo>
                    <a:pt x="44450" y="381000"/>
                  </a:lnTo>
                  <a:lnTo>
                    <a:pt x="31750" y="381000"/>
                  </a:lnTo>
                  <a:lnTo>
                    <a:pt x="31750" y="76200"/>
                  </a:lnTo>
                  <a:lnTo>
                    <a:pt x="0" y="76200"/>
                  </a:lnTo>
                  <a:lnTo>
                    <a:pt x="3810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133">
              <a:extLst>
                <a:ext uri="{FF2B5EF4-FFF2-40B4-BE49-F238E27FC236}">
                  <a16:creationId xmlns:a16="http://schemas.microsoft.com/office/drawing/2014/main" id="{C2037E30-41C6-B341-9067-9DD3BC2065E7}"/>
                </a:ext>
              </a:extLst>
            </p:cNvPr>
            <p:cNvSpPr/>
            <p:nvPr/>
          </p:nvSpPr>
          <p:spPr>
            <a:xfrm>
              <a:off x="0"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B368B2E7-88F8-E14B-ABE6-7CB01A260E89}"/>
                </a:ext>
              </a:extLst>
            </p:cNvPr>
            <p:cNvSpPr/>
            <p:nvPr/>
          </p:nvSpPr>
          <p:spPr>
            <a:xfrm>
              <a:off x="406146" y="2343658"/>
              <a:ext cx="1148960"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Daughter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136">
              <a:extLst>
                <a:ext uri="{FF2B5EF4-FFF2-40B4-BE49-F238E27FC236}">
                  <a16:creationId xmlns:a16="http://schemas.microsoft.com/office/drawing/2014/main" id="{4BFA4FF6-80FD-4648-A04F-A836180AF70B}"/>
                </a:ext>
              </a:extLst>
            </p:cNvPr>
            <p:cNvSpPr/>
            <p:nvPr/>
          </p:nvSpPr>
          <p:spPr>
            <a:xfrm>
              <a:off x="3267456"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6" name="Rectangle 15">
              <a:extLst>
                <a:ext uri="{FF2B5EF4-FFF2-40B4-BE49-F238E27FC236}">
                  <a16:creationId xmlns:a16="http://schemas.microsoft.com/office/drawing/2014/main" id="{BACAB054-0E20-514D-B234-1F5C4B8F1D29}"/>
                </a:ext>
              </a:extLst>
            </p:cNvPr>
            <p:cNvSpPr/>
            <p:nvPr/>
          </p:nvSpPr>
          <p:spPr>
            <a:xfrm>
              <a:off x="3932682" y="2343658"/>
              <a:ext cx="460009"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Son</a:t>
              </a:r>
              <a:endParaRPr lang="en-US" sz="1100">
                <a:solidFill>
                  <a:srgbClr val="000000"/>
                </a:solidFill>
                <a:effectLst/>
                <a:latin typeface="Calibri" panose="020F0502020204030204" pitchFamily="34" charset="0"/>
                <a:ea typeface="Calibri" panose="020F0502020204030204" pitchFamily="34" charset="0"/>
              </a:endParaRPr>
            </a:p>
          </p:txBody>
        </p:sp>
        <p:sp>
          <p:nvSpPr>
            <p:cNvPr id="17" name="Shape 8138">
              <a:extLst>
                <a:ext uri="{FF2B5EF4-FFF2-40B4-BE49-F238E27FC236}">
                  <a16:creationId xmlns:a16="http://schemas.microsoft.com/office/drawing/2014/main" id="{18B701FD-74F9-CB4E-BEAC-EFF0AB1AC37C}"/>
                </a:ext>
              </a:extLst>
            </p:cNvPr>
            <p:cNvSpPr/>
            <p:nvPr/>
          </p:nvSpPr>
          <p:spPr>
            <a:xfrm>
              <a:off x="835406" y="1578356"/>
              <a:ext cx="1602232" cy="560451"/>
            </a:xfrm>
            <a:custGeom>
              <a:avLst/>
              <a:gdLst/>
              <a:ahLst/>
              <a:cxnLst/>
              <a:rect l="0" t="0" r="0" b="0"/>
              <a:pathLst>
                <a:path w="1602232" h="560451">
                  <a:moveTo>
                    <a:pt x="1505204" y="762"/>
                  </a:moveTo>
                  <a:lnTo>
                    <a:pt x="1602232" y="21082"/>
                  </a:lnTo>
                  <a:lnTo>
                    <a:pt x="1536827" y="95504"/>
                  </a:lnTo>
                  <a:cubicBezTo>
                    <a:pt x="1534541" y="98171"/>
                    <a:pt x="1530477" y="98425"/>
                    <a:pt x="1527937" y="96139"/>
                  </a:cubicBezTo>
                  <a:cubicBezTo>
                    <a:pt x="1525270" y="93726"/>
                    <a:pt x="1525016" y="89789"/>
                    <a:pt x="1527302" y="87122"/>
                  </a:cubicBezTo>
                  <a:lnTo>
                    <a:pt x="1570010" y="38552"/>
                  </a:lnTo>
                  <a:lnTo>
                    <a:pt x="4064" y="560451"/>
                  </a:lnTo>
                  <a:lnTo>
                    <a:pt x="0" y="548513"/>
                  </a:lnTo>
                  <a:lnTo>
                    <a:pt x="1566069" y="26448"/>
                  </a:lnTo>
                  <a:lnTo>
                    <a:pt x="1502664" y="13208"/>
                  </a:lnTo>
                  <a:cubicBezTo>
                    <a:pt x="1499235" y="12446"/>
                    <a:pt x="1497076" y="9144"/>
                    <a:pt x="1497711" y="5715"/>
                  </a:cubicBezTo>
                  <a:cubicBezTo>
                    <a:pt x="1498473" y="2286"/>
                    <a:pt x="1501775" y="0"/>
                    <a:pt x="1505204" y="762"/>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8" name="Shape 8139">
              <a:extLst>
                <a:ext uri="{FF2B5EF4-FFF2-40B4-BE49-F238E27FC236}">
                  <a16:creationId xmlns:a16="http://schemas.microsoft.com/office/drawing/2014/main" id="{46C36DBF-ADFB-7143-BE19-BD6A1A205C45}"/>
                </a:ext>
              </a:extLst>
            </p:cNvPr>
            <p:cNvSpPr/>
            <p:nvPr/>
          </p:nvSpPr>
          <p:spPr>
            <a:xfrm>
              <a:off x="2437638" y="1577213"/>
              <a:ext cx="1668780" cy="561721"/>
            </a:xfrm>
            <a:custGeom>
              <a:avLst/>
              <a:gdLst/>
              <a:ahLst/>
              <a:cxnLst/>
              <a:rect l="0" t="0" r="0" b="0"/>
              <a:pathLst>
                <a:path w="1668780" h="561721">
                  <a:moveTo>
                    <a:pt x="96774" y="762"/>
                  </a:moveTo>
                  <a:cubicBezTo>
                    <a:pt x="100203" y="0"/>
                    <a:pt x="103505" y="2159"/>
                    <a:pt x="104267" y="5588"/>
                  </a:cubicBezTo>
                  <a:cubicBezTo>
                    <a:pt x="105029" y="9017"/>
                    <a:pt x="102870" y="12446"/>
                    <a:pt x="99441" y="13081"/>
                  </a:cubicBezTo>
                  <a:lnTo>
                    <a:pt x="36333" y="27136"/>
                  </a:lnTo>
                  <a:lnTo>
                    <a:pt x="1668780" y="549529"/>
                  </a:lnTo>
                  <a:lnTo>
                    <a:pt x="1664970" y="561721"/>
                  </a:lnTo>
                  <a:lnTo>
                    <a:pt x="32340" y="39269"/>
                  </a:lnTo>
                  <a:lnTo>
                    <a:pt x="75692" y="87376"/>
                  </a:lnTo>
                  <a:cubicBezTo>
                    <a:pt x="78105" y="89916"/>
                    <a:pt x="77851" y="93980"/>
                    <a:pt x="75311" y="96393"/>
                  </a:cubicBezTo>
                  <a:cubicBezTo>
                    <a:pt x="72644" y="98679"/>
                    <a:pt x="68580" y="98425"/>
                    <a:pt x="66294" y="95885"/>
                  </a:cubicBezTo>
                  <a:lnTo>
                    <a:pt x="0" y="22225"/>
                  </a:lnTo>
                  <a:lnTo>
                    <a:pt x="96774" y="762"/>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1374191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16948</TotalTime>
  <Words>8014</Words>
  <Application>Microsoft Macintosh PowerPoint</Application>
  <PresentationFormat>Widescreen</PresentationFormat>
  <Paragraphs>1517</Paragraphs>
  <Slides>157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Arial</vt:lpstr>
      <vt:lpstr>Calibri</vt:lpstr>
      <vt:lpstr>Century Gothic</vt:lpstr>
      <vt:lpstr>Consolas</vt:lpstr>
      <vt:lpstr>Vapor Trail</vt:lpstr>
      <vt:lpstr>Learn to Code with Python</vt:lpstr>
      <vt:lpstr>Agenda</vt:lpstr>
      <vt:lpstr>Resources</vt:lpstr>
      <vt:lpstr>Weekly Schedule</vt:lpstr>
      <vt:lpstr>First week on 11/5/2019</vt:lpstr>
      <vt:lpstr>Second week on 11/12/2019</vt:lpstr>
      <vt:lpstr>Third week on 11/19/2019</vt:lpstr>
      <vt:lpstr>Forth week on 11/26/2019</vt:lpstr>
      <vt:lpstr>Introduction</vt:lpstr>
      <vt:lpstr>Why Learn Computer Programming? </vt:lpstr>
      <vt:lpstr>Think like a computer scientist</vt:lpstr>
      <vt:lpstr>What is programming? </vt:lpstr>
      <vt:lpstr>What is a program?</vt:lpstr>
      <vt:lpstr>The process of compiling and running a Java program</vt:lpstr>
      <vt:lpstr>How interpreted languages are executed</vt:lpstr>
      <vt:lpstr>What is debugging? </vt:lpstr>
      <vt:lpstr>Most Popular Languages Taught in Colleges in USA</vt:lpstr>
      <vt:lpstr>Why Python?</vt:lpstr>
      <vt:lpstr>Why Python?</vt:lpstr>
      <vt:lpstr>History of Python </vt:lpstr>
      <vt:lpstr>How to Learn to Code? </vt:lpstr>
      <vt:lpstr>Have Fun! </vt:lpstr>
      <vt:lpstr>Get Started</vt:lpstr>
      <vt:lpstr>Download and Install Tools</vt:lpstr>
      <vt:lpstr>Download and Install Python</vt:lpstr>
      <vt:lpstr>Install Python #1</vt:lpstr>
      <vt:lpstr>Install Python #2</vt:lpstr>
      <vt:lpstr>Install Python #3</vt:lpstr>
      <vt:lpstr>Download and Install Visual Studio Code</vt:lpstr>
      <vt:lpstr>Install Visual Studio Code #1</vt:lpstr>
      <vt:lpstr>Install Visual Studio Code #2</vt:lpstr>
      <vt:lpstr>Install Visual Studio Code #3</vt:lpstr>
      <vt:lpstr>Install Visual Studio Code #4</vt:lpstr>
      <vt:lpstr>Install Visual Studio Code #5</vt:lpstr>
      <vt:lpstr>First Steps</vt:lpstr>
      <vt:lpstr>Using a Program Source File </vt:lpstr>
      <vt:lpstr>For Windows Users </vt:lpstr>
      <vt:lpstr>For Mac OS X Users </vt:lpstr>
      <vt:lpstr>Getting Familiar with  Visual Studio Code </vt:lpstr>
      <vt:lpstr>Python Crash Course</vt:lpstr>
      <vt:lpstr>Python Crash Course</vt:lpstr>
      <vt:lpstr>Basics</vt:lpstr>
      <vt:lpstr>Basics Data Types </vt:lpstr>
      <vt:lpstr>Numbers</vt:lpstr>
      <vt:lpstr>Numbers and Math</vt:lpstr>
      <vt:lpstr>Comments</vt:lpstr>
      <vt:lpstr>Variables and Types </vt:lpstr>
      <vt:lpstr>Naming Variables </vt:lpstr>
      <vt:lpstr>Strings </vt:lpstr>
      <vt:lpstr>Strings</vt:lpstr>
      <vt:lpstr>Escape Sequences</vt:lpstr>
      <vt:lpstr>Strings Concatenation</vt:lpstr>
      <vt:lpstr>Strings Format</vt:lpstr>
      <vt:lpstr>Indentation!!!</vt:lpstr>
      <vt:lpstr>More About Strings</vt:lpstr>
      <vt:lpstr>Operators and Expressions</vt:lpstr>
      <vt:lpstr>Operators and Expressions</vt:lpstr>
      <vt:lpstr>Order of operations</vt:lpstr>
      <vt:lpstr>What Will You Get?</vt:lpstr>
      <vt:lpstr>Control Flow</vt:lpstr>
      <vt:lpstr>Booleans</vt:lpstr>
      <vt:lpstr>Conditions</vt:lpstr>
      <vt:lpstr>The if Statement</vt:lpstr>
      <vt:lpstr>The break Statement</vt:lpstr>
      <vt:lpstr>The continue Statement</vt:lpstr>
      <vt:lpstr>The while Statement</vt:lpstr>
      <vt:lpstr>For Loop 1</vt:lpstr>
      <vt:lpstr>For Loop 2</vt:lpstr>
      <vt:lpstr>Functions and Modules</vt:lpstr>
      <vt:lpstr>Functions</vt:lpstr>
      <vt:lpstr>Default Argument Values</vt:lpstr>
      <vt:lpstr>Keyword Arguments</vt:lpstr>
      <vt:lpstr>The return Statement</vt:lpstr>
      <vt:lpstr>Data Structures</vt:lpstr>
      <vt:lpstr>Data Structures</vt:lpstr>
      <vt:lpstr>Lists are Variable Length, Same Types</vt:lpstr>
      <vt:lpstr>Lists are Variable Length, Same Types</vt:lpstr>
      <vt:lpstr>List Arithmetic</vt:lpstr>
      <vt:lpstr>Tuples are Fixed-Length, Different Types</vt:lpstr>
      <vt:lpstr>Tuples are Fixed-Length, Different Types</vt:lpstr>
      <vt:lpstr>Dictionaries Map Keys to Values</vt:lpstr>
      <vt:lpstr>Dictionaries Map Keys to Values</vt:lpstr>
      <vt:lpstr>Sequences</vt:lpstr>
      <vt:lpstr>Sets Contain Unique Values</vt:lpstr>
      <vt:lpstr>Inputs &amp; Outputs</vt:lpstr>
      <vt:lpstr>Input from User</vt:lpstr>
      <vt:lpstr>Files</vt:lpstr>
      <vt:lpstr>Writing to a File</vt:lpstr>
      <vt:lpstr>Object Oriented Programming (OOP)</vt:lpstr>
      <vt:lpstr>The Characteristics of OOP</vt:lpstr>
      <vt:lpstr>Object Oriented Programming</vt:lpstr>
      <vt:lpstr>Classes and Objects</vt:lpstr>
      <vt:lpstr>Classes and Functions</vt:lpstr>
      <vt:lpstr>Self</vt:lpstr>
      <vt:lpstr>The __init__ Method</vt:lpstr>
      <vt:lpstr>Object Methods</vt:lpstr>
      <vt:lpstr>Class and Object Variables</vt:lpstr>
      <vt:lpstr>Inheritance</vt:lpstr>
      <vt:lpstr>Derived Classes Example</vt:lpstr>
      <vt:lpstr>Derived Classes Example</vt:lpstr>
      <vt:lpstr>Inheritance Example</vt:lpstr>
      <vt:lpstr>Exceptions</vt:lpstr>
      <vt:lpstr>Exceptions</vt:lpstr>
      <vt:lpstr>Errors</vt:lpstr>
      <vt:lpstr>Handling Exceptions</vt:lpstr>
      <vt:lpstr>Raising Exceptions</vt:lpstr>
      <vt:lpstr>Try ..Finally</vt:lpstr>
      <vt:lpstr>With Statement</vt:lpstr>
      <vt:lpstr>Standard Library</vt:lpstr>
      <vt:lpstr>Standard Library</vt:lpstr>
      <vt:lpstr>sys module</vt:lpstr>
      <vt:lpstr>logging module</vt:lpstr>
      <vt:lpstr>urlib and json modules</vt:lpstr>
      <vt:lpstr>Special Methods</vt:lpstr>
      <vt:lpstr>Class Hands-On Projects</vt:lpstr>
      <vt:lpstr>Team Members</vt:lpstr>
      <vt:lpstr>Guess the Number</vt:lpstr>
      <vt:lpstr>Temperature Converter</vt:lpstr>
      <vt:lpstr>Drawing the Turtles</vt:lpstr>
      <vt:lpstr>Drawing with Turtles</vt:lpstr>
      <vt:lpstr>Using Python’s turtle Module</vt:lpstr>
      <vt:lpstr>Using Python’s turtle Module</vt:lpstr>
      <vt:lpstr>Turtle Program</vt:lpstr>
      <vt:lpstr>1. Show a Turtle</vt:lpstr>
      <vt:lpstr>2. Can you draw a petal?</vt:lpstr>
      <vt:lpstr>3. Can you draw a circle?</vt:lpstr>
      <vt:lpstr>4. Can You draw 4 circles?</vt:lpstr>
      <vt:lpstr>4. Can You draw 4 circles? (with loop)</vt:lpstr>
      <vt:lpstr>5. Can you draw all 24 petals?</vt:lpstr>
      <vt:lpstr>Drawing with Turtle</vt:lpstr>
      <vt:lpstr>Mortgage Loan Calculator </vt:lpstr>
      <vt:lpstr>Compound Interest</vt:lpstr>
      <vt:lpstr>Currency Converter</vt:lpstr>
      <vt:lpstr>Hangman</vt:lpstr>
      <vt:lpstr>Flow Chart for Hangman</vt:lpstr>
      <vt:lpstr>Thank You!</vt:lpstr>
      <vt:lpstr>What Next?</vt:lpstr>
      <vt:lpstr>What Next?</vt:lpstr>
      <vt:lpstr>Supplemental Materials</vt:lpstr>
      <vt:lpstr>Variables and Values </vt:lpstr>
      <vt:lpstr>Keeping Text in Strings</vt:lpstr>
      <vt:lpstr>Local Variables</vt:lpstr>
      <vt:lpstr>Global Variables</vt:lpstr>
      <vt:lpstr>nonlocal Variables</vt:lpstr>
      <vt:lpstr>DocStrings</vt:lpstr>
      <vt:lpstr>Modules</vt:lpstr>
      <vt:lpstr>Create a Modules</vt:lpstr>
      <vt:lpstr>Modules</vt:lpstr>
      <vt:lpstr>A module’s __name__</vt:lpstr>
      <vt:lpstr>Lists</vt:lpstr>
      <vt:lpstr>Tuples</vt:lpstr>
      <vt:lpstr>Dictionaries</vt:lpstr>
      <vt:lpstr>Sets</vt:lpstr>
      <vt:lpstr>References</vt:lpstr>
      <vt:lpstr>Pickle</vt:lpstr>
      <vt:lpstr>More</vt:lpstr>
      <vt:lpstr>Lambda 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Deep Learning with TensorFlow</dc:title>
  <dc:creator>Chia Chang</dc:creator>
  <cp:lastModifiedBy>Chia Chang</cp:lastModifiedBy>
  <cp:revision>411</cp:revision>
  <dcterms:created xsi:type="dcterms:W3CDTF">2019-02-28T02:50:26Z</dcterms:created>
  <dcterms:modified xsi:type="dcterms:W3CDTF">2019-11-07T06:17:29Z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chiach@microsoft.com</vt:lpwstr>
  </property>
  <property fmtid="{D5CDD505-2E9C-101B-9397-08002B2CF9AE}" pid="5" name="MSIP_Label_f42aa342-8706-4288-bd11-ebb85995028c_SetDate">
    <vt:lpwstr>2019-02-28T02:50:48.8652197Z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f3a34c4f-ee21-4153-9f1a-a1301bb88dcf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