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353" r:id="rId2"/>
    <p:sldId id="385" r:id="rId3"/>
    <p:sldId id="384" r:id="rId4"/>
    <p:sldId id="389" r:id="rId5"/>
    <p:sldId id="390" r:id="rId6"/>
    <p:sldId id="387" r:id="rId7"/>
    <p:sldId id="386" r:id="rId8"/>
    <p:sldId id="355" r:id="rId9"/>
    <p:sldId id="391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1" r:id="rId19"/>
    <p:sldId id="380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3" r:id="rId35"/>
    <p:sldId id="306" r:id="rId36"/>
    <p:sldId id="307" r:id="rId37"/>
    <p:sldId id="304" r:id="rId38"/>
    <p:sldId id="382" r:id="rId39"/>
    <p:sldId id="302" r:id="rId40"/>
    <p:sldId id="305" r:id="rId41"/>
    <p:sldId id="310" r:id="rId42"/>
    <p:sldId id="309" r:id="rId43"/>
    <p:sldId id="308" r:id="rId44"/>
    <p:sldId id="311" r:id="rId45"/>
    <p:sldId id="312" r:id="rId46"/>
    <p:sldId id="313" r:id="rId47"/>
    <p:sldId id="381" r:id="rId48"/>
    <p:sldId id="344" r:id="rId49"/>
    <p:sldId id="345" r:id="rId50"/>
    <p:sldId id="336" r:id="rId51"/>
    <p:sldId id="361" r:id="rId52"/>
    <p:sldId id="360" r:id="rId53"/>
    <p:sldId id="363" r:id="rId54"/>
    <p:sldId id="364" r:id="rId55"/>
    <p:sldId id="362" r:id="rId56"/>
    <p:sldId id="383" r:id="rId57"/>
    <p:sldId id="314" r:id="rId58"/>
    <p:sldId id="315" r:id="rId59"/>
    <p:sldId id="357" r:id="rId60"/>
    <p:sldId id="318" r:id="rId61"/>
    <p:sldId id="320" r:id="rId62"/>
    <p:sldId id="321" r:id="rId63"/>
    <p:sldId id="323" r:id="rId64"/>
    <p:sldId id="324" r:id="rId65"/>
    <p:sldId id="326" r:id="rId66"/>
    <p:sldId id="325" r:id="rId67"/>
    <p:sldId id="327" r:id="rId68"/>
    <p:sldId id="328" r:id="rId69"/>
    <p:sldId id="329" r:id="rId70"/>
    <p:sldId id="358" r:id="rId71"/>
    <p:sldId id="359" r:id="rId72"/>
    <p:sldId id="330" r:id="rId73"/>
    <p:sldId id="367" r:id="rId74"/>
    <p:sldId id="366" r:id="rId75"/>
    <p:sldId id="331" r:id="rId76"/>
    <p:sldId id="333" r:id="rId77"/>
    <p:sldId id="334" r:id="rId78"/>
    <p:sldId id="335" r:id="rId79"/>
    <p:sldId id="368" r:id="rId80"/>
    <p:sldId id="365" r:id="rId81"/>
    <p:sldId id="337" r:id="rId82"/>
    <p:sldId id="370" r:id="rId83"/>
    <p:sldId id="371" r:id="rId84"/>
    <p:sldId id="388" r:id="rId85"/>
    <p:sldId id="338" r:id="rId86"/>
    <p:sldId id="372" r:id="rId87"/>
    <p:sldId id="373" r:id="rId88"/>
    <p:sldId id="374" r:id="rId89"/>
    <p:sldId id="375" r:id="rId90"/>
    <p:sldId id="339" r:id="rId91"/>
    <p:sldId id="341" r:id="rId92"/>
    <p:sldId id="346" r:id="rId93"/>
    <p:sldId id="347" r:id="rId94"/>
    <p:sldId id="348" r:id="rId95"/>
    <p:sldId id="376" r:id="rId96"/>
    <p:sldId id="377" r:id="rId97"/>
    <p:sldId id="379" r:id="rId98"/>
    <p:sldId id="378" r:id="rId99"/>
    <p:sldId id="349" r:id="rId100"/>
    <p:sldId id="350" r:id="rId101"/>
    <p:sldId id="352" r:id="rId102"/>
    <p:sldId id="351" r:id="rId103"/>
    <p:sldId id="392" r:id="rId104"/>
    <p:sldId id="394" r:id="rId105"/>
    <p:sldId id="393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8F4429-4522-42D4-9FE4-0FF8C621DE6E}">
          <p14:sldIdLst>
            <p14:sldId id="353"/>
            <p14:sldId id="385"/>
            <p14:sldId id="384"/>
            <p14:sldId id="389"/>
            <p14:sldId id="390"/>
            <p14:sldId id="387"/>
            <p14:sldId id="386"/>
            <p14:sldId id="355"/>
            <p14:sldId id="391"/>
          </p14:sldIdLst>
        </p14:section>
        <p14:section name="Chapter 0" id="{6B1716C2-F5CF-4991-8339-9C93D465BD68}">
          <p14:sldIdLst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hapter 1" id="{3C7EFE9A-E46F-44BC-9140-46EE174C6A22}">
          <p14:sldIdLst>
            <p14:sldId id="281"/>
            <p14:sldId id="380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6"/>
            <p14:sldId id="307"/>
            <p14:sldId id="304"/>
            <p14:sldId id="382"/>
            <p14:sldId id="302"/>
            <p14:sldId id="305"/>
            <p14:sldId id="310"/>
            <p14:sldId id="309"/>
            <p14:sldId id="308"/>
            <p14:sldId id="311"/>
            <p14:sldId id="312"/>
            <p14:sldId id="313"/>
            <p14:sldId id="381"/>
          </p14:sldIdLst>
        </p14:section>
        <p14:section name="Chapter 2" id="{40F43C3E-51AD-4C8E-863F-9D6E87FAA681}">
          <p14:sldIdLst>
            <p14:sldId id="344"/>
            <p14:sldId id="345"/>
            <p14:sldId id="336"/>
            <p14:sldId id="361"/>
            <p14:sldId id="360"/>
            <p14:sldId id="363"/>
            <p14:sldId id="364"/>
            <p14:sldId id="362"/>
            <p14:sldId id="383"/>
          </p14:sldIdLst>
        </p14:section>
        <p14:section name="Chapter 3" id="{E5436C1B-5431-4A3D-9B9F-82C5CE6C2A8D}">
          <p14:sldIdLst>
            <p14:sldId id="314"/>
            <p14:sldId id="315"/>
            <p14:sldId id="357"/>
            <p14:sldId id="318"/>
            <p14:sldId id="320"/>
            <p14:sldId id="321"/>
            <p14:sldId id="323"/>
            <p14:sldId id="324"/>
            <p14:sldId id="326"/>
            <p14:sldId id="325"/>
            <p14:sldId id="327"/>
            <p14:sldId id="328"/>
            <p14:sldId id="329"/>
            <p14:sldId id="358"/>
            <p14:sldId id="359"/>
          </p14:sldIdLst>
        </p14:section>
        <p14:section name="Chapter 4" id="{41A89CD5-EBC8-40D0-BD6D-E7BF17488527}">
          <p14:sldIdLst>
            <p14:sldId id="330"/>
            <p14:sldId id="367"/>
            <p14:sldId id="366"/>
            <p14:sldId id="331"/>
            <p14:sldId id="333"/>
            <p14:sldId id="334"/>
            <p14:sldId id="335"/>
            <p14:sldId id="368"/>
            <p14:sldId id="365"/>
            <p14:sldId id="337"/>
            <p14:sldId id="370"/>
            <p14:sldId id="371"/>
            <p14:sldId id="388"/>
            <p14:sldId id="338"/>
            <p14:sldId id="372"/>
            <p14:sldId id="373"/>
            <p14:sldId id="374"/>
            <p14:sldId id="375"/>
            <p14:sldId id="339"/>
            <p14:sldId id="341"/>
          </p14:sldIdLst>
        </p14:section>
        <p14:section name="Chapter 5" id="{65ECE8A0-DD72-44E1-9316-2A44CD3002D7}">
          <p14:sldIdLst>
            <p14:sldId id="346"/>
            <p14:sldId id="347"/>
            <p14:sldId id="348"/>
            <p14:sldId id="376"/>
            <p14:sldId id="377"/>
            <p14:sldId id="379"/>
            <p14:sldId id="378"/>
          </p14:sldIdLst>
        </p14:section>
        <p14:section name="Chapter 6" id="{7638E779-BBA2-4D0F-8925-61099B021B49}">
          <p14:sldIdLst>
            <p14:sldId id="349"/>
            <p14:sldId id="350"/>
          </p14:sldIdLst>
        </p14:section>
        <p14:section name="Chapter 7" id="{8D8555D9-2397-4F81-A374-D4A22FB3730F}">
          <p14:sldIdLst>
            <p14:sldId id="352"/>
            <p14:sldId id="351"/>
          </p14:sldIdLst>
        </p14:section>
        <p14:section name="Project" id="{1BB5E3FD-30E4-403E-889C-9DDFD9218930}">
          <p14:sldIdLst>
            <p14:sldId id="392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6364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5C57-FF84-4DD8-8CC7-1EBAF8F2224E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88F-E9C2-40CA-ADE6-6AB63FDBE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3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2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37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0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88F-E9C2-40CA-ADE6-6AB63FDBEC6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A27-6AD6-4B41-BB42-79BB70EC0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058EC-049A-429F-BD3B-E7A30AB5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BFD59-4E82-4C23-B9F4-3699A1C0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CCFA-52EC-459A-BA33-3881FFD5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03DF-999A-494E-ABF8-1CC0885C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4A36-9623-4863-9E3A-C41F6A3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FC53E-093E-46AF-AC88-46C26423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8EA4-EB31-4C91-B26A-B7A04265C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481D6-1AE3-4473-9A65-B91D5785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2ABB-1533-4DAC-85D4-64DFDC5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DB5E-1C4F-444A-A89E-6FAD2BE4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D743-8E2A-41B0-8FE3-43692286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571BE-AEBF-4FA5-8690-14164A5EB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75E97-7FEE-41B7-A279-39FFAA43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21B0-FE9F-4ED5-9292-EA932C74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3DE72-C02E-4415-A8F9-64E0A105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FDCD2-F5A3-4699-9952-A74E704F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33824-D4BB-4671-85F6-586852888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4EC3-102D-4F45-BE66-FAA4B4B8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1E63-466A-439E-B354-AF15AA7B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4C895-1B93-4030-A231-58F72655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3E75-3027-440D-B83A-89F54D73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414-FCA1-46CF-879D-4E3556D2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5257800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E2F5-911F-410A-9EE7-4DB06E4D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5EBB-94F4-4A03-B7CA-455B187F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4C51-109C-405A-846B-C5D366C9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AFCE91-EB84-41F1-A8F9-FCEFFC0C795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83866" y="1168399"/>
            <a:ext cx="4969933" cy="5008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03F0-7A97-4C82-95E8-6097D5AD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F4584-B3DF-406E-921A-D79B4270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BEB6-E014-4ED6-99E2-8269EA1D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D247-0E61-4A86-B0E0-BBD9A6D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1927-CE69-4F6B-A632-AD1A55F0A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765A-B91E-4612-BF60-FACF2BE8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AD0D-08BF-44F2-AC25-03D0F9E59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4FA63-34A4-453E-BAF1-286F5B228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0F7-BCC3-42C1-B92D-18F52A4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44DC-F286-4E7E-A160-2102DF7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5A59-98A8-46DA-8BAB-225A3155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5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3B2A-2A48-482D-83AC-411029AC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F554D-4181-4693-A5FC-1ADFAA27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32DC-24FD-4603-A157-825ED1AB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F159C-5119-4334-9A46-F1772DD30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2A31E-7C8E-4964-8037-AAE23AFA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2345-FEF5-4B3C-8AF8-9F5241B9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CE1A-7B7B-4A41-830B-76A7B39D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5179E-F16B-45DC-80BF-865F6F04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40A-7840-4215-8C30-C94AFEA7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E2DA-8456-4C70-A16A-118F8D76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31962-5200-4CF0-AFE7-0F623AEF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EF3D-6227-4B64-AC15-123CF42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FBF3D-90BF-4250-AD56-8CA8DE26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19DFA-E5BC-4031-9823-F45C333A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68302-5822-4340-A0F3-69E63C3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A831-500B-4113-A623-72F4F7B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2C2-FBF7-47E4-BCA5-ADE539A3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E315-16C3-4C20-9F78-6D2891ED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AE06-E2CA-4218-B673-43E183E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833CB-3ED7-4150-82C5-F9660C25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509D-2EE7-41B1-B143-7C1CE4D2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306B-0A12-4A75-879C-A55CE57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51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A4F5-E898-42F0-960E-8AC3698B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399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E881-090A-48FC-B8D6-0F170093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66D71-DE00-4007-B44A-27D4352BB836}" type="datetimeFigureOut">
              <a:rPr lang="en-US" smtClean="0"/>
              <a:t>2018-11-06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FB386-DF7E-40C8-8856-B28DE348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1DD0-83E8-4264-A91A-E219F4C3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FD70-3779-47BE-BFC4-52E79F73C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FF82E-A808-4AF8-8CD9-2B36714499A2}"/>
              </a:ext>
            </a:extLst>
          </p:cNvPr>
          <p:cNvSpPr/>
          <p:nvPr userDrawn="1"/>
        </p:nvSpPr>
        <p:spPr>
          <a:xfrm>
            <a:off x="643467" y="365127"/>
            <a:ext cx="194733" cy="4222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oto Sans CJK TC Bold" panose="020B0800000000000000" pitchFamily="34" charset="-128"/>
          <a:ea typeface="Noto Sans CJK TC Bold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9F6-F276-42A4-9690-78114309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D6A2C-D714-4D1E-B25A-4F239B017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84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open…</a:t>
            </a:r>
            <a:r>
              <a:rPr lang="zh-TW" altLang="en-US" dirty="0"/>
              <a:t> </a:t>
            </a:r>
            <a:r>
              <a:rPr lang="en-US" altLang="zh-TW" dirty="0"/>
              <a:t>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Csv,</a:t>
            </a:r>
            <a:r>
              <a:rPr lang="zh-TW" altLang="en-US" dirty="0"/>
              <a:t> </a:t>
            </a:r>
            <a:r>
              <a:rPr lang="en-US" altLang="zh-TW" dirty="0"/>
              <a:t>json,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34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Urllib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25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B66F-9976-4227-A452-633DBA58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urllib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40A8-3785-409E-B966-2FC6AD85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17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402-0066-469B-9797-CE7587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發題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F09-2943-4768-894B-41A064EA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C-hub</a:t>
            </a:r>
            <a:r>
              <a:rPr lang="zh-TW" altLang="en-US" dirty="0"/>
              <a:t>的裝置為操作對象</a:t>
            </a:r>
            <a:endParaRPr lang="en-US" altLang="zh-TW" dirty="0"/>
          </a:p>
          <a:p>
            <a:r>
              <a:rPr lang="zh-TW" altLang="en-US" dirty="0"/>
              <a:t>讀取即時開放資料的</a:t>
            </a:r>
            <a:r>
              <a:rPr lang="en-US" altLang="zh-TW" dirty="0"/>
              <a:t>API(</a:t>
            </a:r>
            <a:r>
              <a:rPr lang="zh-TW" altLang="en-US" dirty="0"/>
              <a:t>如公共腳踏車、空氣盒子、氣象資料、台電發電資料等</a:t>
            </a:r>
            <a:r>
              <a:rPr lang="en-US" altLang="zh-TW" dirty="0"/>
              <a:t>)</a:t>
            </a:r>
            <a:r>
              <a:rPr lang="zh-TW" altLang="en-US" dirty="0"/>
              <a:t>，將獲取的資料篩選、運算、詮釋，考慮裝置在樓梯間中的位置，轉換成電子紙的黑白分布。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最後成果應包含</a:t>
            </a:r>
            <a:endParaRPr lang="en-US" altLang="zh-TW" dirty="0"/>
          </a:p>
          <a:p>
            <a:pPr lvl="1"/>
            <a:r>
              <a:rPr lang="zh-TW" altLang="en-US" dirty="0"/>
              <a:t>說明使用的資料、篩選、運算流程，欲傳達意念等的簡報</a:t>
            </a:r>
            <a:endParaRPr lang="en-US" altLang="zh-TW" dirty="0"/>
          </a:p>
          <a:p>
            <a:pPr lvl="1"/>
            <a:r>
              <a:rPr lang="en-US" altLang="zh-TW" dirty="0"/>
              <a:t>Demo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至少包含</a:t>
            </a:r>
            <a:endParaRPr lang="en-US" altLang="zh-TW" dirty="0"/>
          </a:p>
          <a:p>
            <a:pPr lvl="2"/>
            <a:r>
              <a:rPr lang="zh-TW" altLang="en-US" dirty="0"/>
              <a:t>即時讀取</a:t>
            </a:r>
            <a:r>
              <a:rPr lang="en-US" altLang="zh-TW" dirty="0"/>
              <a:t>API</a:t>
            </a:r>
            <a:r>
              <a:rPr lang="zh-TW" altLang="en-US" dirty="0"/>
              <a:t>，並依照先前設計理念轉化為</a:t>
            </a:r>
            <a:r>
              <a:rPr lang="en-US" altLang="zh-TW" dirty="0"/>
              <a:t>Demo</a:t>
            </a:r>
            <a:r>
              <a:rPr lang="zh-TW" altLang="en-US" dirty="0"/>
              <a:t>畫面</a:t>
            </a:r>
            <a:endParaRPr lang="en-US" altLang="zh-TW" dirty="0"/>
          </a:p>
          <a:p>
            <a:pPr lvl="2"/>
            <a:r>
              <a:rPr lang="zh-TW" altLang="en-US" dirty="0"/>
              <a:t>設定數種情境</a:t>
            </a:r>
            <a:r>
              <a:rPr lang="en-US" altLang="zh-TW" dirty="0"/>
              <a:t>(Demo</a:t>
            </a:r>
            <a:r>
              <a:rPr lang="zh-TW" altLang="en-US" dirty="0"/>
              <a:t>當時無法即時呈現，如陰雨天情境但</a:t>
            </a:r>
            <a:r>
              <a:rPr lang="en-US" altLang="zh-TW" dirty="0"/>
              <a:t>Demo</a:t>
            </a:r>
            <a:r>
              <a:rPr lang="zh-TW" altLang="en-US" dirty="0"/>
              <a:t>當天氣象</a:t>
            </a:r>
            <a:r>
              <a:rPr lang="en-US" altLang="zh-TW" dirty="0"/>
              <a:t>API</a:t>
            </a:r>
            <a:r>
              <a:rPr lang="zh-TW" altLang="en-US" dirty="0"/>
              <a:t>顯示為晴天</a:t>
            </a:r>
            <a:r>
              <a:rPr lang="en-US" altLang="zh-TW" dirty="0"/>
              <a:t>)</a:t>
            </a:r>
            <a:r>
              <a:rPr lang="zh-TW" altLang="en-US" dirty="0"/>
              <a:t>，將當下的電子紙黑白分布</a:t>
            </a:r>
            <a:r>
              <a:rPr lang="en-US" altLang="zh-TW" dirty="0"/>
              <a:t>Demo</a:t>
            </a:r>
            <a:r>
              <a:rPr lang="zh-TW" altLang="en-US" dirty="0"/>
              <a:t>出來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2461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402-0066-469B-9797-CE7587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發題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2F09-2943-4768-894B-41A064EAA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方式為軟體模擬</a:t>
            </a:r>
            <a:r>
              <a:rPr lang="en-US" altLang="zh-TW" dirty="0"/>
              <a:t>Demo</a:t>
            </a:r>
          </a:p>
          <a:p>
            <a:r>
              <a:rPr lang="zh-TW" altLang="en-US" dirty="0"/>
              <a:t>將</a:t>
            </a:r>
            <a:r>
              <a:rPr lang="en-US" altLang="zh-TW" dirty="0" err="1"/>
              <a:t>Demo_Server</a:t>
            </a:r>
            <a:r>
              <a:rPr lang="zh-TW" altLang="en-US" dirty="0"/>
              <a:t>的</a:t>
            </a:r>
            <a:r>
              <a:rPr lang="en-US" altLang="zh-TW" dirty="0"/>
              <a:t>Script</a:t>
            </a:r>
            <a:r>
              <a:rPr lang="zh-TW" altLang="en-US" dirty="0"/>
              <a:t>開啟後執行，會顯示空白的</a:t>
            </a:r>
            <a:r>
              <a:rPr lang="en-US" altLang="zh-TW" dirty="0"/>
              <a:t>Chub</a:t>
            </a:r>
            <a:r>
              <a:rPr lang="zh-TW" altLang="en-US" dirty="0"/>
              <a:t>裝置</a:t>
            </a:r>
            <a:endParaRPr lang="en-US" altLang="zh-TW" dirty="0"/>
          </a:p>
          <a:p>
            <a:r>
              <a:rPr lang="zh-TW" altLang="en-US" dirty="0"/>
              <a:t>學生的</a:t>
            </a:r>
            <a:r>
              <a:rPr lang="en-US" altLang="zh-TW" dirty="0"/>
              <a:t>Script</a:t>
            </a:r>
            <a:r>
              <a:rPr lang="zh-TW" altLang="en-US" dirty="0"/>
              <a:t>向本機</a:t>
            </a:r>
            <a:r>
              <a:rPr lang="en-US" altLang="zh-TW" dirty="0"/>
              <a:t>IP</a:t>
            </a:r>
            <a:r>
              <a:rPr lang="zh-TW" altLang="en-US" dirty="0"/>
              <a:t>，指定</a:t>
            </a:r>
            <a:r>
              <a:rPr lang="en-US" altLang="zh-TW" dirty="0"/>
              <a:t>port</a:t>
            </a:r>
            <a:r>
              <a:rPr lang="zh-TW" altLang="en-US" dirty="0"/>
              <a:t>發送一段</a:t>
            </a:r>
            <a:r>
              <a:rPr lang="en-US" altLang="zh-TW" dirty="0"/>
              <a:t>String</a:t>
            </a:r>
            <a:r>
              <a:rPr lang="zh-TW" altLang="en-US" dirty="0"/>
              <a:t>，即可控制</a:t>
            </a:r>
            <a:r>
              <a:rPr lang="en-US" altLang="zh-TW" dirty="0"/>
              <a:t>Demo</a:t>
            </a:r>
            <a:r>
              <a:rPr lang="zh-TW" altLang="en-US" dirty="0"/>
              <a:t>畫面中的</a:t>
            </a:r>
            <a:endParaRPr lang="en-US" altLang="zh-TW" dirty="0"/>
          </a:p>
          <a:p>
            <a:r>
              <a:rPr lang="en-US" altLang="zh-TW" dirty="0"/>
              <a:t>String</a:t>
            </a:r>
            <a:r>
              <a:rPr lang="zh-TW" altLang="en-US" dirty="0"/>
              <a:t>的格式：</a:t>
            </a:r>
            <a:endParaRPr lang="en-US" altLang="zh-TW" dirty="0"/>
          </a:p>
          <a:p>
            <a:pPr lvl="1"/>
            <a:r>
              <a:rPr lang="en-US" altLang="zh-TW" dirty="0"/>
              <a:t>G-X-Y=N </a:t>
            </a:r>
            <a:r>
              <a:rPr lang="zh-TW" altLang="en-US" dirty="0"/>
              <a:t>表示電子紙裝置第</a:t>
            </a:r>
            <a:r>
              <a:rPr lang="en-US" altLang="zh-TW" dirty="0"/>
              <a:t>G</a:t>
            </a:r>
            <a:r>
              <a:rPr lang="zh-TW" altLang="en-US" dirty="0"/>
              <a:t>群組、第</a:t>
            </a:r>
            <a:r>
              <a:rPr lang="en-US" altLang="zh-TW" dirty="0"/>
              <a:t>X</a:t>
            </a:r>
            <a:r>
              <a:rPr lang="zh-TW" altLang="en-US" dirty="0"/>
              <a:t>行、第</a:t>
            </a:r>
            <a:r>
              <a:rPr lang="en-US" altLang="zh-TW" dirty="0"/>
              <a:t>Y</a:t>
            </a:r>
            <a:r>
              <a:rPr lang="zh-TW" altLang="en-US" dirty="0"/>
              <a:t>個電子紙單元會變成</a:t>
            </a:r>
            <a:r>
              <a:rPr lang="en-US" altLang="zh-TW" dirty="0"/>
              <a:t>N</a:t>
            </a:r>
            <a:r>
              <a:rPr lang="zh-TW" altLang="en-US" dirty="0"/>
              <a:t>色</a:t>
            </a:r>
            <a:endParaRPr lang="en-US" altLang="zh-TW" dirty="0"/>
          </a:p>
          <a:p>
            <a:pPr lvl="1"/>
            <a:r>
              <a:rPr lang="zh-TW" altLang="en-US" dirty="0"/>
              <a:t>由上至下為</a:t>
            </a:r>
            <a:r>
              <a:rPr lang="en-US" altLang="zh-TW" dirty="0"/>
              <a:t>0~6</a:t>
            </a:r>
            <a:r>
              <a:rPr lang="zh-TW" altLang="en-US" dirty="0"/>
              <a:t>群組、每片為</a:t>
            </a:r>
            <a:r>
              <a:rPr lang="en-US" altLang="zh-TW" dirty="0"/>
              <a:t>27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27</a:t>
            </a:r>
            <a:r>
              <a:rPr lang="zh-TW" altLang="en-US" dirty="0"/>
              <a:t>片單元</a:t>
            </a:r>
            <a:endParaRPr lang="en-US" altLang="zh-TW" dirty="0"/>
          </a:p>
          <a:p>
            <a:pPr lvl="1"/>
            <a:r>
              <a:rPr lang="zh-TW" altLang="en-US" dirty="0"/>
              <a:t>如：</a:t>
            </a:r>
            <a:r>
              <a:rPr lang="en-US" altLang="zh-TW" dirty="0"/>
              <a:t>5-1-2=255</a:t>
            </a:r>
            <a:r>
              <a:rPr lang="zh-TW" altLang="en-US" dirty="0"/>
              <a:t>，表示第</a:t>
            </a:r>
            <a:r>
              <a:rPr lang="en-US" altLang="zh-TW" dirty="0"/>
              <a:t>5</a:t>
            </a:r>
            <a:r>
              <a:rPr lang="zh-TW" altLang="en-US" dirty="0"/>
              <a:t>組，第</a:t>
            </a:r>
            <a:r>
              <a:rPr lang="en-US" altLang="zh-TW" dirty="0"/>
              <a:t>1</a:t>
            </a:r>
            <a:r>
              <a:rPr lang="zh-TW" altLang="en-US" dirty="0"/>
              <a:t>行的第</a:t>
            </a:r>
            <a:r>
              <a:rPr lang="en-US" altLang="zh-TW" dirty="0"/>
              <a:t>2</a:t>
            </a:r>
            <a:r>
              <a:rPr lang="zh-TW" altLang="en-US" dirty="0"/>
              <a:t>個電子紙會變成白色</a:t>
            </a:r>
            <a:r>
              <a:rPr lang="en-US" altLang="zh-TW" dirty="0"/>
              <a:t>(0~255:</a:t>
            </a:r>
            <a:r>
              <a:rPr lang="zh-TW" altLang="en-US" dirty="0"/>
              <a:t>黑</a:t>
            </a:r>
            <a:r>
              <a:rPr lang="en-US" altLang="zh-TW" dirty="0"/>
              <a:t>~</a:t>
            </a:r>
            <a:r>
              <a:rPr lang="zh-TW" altLang="en-US" dirty="0"/>
              <a:t>白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可以用逗號分隔電子紙單元編號一次變色，如</a:t>
            </a:r>
            <a:r>
              <a:rPr lang="en-US" altLang="zh-TW" dirty="0"/>
              <a:t>1-1-1,2-2-2=0</a:t>
            </a:r>
            <a:r>
              <a:rPr lang="zh-TW" altLang="en-US" dirty="0"/>
              <a:t>可以將兩個電子紙同時變黑色</a:t>
            </a:r>
            <a:endParaRPr lang="en-US" altLang="zh-TW" dirty="0"/>
          </a:p>
          <a:p>
            <a:pPr lvl="1"/>
            <a:r>
              <a:rPr lang="zh-TW" altLang="en-US" dirty="0"/>
              <a:t>一次可以傳送多組指令，用</a:t>
            </a:r>
            <a:r>
              <a:rPr lang="en-US" altLang="zh-TW" dirty="0"/>
              <a:t>&amp;</a:t>
            </a:r>
            <a:r>
              <a:rPr lang="zh-TW" altLang="en-US" dirty="0"/>
              <a:t>號分隔不同顏色指令，如</a:t>
            </a:r>
            <a:r>
              <a:rPr lang="en-US" altLang="zh-TW" dirty="0"/>
              <a:t>1-1-1=255&amp;2-2-2=128</a:t>
            </a:r>
          </a:p>
          <a:p>
            <a:pPr lvl="1"/>
            <a:r>
              <a:rPr lang="zh-TW" altLang="en-US" dirty="0"/>
              <a:t>變色完成之後會回傳</a:t>
            </a:r>
            <a:r>
              <a:rPr lang="en-US" altLang="zh-TW" dirty="0"/>
              <a:t>"OK"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Demo</a:t>
            </a:r>
            <a:r>
              <a:rPr lang="zh-TW" altLang="en-US" dirty="0"/>
              <a:t>軟體的操作模式與實機有所出入，但基本邏輯是類</a:t>
            </a:r>
            <a:r>
              <a:rPr lang="zh-TW" altLang="en-US"/>
              <a:t>似的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08133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402-0066-469B-9797-CE7587C5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參考</a:t>
            </a:r>
            <a:r>
              <a:rPr lang="en-US" altLang="zh-TW" dirty="0"/>
              <a:t>Demo</a:t>
            </a:r>
            <a:r>
              <a:rPr lang="zh-TW" altLang="en-US" dirty="0"/>
              <a:t>畫面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F3F4F5-09F4-473C-801F-A9BF09CE7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129" y="1168400"/>
            <a:ext cx="7793742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5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可以理解為一段劇本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</a:rPr>
              <a:t>第十六節 </a:t>
            </a:r>
            <a:r>
              <a:rPr lang="zh-TW" altLang="en-US" dirty="0"/>
              <a:t>投水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〔</a:t>
            </a:r>
            <a:r>
              <a:rPr lang="zh-TW" altLang="en-US" dirty="0"/>
              <a:t>迎親的隊伍來到離水邊，停轎，英台出來，自己掀開紅蓋頭，轉身對眾人說</a:t>
            </a:r>
            <a:r>
              <a:rPr lang="en-US" altLang="zh-TW" dirty="0">
                <a:solidFill>
                  <a:schemeClr val="accent3"/>
                </a:solidFill>
              </a:rPr>
              <a:t>〕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英台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你們往後退百步，別礙著我。 </a:t>
            </a:r>
            <a:r>
              <a:rPr lang="zh-TW" altLang="en-US" dirty="0">
                <a:solidFill>
                  <a:schemeClr val="accent3"/>
                </a:solidFill>
              </a:rPr>
              <a:t>」</a:t>
            </a:r>
          </a:p>
          <a:p>
            <a:endParaRPr lang="zh-TW" altLang="en-US" dirty="0"/>
          </a:p>
          <a:p>
            <a:r>
              <a:rPr lang="zh-TW" altLang="en-US" dirty="0">
                <a:solidFill>
                  <a:schemeClr val="accent2"/>
                </a:solidFill>
              </a:rPr>
              <a:t>眾人</a:t>
            </a:r>
            <a:r>
              <a:rPr lang="zh-TW" altLang="en-US" dirty="0">
                <a:solidFill>
                  <a:schemeClr val="accent3"/>
                </a:solidFill>
              </a:rPr>
              <a:t>：「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chemeClr val="accent3"/>
                </a:solidFill>
              </a:rPr>
              <a:t>」（</a:t>
            </a:r>
            <a:r>
              <a:rPr lang="zh-TW" altLang="en-US" dirty="0"/>
              <a:t>紛紛退走，下</a:t>
            </a:r>
            <a:r>
              <a:rPr lang="zh-TW" altLang="en-US" dirty="0">
                <a:solidFill>
                  <a:schemeClr val="accent3"/>
                </a:solidFill>
              </a:rPr>
              <a:t>）</a:t>
            </a:r>
            <a:endParaRPr lang="en-US" altLang="zh-TW" dirty="0">
              <a:solidFill>
                <a:schemeClr val="accent3"/>
              </a:solidFill>
            </a:endParaRP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accent3"/>
                </a:solidFill>
              </a:rPr>
              <a:t>#</a:t>
            </a:r>
            <a:r>
              <a:rPr lang="zh-TW" altLang="en-US" dirty="0">
                <a:solidFill>
                  <a:schemeClr val="accent3"/>
                </a:solidFill>
              </a:rPr>
              <a:t> 中場休息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r>
              <a:rPr lang="en-US" altLang="zh-TW" dirty="0">
                <a:solidFill>
                  <a:schemeClr val="accent3"/>
                </a:solidFill>
              </a:rPr>
              <a:t>-</a:t>
            </a:r>
            <a:r>
              <a:rPr lang="zh-TW" altLang="en-US" dirty="0">
                <a:solidFill>
                  <a:schemeClr val="accent3"/>
                </a:solidFill>
              </a:rPr>
              <a:t>等待觀眾掌聲結束後：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關舞台燈</a:t>
            </a:r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>
                <a:solidFill>
                  <a:schemeClr val="accent3"/>
                </a:solidFill>
              </a:rPr>
              <a:t>	</a:t>
            </a:r>
            <a:r>
              <a:rPr lang="zh-TW" altLang="en-US" dirty="0">
                <a:solidFill>
                  <a:schemeClr val="accent3"/>
                </a:solidFill>
              </a:rPr>
              <a:t>拉起布幕</a:t>
            </a:r>
            <a:endParaRPr lang="en-US" altLang="zh-TW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0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9ED-F088-4F54-B948-A1A0989F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D74-1BB3-4293-A3B8-B7E0E3D0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一段</a:t>
            </a:r>
            <a:r>
              <a:rPr lang="en-US" altLang="zh-TW" dirty="0"/>
              <a:t>code</a:t>
            </a:r>
            <a:r>
              <a:rPr lang="zh-TW" altLang="en-US" dirty="0"/>
              <a:t>有時可以稱呼為</a:t>
            </a:r>
            <a:r>
              <a:rPr lang="en-US" altLang="zh-TW" dirty="0"/>
              <a:t>Script</a:t>
            </a:r>
          </a:p>
          <a:p>
            <a:r>
              <a:rPr lang="en-US" altLang="zh-TW" dirty="0"/>
              <a:t>Python</a:t>
            </a:r>
            <a:r>
              <a:rPr lang="zh-TW" altLang="en-US" dirty="0"/>
              <a:t> 可以直接依照</a:t>
            </a:r>
            <a:r>
              <a:rPr lang="en-US" altLang="zh-TW" dirty="0"/>
              <a:t>script</a:t>
            </a:r>
            <a:r>
              <a:rPr lang="zh-TW" altLang="en-US" dirty="0"/>
              <a:t>內的指示執行指定的一連串動作</a:t>
            </a:r>
            <a:endParaRPr lang="en-US" altLang="zh-TW" dirty="0"/>
          </a:p>
          <a:p>
            <a:r>
              <a:rPr lang="zh-TW" altLang="en-US" dirty="0"/>
              <a:t>其執行的順序與邏輯與人類直覺大致相同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只需具備一些簡單知識，理論上你可以直接讀懂任何寫作良好的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甚至用紙筆執行得到與電腦一模一樣的結果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劇本裡有些文字是用來標明劇本的結構，與劇情無關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04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我們是要學習劇本的寫作的文法，而非劇情本身</a:t>
            </a:r>
            <a:endParaRPr lang="en-US" altLang="zh-TW" dirty="0"/>
          </a:p>
          <a:p>
            <a:r>
              <a:rPr lang="zh-TW" altLang="en-US" dirty="0"/>
              <a:t>劇本有公定的文法，劇情則幾乎無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B2AAA-B31B-4AF9-A5B7-CCC6B5B486EE}"/>
              </a:ext>
            </a:extLst>
          </p:cNvPr>
          <p:cNvSpPr/>
          <p:nvPr/>
        </p:nvSpPr>
        <p:spPr>
          <a:xfrm>
            <a:off x="3048000" y="209977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第十六節</a:t>
            </a:r>
            <a:r>
              <a:rPr lang="zh-TW" altLang="en-US" dirty="0">
                <a:solidFill>
                  <a:schemeClr val="accent3"/>
                </a:solidFill>
              </a:rPr>
              <a:t> 投水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〔</a:t>
            </a:r>
            <a:r>
              <a:rPr lang="zh-TW" altLang="en-US" dirty="0">
                <a:solidFill>
                  <a:schemeClr val="accent3"/>
                </a:solidFill>
              </a:rPr>
              <a:t>迎親的隊伍來到離水邊，停轎，英台出來，自己掀開紅蓋頭，轉身對眾人說</a:t>
            </a:r>
            <a:r>
              <a:rPr lang="en-US" altLang="zh-TW" dirty="0"/>
              <a:t>〕</a:t>
            </a:r>
            <a:r>
              <a:rPr lang="en-US" altLang="zh-TW" dirty="0">
                <a:solidFill>
                  <a:schemeClr val="accent3"/>
                </a:solidFill>
              </a:rPr>
              <a:t> </a:t>
            </a:r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英台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你們往後退百步，別礙著我。</a:t>
            </a:r>
            <a:r>
              <a:rPr lang="zh-TW" altLang="en-US" dirty="0"/>
              <a:t>」</a:t>
            </a:r>
          </a:p>
          <a:p>
            <a:endParaRPr lang="zh-TW" altLang="en-US" dirty="0">
              <a:solidFill>
                <a:schemeClr val="accent3"/>
              </a:solidFill>
            </a:endParaRPr>
          </a:p>
          <a:p>
            <a:r>
              <a:rPr lang="zh-TW" altLang="en-US" dirty="0">
                <a:solidFill>
                  <a:schemeClr val="accent3"/>
                </a:solidFill>
              </a:rPr>
              <a:t>眾人</a:t>
            </a:r>
            <a:r>
              <a:rPr lang="zh-TW" altLang="en-US" dirty="0"/>
              <a:t>：「</a:t>
            </a:r>
            <a:r>
              <a:rPr lang="zh-TW" altLang="en-US" dirty="0">
                <a:solidFill>
                  <a:schemeClr val="accent3"/>
                </a:solidFill>
              </a:rPr>
              <a:t>是</a:t>
            </a:r>
            <a:r>
              <a:rPr lang="zh-TW" altLang="en-US" dirty="0"/>
              <a:t>」（</a:t>
            </a:r>
            <a:r>
              <a:rPr lang="zh-TW" altLang="en-US" dirty="0">
                <a:solidFill>
                  <a:schemeClr val="accent3"/>
                </a:solidFill>
              </a:rPr>
              <a:t>紛紛退走，下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>
              <a:solidFill>
                <a:schemeClr val="accent3"/>
              </a:solidFill>
            </a:endParaRPr>
          </a:p>
          <a:p>
            <a:r>
              <a:rPr lang="en-US" altLang="zh-TW" dirty="0"/>
              <a:t>#</a:t>
            </a:r>
            <a:r>
              <a:rPr lang="zh-TW" altLang="en-US" dirty="0"/>
              <a:t> 中場休息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等待觀眾掌聲結束後：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關舞台燈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拉起布幕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0247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786-C36A-4E2A-B321-A4318EB2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C679-9660-4539-9D16-F8EE54A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在初學讀</a:t>
            </a:r>
            <a:r>
              <a:rPr lang="en-US" altLang="zh-TW" dirty="0"/>
              <a:t>Code</a:t>
            </a:r>
            <a:r>
              <a:rPr lang="zh-TW" altLang="en-US" dirty="0"/>
              <a:t>的時候，因為全部都是不熟悉的文字和文法，很容易搞混劇情本身和劇本的文法</a:t>
            </a:r>
            <a:endParaRPr lang="en-US" altLang="zh-TW" dirty="0"/>
          </a:p>
          <a:p>
            <a:r>
              <a:rPr lang="zh-TW" altLang="en-US" dirty="0"/>
              <a:t>事先了解、辨認一段</a:t>
            </a:r>
            <a:r>
              <a:rPr lang="en-US" altLang="zh-TW" dirty="0"/>
              <a:t>code</a:t>
            </a:r>
            <a:r>
              <a:rPr lang="zh-TW" altLang="en-US" dirty="0"/>
              <a:t>裡，哪些是有</a:t>
            </a:r>
            <a:r>
              <a:rPr lang="zh-TW" altLang="en-US" dirty="0">
                <a:solidFill>
                  <a:schemeClr val="accent2"/>
                </a:solidFill>
              </a:rPr>
              <a:t>公定</a:t>
            </a:r>
            <a:r>
              <a:rPr lang="zh-TW" altLang="en-US" dirty="0"/>
              <a:t>寫法的「劇本文法」，哪些是可以</a:t>
            </a:r>
            <a:r>
              <a:rPr lang="zh-TW" altLang="en-US" dirty="0">
                <a:solidFill>
                  <a:schemeClr val="accent2"/>
                </a:solidFill>
              </a:rPr>
              <a:t>自訂</a:t>
            </a:r>
            <a:r>
              <a:rPr lang="zh-TW" altLang="en-US" dirty="0"/>
              <a:t>的「劇情」，對初學時期很有幫助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EFCDB-8244-44CA-97A1-36D3D254CA60}"/>
              </a:ext>
            </a:extLst>
          </p:cNvPr>
          <p:cNvSpPr/>
          <p:nvPr/>
        </p:nvSpPr>
        <p:spPr>
          <a:xfrm>
            <a:off x="6157789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Consolas" panose="020B0609020204030204" pitchFamily="49" charset="0"/>
              </a:rPr>
              <a:t>demo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444444"/>
                </a:solidFill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plus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880000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	c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a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accent3"/>
                </a:solidFill>
                <a:latin typeface="Consolas" panose="020B0609020204030204" pitchFamily="49" charset="0"/>
              </a:rPr>
              <a:t>b</a:t>
            </a:r>
            <a:r>
              <a:rPr lang="zh-TW" alt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endParaRPr lang="en-US" altLang="zh-TW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chemeClr val="accent3"/>
                </a:solidFill>
                <a:latin typeface="Consolas" panose="020B0609020204030204" pitchFamily="49" charset="0"/>
              </a:rPr>
              <a:t>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33308-9F08-48C2-80FD-316424350951}"/>
              </a:ext>
            </a:extLst>
          </p:cNvPr>
          <p:cNvSpPr/>
          <p:nvPr/>
        </p:nvSpPr>
        <p:spPr>
          <a:xfrm>
            <a:off x="1773796" y="2928139"/>
            <a:ext cx="30075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demo():</a:t>
            </a:r>
          </a:p>
          <a:p>
            <a:r>
              <a:rPr lang="en-US" dirty="0">
                <a:latin typeface="Consolas" panose="020B0609020204030204" pitchFamily="49" charset="0"/>
              </a:rPr>
              <a:t>	 ""</a:t>
            </a:r>
            <a:r>
              <a:rPr lang="en-US" altLang="zh-TW" dirty="0">
                <a:latin typeface="Consolas" panose="020B0609020204030204" pitchFamily="49" charset="0"/>
              </a:rPr>
              <a:t>"a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plus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b"""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b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altLang="zh-TW" dirty="0">
                <a:latin typeface="Consolas" panose="020B0609020204030204" pitchFamily="49" charset="0"/>
              </a:rPr>
              <a:t>return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0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劇本的文法些固定的字彙，如「中場休息」等，都有事先約定好的意思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裡的文法字彙有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False	None	True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and	del	in	is	lambda	not	or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as	assert	break	continue	from	global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Import	nonlocal	pass	raise	return	yield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else	</a:t>
            </a:r>
            <a:r>
              <a:rPr lang="en-US" dirty="0" err="1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elif</a:t>
            </a:r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	except	finally	for	if	try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while	with</a:t>
            </a:r>
          </a:p>
          <a:p>
            <a:pPr defTabSz="1427163"/>
            <a:r>
              <a:rPr lang="en-US" dirty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class	def</a:t>
            </a:r>
          </a:p>
        </p:txBody>
      </p:sp>
    </p:spTree>
    <p:extLst>
      <p:ext uri="{BB962C8B-B14F-4D97-AF65-F5344CB8AC3E}">
        <p14:creationId xmlns:p14="http://schemas.microsoft.com/office/powerpoint/2010/main" val="268334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如何讀懂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劇本的文法些具有固定意義的標點符號，如「</a:t>
            </a:r>
            <a:r>
              <a:rPr lang="zh-TW" altLang="en-US" dirty="0">
                <a:solidFill>
                  <a:schemeClr val="accent2"/>
                </a:solidFill>
              </a:rPr>
              <a:t>：「」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en-US" altLang="zh-TW" dirty="0"/>
              <a:t>Python</a:t>
            </a:r>
            <a:r>
              <a:rPr lang="zh-TW" altLang="en-US" dirty="0"/>
              <a:t>裡的標點符號有</a:t>
            </a:r>
            <a:endParaRPr lang="en-US" altLang="zh-TW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F7FA3-29AA-44ED-83A2-A2B6C18373CB}"/>
              </a:ext>
            </a:extLst>
          </p:cNvPr>
          <p:cNvSpPr/>
          <p:nvPr/>
        </p:nvSpPr>
        <p:spPr>
          <a:xfrm>
            <a:off x="1381569" y="2338193"/>
            <a:ext cx="96425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	-	*	**	/	//	%	&lt;&lt;	&gt;&gt;	&amp;	</a:t>
            </a:r>
          </a:p>
          <a:p>
            <a:r>
              <a:rPr lang="en-US" dirty="0"/>
              <a:t>|	^	~		&lt;	&gt;	&lt;=	&gt;=	==	!=	</a:t>
            </a:r>
          </a:p>
          <a:p>
            <a:r>
              <a:rPr lang="en-US" dirty="0"/>
              <a:t>(	)	[	]	{	}	,	:	.	;	</a:t>
            </a:r>
          </a:p>
          <a:p>
            <a:r>
              <a:rPr lang="en-US" dirty="0"/>
              <a:t>@	=	+=	-=	*=	/=	//=	%=	&amp;=	|=	</a:t>
            </a:r>
          </a:p>
          <a:p>
            <a:r>
              <a:rPr lang="en-US" dirty="0"/>
              <a:t>^=	&lt;&lt;=	&gt;&gt;=	**=	</a:t>
            </a:r>
            <a:r>
              <a:rPr lang="en-US" altLang="zh-TW" dirty="0"/>
              <a:t>'	"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026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8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工作營設計的對象</a:t>
            </a:r>
            <a:endParaRPr lang="en-US" altLang="zh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完全沒有接觸過任何程式語言</a:t>
            </a:r>
            <a:endParaRPr lang="en-US" altLang="zh-TW" dirty="0"/>
          </a:p>
          <a:p>
            <a:r>
              <a:rPr lang="zh-TW" altLang="en-US" dirty="0"/>
              <a:t>曾經嘗試過，但幾乎沒有進入狀況</a:t>
            </a:r>
            <a:endParaRPr lang="en-US" altLang="zh-TW" dirty="0"/>
          </a:p>
          <a:p>
            <a:r>
              <a:rPr lang="zh-TW" altLang="en-US" dirty="0"/>
              <a:t>目前系所沒有相關課程，但希望能應用程式語言解決部分自身專業問題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3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劇本最基本的元素是演員</a:t>
            </a:r>
            <a:endParaRPr lang="en-US" altLang="zh-TW" dirty="0"/>
          </a:p>
          <a:p>
            <a:r>
              <a:rPr lang="zh-TW" altLang="en-US" dirty="0"/>
              <a:t>演員可以記憶一句或一些台詞</a:t>
            </a:r>
            <a:endParaRPr lang="en-US" altLang="zh-TW" dirty="0"/>
          </a:p>
          <a:p>
            <a:r>
              <a:rPr lang="zh-TW" altLang="en-US" dirty="0"/>
              <a:t>要創造一個演員，在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中只要直接輸入演員的名字就好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但你不需要一個什麼都不記的雞肋演員，所以創造演員時，一定要給賦予他一件事</a:t>
            </a:r>
            <a:endParaRPr lang="en-US" altLang="zh-TW" dirty="0"/>
          </a:p>
          <a:p>
            <a:r>
              <a:rPr lang="zh-TW" altLang="en-US" dirty="0"/>
              <a:t>演員名字不能是特定會用於劇本結構的字眼，如「腳色」，否則會使劇本難以閱讀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704168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Python(</a:t>
            </a:r>
            <a:r>
              <a:rPr lang="zh-TW" altLang="en-US" dirty="0">
                <a:solidFill>
                  <a:schemeClr val="accent2"/>
                </a:solidFill>
              </a:rPr>
              <a:t>與許多其他程式語言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最基本的元素是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en-US" altLang="zh-TW" dirty="0">
                <a:solidFill>
                  <a:schemeClr val="accent2"/>
                </a:solidFill>
              </a:rPr>
              <a:t>(Variables)</a:t>
            </a:r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可以記憶一句或一些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要</a:t>
            </a:r>
            <a:r>
              <a:rPr lang="zh-TW" altLang="en-US" dirty="0">
                <a:solidFill>
                  <a:schemeClr val="accent2"/>
                </a:solidFill>
              </a:rPr>
              <a:t>宣告</a:t>
            </a:r>
            <a:r>
              <a:rPr lang="zh-TW" altLang="en-US" dirty="0"/>
              <a:t>一個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，在</a:t>
            </a:r>
            <a:r>
              <a:rPr lang="en-US" altLang="zh-TW" dirty="0"/>
              <a:t>python</a:t>
            </a:r>
            <a:r>
              <a:rPr lang="zh-TW" altLang="en-US" dirty="0"/>
              <a:t>中只要直接輸入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的名字就好</a:t>
            </a:r>
            <a:endParaRPr lang="en-US" altLang="zh-TW" dirty="0"/>
          </a:p>
          <a:p>
            <a:r>
              <a:rPr lang="zh-TW" altLang="en-US" dirty="0"/>
              <a:t>但你不需要一個什麼都不記的雞肋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，所以創造</a:t>
            </a:r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時，一定要給賦予他一件</a:t>
            </a:r>
            <a:r>
              <a:rPr lang="zh-TW" altLang="en-US" dirty="0">
                <a:solidFill>
                  <a:schemeClr val="accent2"/>
                </a:solidFill>
              </a:rPr>
              <a:t>值</a:t>
            </a:r>
            <a:endParaRPr lang="en-US" altLang="zh-TW" dirty="0"/>
          </a:p>
          <a:p>
            <a:r>
              <a:rPr lang="zh-TW" altLang="en-US" dirty="0">
                <a:solidFill>
                  <a:schemeClr val="accent2"/>
                </a:solidFill>
              </a:rPr>
              <a:t>變數</a:t>
            </a:r>
            <a:r>
              <a:rPr lang="zh-TW" altLang="en-US" dirty="0"/>
              <a:t>名字不能是特定會用於劇本結構的字眼，如「</a:t>
            </a:r>
            <a:r>
              <a:rPr lang="en-US" altLang="zh-TW" dirty="0">
                <a:solidFill>
                  <a:schemeClr val="accent2"/>
                </a:solidFill>
              </a:rPr>
              <a:t>for</a:t>
            </a:r>
            <a:r>
              <a:rPr lang="zh-TW" altLang="en-US" dirty="0"/>
              <a:t>」，否則會使劇本難以閱讀</a:t>
            </a:r>
            <a:endParaRPr lang="en-US" altLang="zh-TW" dirty="0"/>
          </a:p>
          <a:p>
            <a:r>
              <a:rPr lang="zh-TW" altLang="en-US" dirty="0"/>
              <a:t>要給變數賦予一個值時，在</a:t>
            </a:r>
            <a:r>
              <a:rPr lang="en-US" altLang="zh-TW" dirty="0"/>
              <a:t>Python</a:t>
            </a:r>
            <a:r>
              <a:rPr lang="zh-TW" altLang="en-US" dirty="0"/>
              <a:t>中使用「 </a:t>
            </a:r>
            <a:r>
              <a:rPr lang="en-US" altLang="zh-TW" dirty="0">
                <a:solidFill>
                  <a:schemeClr val="accent2"/>
                </a:solidFill>
              </a:rPr>
              <a:t>=</a:t>
            </a:r>
            <a:r>
              <a:rPr lang="zh-TW" altLang="en-US" dirty="0"/>
              <a:t> 」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可惜的是，單純創造一個變數，看起來好像什麼事都沒發生</a:t>
            </a:r>
            <a:endParaRPr lang="en-US" altLang="zh-TW" dirty="0"/>
          </a:p>
          <a:p>
            <a:r>
              <a:rPr lang="zh-TW" altLang="en-US" dirty="0"/>
              <a:t>電腦會按照指示創造一個名叫 </a:t>
            </a:r>
            <a:r>
              <a:rPr lang="en-US" altLang="zh-TW" dirty="0"/>
              <a:t>albert</a:t>
            </a:r>
            <a:r>
              <a:rPr lang="zh-TW" altLang="en-US" dirty="0"/>
              <a:t> 的變數，其數值為 </a:t>
            </a:r>
            <a:r>
              <a:rPr lang="en-US" altLang="zh-TW" dirty="0"/>
              <a:t>10</a:t>
            </a:r>
            <a:r>
              <a:rPr lang="zh-TW" altLang="en-US" dirty="0"/>
              <a:t> ，然後就沒有然後了</a:t>
            </a:r>
            <a:endParaRPr lang="en-US" altLang="zh-TW" dirty="0"/>
          </a:p>
          <a:p>
            <a:r>
              <a:rPr lang="zh-TW" altLang="en-US" dirty="0"/>
              <a:t>因為劇本的確就只寫到這裡，電腦已仁至義盡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這時你可能會需要一個人來幫助劇本看起來好像有想表達什麼</a:t>
            </a:r>
            <a:endParaRPr lang="en-US" altLang="zh-TW" dirty="0"/>
          </a:p>
          <a:p>
            <a:r>
              <a:rPr lang="zh-TW" altLang="en-US" dirty="0"/>
              <a:t>這個人叫 </a:t>
            </a:r>
            <a:r>
              <a:rPr lang="en-US" altLang="zh-TW" dirty="0">
                <a:solidFill>
                  <a:schemeClr val="accent2"/>
                </a:solidFill>
              </a:rPr>
              <a:t>print(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-US" altLang="zh-TW" dirty="0">
                <a:solidFill>
                  <a:schemeClr val="accent2"/>
                </a:solidFill>
              </a:rPr>
              <a:t>)</a:t>
            </a:r>
            <a:r>
              <a:rPr lang="zh-TW" altLang="en-US" dirty="0"/>
              <a:t>，你可以想像它是一個字幕師，會把演員的台詞打在舞台兩邊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是一個</a:t>
            </a:r>
            <a:r>
              <a:rPr lang="zh-TW" altLang="en-US" dirty="0">
                <a:solidFill>
                  <a:schemeClr val="accent2"/>
                </a:solidFill>
              </a:rPr>
              <a:t>函數</a:t>
            </a:r>
            <a:r>
              <a:rPr lang="zh-TW" altLang="en-US" dirty="0"/>
              <a:t>，函數視覺上的特徵是「一串字後面接一個括號，括號裡面可能有東西」</a:t>
            </a:r>
            <a:r>
              <a:rPr lang="en-US" altLang="zh-TW" dirty="0"/>
              <a:t>(</a:t>
            </a:r>
            <a:r>
              <a:rPr lang="zh-TW" altLang="en-US" dirty="0"/>
              <a:t>很不專業的說法，但現階段先知道這樣就好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函數可以理解為舞台工作人員，來幫劇中角色打光、打字幕、上妝等等，使角色發生一點</a:t>
            </a:r>
            <a:r>
              <a:rPr lang="zh-TW" altLang="en-US" dirty="0">
                <a:solidFill>
                  <a:schemeClr val="accent2"/>
                </a:solidFill>
              </a:rPr>
              <a:t>變化</a:t>
            </a:r>
            <a:endParaRPr lang="en-US" altLang="zh-TW" dirty="0">
              <a:solidFill>
                <a:schemeClr val="accent2"/>
              </a:solidFill>
            </a:endParaRPr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6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看起來 </a:t>
            </a:r>
            <a:r>
              <a:rPr lang="en-US" altLang="zh-TW" dirty="0"/>
              <a:t>Albert</a:t>
            </a:r>
            <a:r>
              <a:rPr lang="zh-TW" altLang="en-US" dirty="0"/>
              <a:t>什麼事情都沒做，為什麼不要直接叫字幕師打上「</a:t>
            </a:r>
            <a:r>
              <a:rPr lang="en-US" altLang="zh-TW" dirty="0"/>
              <a:t>10</a:t>
            </a:r>
            <a:r>
              <a:rPr lang="zh-TW" altLang="en-US" dirty="0"/>
              <a:t>」就好</a:t>
            </a:r>
            <a:endParaRPr lang="en-US" altLang="zh-TW" dirty="0"/>
          </a:p>
          <a:p>
            <a:r>
              <a:rPr lang="zh-TW" altLang="en-US" dirty="0"/>
              <a:t>那為什麼需要變數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6D2DF-43D6-4EA8-95E9-EF3939320940}"/>
              </a:ext>
            </a:extLst>
          </p:cNvPr>
          <p:cNvSpPr txBox="1"/>
          <p:nvPr/>
        </p:nvSpPr>
        <p:spPr>
          <a:xfrm>
            <a:off x="1557867" y="3992035"/>
            <a:ext cx="3115733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2772-961E-4E0B-A986-B513E2864815}"/>
              </a:ext>
            </a:extLst>
          </p:cNvPr>
          <p:cNvSpPr txBox="1"/>
          <p:nvPr/>
        </p:nvSpPr>
        <p:spPr>
          <a:xfrm>
            <a:off x="5621867" y="3992035"/>
            <a:ext cx="5486400" cy="19854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有一個角色叫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，他的台詞是 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10</a:t>
            </a:r>
          </a:p>
          <a:p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請字幕師打上</a:t>
            </a:r>
            <a:r>
              <a:rPr lang="en-US" altLang="zh-TW" dirty="0">
                <a:solidFill>
                  <a:srgbClr val="FFFFFF"/>
                </a:solidFill>
                <a:latin typeface="Courier New" panose="02070309020205020404" pitchFamily="49" charset="0"/>
              </a:rPr>
              <a:t>Albert</a:t>
            </a:r>
            <a:r>
              <a:rPr lang="zh-TW" alt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的台詞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3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3858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當劇情中有一個神祕數字「</a:t>
            </a:r>
            <a:r>
              <a:rPr lang="en-US" altLang="zh-TW" dirty="0"/>
              <a:t>456489123467345</a:t>
            </a:r>
            <a:r>
              <a:rPr lang="zh-TW" altLang="en-US" dirty="0"/>
              <a:t>」，你希望這神秘數字能被一字不差記著，不要因為數字太多，劇本容易</a:t>
            </a:r>
            <a:r>
              <a:rPr lang="en-US" altLang="zh-TW" dirty="0"/>
              <a:t>key</a:t>
            </a:r>
            <a:r>
              <a:rPr lang="zh-TW" altLang="en-US" dirty="0"/>
              <a:t>錯導致劇情不連貫</a:t>
            </a:r>
            <a:endParaRPr lang="en-US" altLang="zh-TW" dirty="0"/>
          </a:p>
          <a:p>
            <a:r>
              <a:rPr lang="zh-TW" altLang="en-US" dirty="0"/>
              <a:t>所以你創造一個角色叫做「神秘數字記憶者」，並叫他負責記住這串數字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自此之後，劇中所有角色都不需要記憶這數字，需要的時候再向神秘數字記憶者詢問就好</a:t>
            </a:r>
            <a:endParaRPr lang="en-US" altLang="zh-TW" dirty="0"/>
          </a:p>
          <a:p>
            <a:r>
              <a:rPr lang="zh-TW" altLang="en-US" dirty="0"/>
              <a:t>劇本上寫神秘數字記憶者也比「</a:t>
            </a:r>
            <a:r>
              <a:rPr lang="en-US" altLang="zh-TW" dirty="0"/>
              <a:t> 456489123467345 </a:t>
            </a:r>
            <a:r>
              <a:rPr lang="zh-TW" altLang="en-US" dirty="0"/>
              <a:t>」好寫許多，也不容易出錯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120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當劇情中有一個數字需消耗很多時間才能得到，又不能在劇本撰寫時就事先知道：如現場觀眾人數</a:t>
            </a:r>
            <a:endParaRPr lang="en-US" altLang="zh-TW" dirty="0"/>
          </a:p>
          <a:p>
            <a:r>
              <a:rPr lang="zh-TW" altLang="en-US" dirty="0"/>
              <a:t>所以你先請一個演員事先統計好人數，其他人只要向他詢問就好，不必自己統計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830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為什麼需要變數，為什麼需要一個演員除了背誦之外什麼都不做？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當劇情中有些事情會隨時間變化，但劇情需要回憶先前的狀態，比如說特定時間下劇情中領便當的腳色數</a:t>
            </a:r>
            <a:endParaRPr lang="en-US" altLang="zh-TW" dirty="0"/>
          </a:p>
          <a:p>
            <a:r>
              <a:rPr lang="zh-TW" altLang="en-US" dirty="0"/>
              <a:t>在特定時間下，指派一個演員記憶當時有多少人領便當</a:t>
            </a:r>
            <a:endParaRPr lang="en-US" altLang="zh-TW" dirty="0"/>
          </a:p>
          <a:p>
            <a:r>
              <a:rPr lang="zh-TW" altLang="en-US" dirty="0"/>
              <a:t>當劇情繼續下去，越來越多角色被消失，又突然需要那個特定時間下的人數，這時就請那位演員出來說明當時究竟死了多少人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880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這次工作營的目標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短時間之內密集的學習程式語言，希望至少能克服學習曲線最容易放棄的階段</a:t>
            </a:r>
            <a:r>
              <a:rPr lang="en-US" altLang="zh-TW" dirty="0"/>
              <a:t>(</a:t>
            </a:r>
            <a:r>
              <a:rPr lang="zh-TW" altLang="en-US" dirty="0"/>
              <a:t>之一</a:t>
            </a:r>
            <a:r>
              <a:rPr lang="en-US" altLang="zh-TW" dirty="0"/>
              <a:t>)</a:t>
            </a:r>
            <a:r>
              <a:rPr lang="zh-TW" altLang="en-US" dirty="0"/>
              <a:t>，在課程結束之後能具備繼續自行學習的能力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3350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了解什麼時候需要變數，有助於往後設計程式的架構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需要一串很常用的 值 時</a:t>
            </a:r>
            <a:endParaRPr lang="en-US" altLang="zh-TW" dirty="0"/>
          </a:p>
          <a:p>
            <a:pPr lvl="1"/>
            <a:r>
              <a:rPr lang="zh-TW" altLang="en-US" dirty="0"/>
              <a:t>一個得來不易的數字</a:t>
            </a:r>
            <a:endParaRPr lang="en-US" altLang="zh-TW" dirty="0"/>
          </a:p>
          <a:p>
            <a:pPr lvl="1"/>
            <a:r>
              <a:rPr lang="zh-TW" altLang="en-US" dirty="0"/>
              <a:t>一個稍後會用到 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691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再來會逐漸降低課程中使用具象事物類比的比例，慢慢使用原有的抽象名詞進行教學</a:t>
            </a:r>
            <a:endParaRPr lang="en-US" altLang="zh-TW" dirty="0"/>
          </a:p>
          <a:p>
            <a:r>
              <a:rPr lang="zh-TW" altLang="en-US" dirty="0"/>
              <a:t>如果一時無法理解，請試著用 寫一篇劇本 的方式去想像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146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 的目的是要 記憶 資料 </a:t>
            </a:r>
            <a:r>
              <a:rPr lang="en-US" altLang="zh-TW" dirty="0"/>
              <a:t>(</a:t>
            </a:r>
            <a:r>
              <a:rPr lang="zh-TW" altLang="en-US" dirty="0"/>
              <a:t>一段台詞、一個數字等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資料有幾種型態：一段文字、一個數字、是或否等</a:t>
            </a:r>
            <a:endParaRPr lang="en-US" altLang="zh-TW" dirty="0"/>
          </a:p>
          <a:p>
            <a:r>
              <a:rPr lang="en-US" altLang="zh-TW" dirty="0"/>
              <a:t>Print()</a:t>
            </a:r>
            <a:r>
              <a:rPr lang="zh-TW" altLang="en-US" dirty="0"/>
              <a:t> 的功能就是將變數所記憶的資料顯示在螢幕上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641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 內建許多有用的資料型態 </a:t>
            </a:r>
            <a:r>
              <a:rPr lang="en-US" altLang="zh-TW" dirty="0"/>
              <a:t>(</a:t>
            </a:r>
            <a:r>
              <a:rPr lang="en-US" dirty="0"/>
              <a:t>data type) ，</a:t>
            </a:r>
            <a:r>
              <a:rPr lang="zh-TW" altLang="en-US" dirty="0"/>
              <a:t>像是整數 </a:t>
            </a:r>
            <a:r>
              <a:rPr lang="en-US" altLang="zh-TW" dirty="0"/>
              <a:t>(</a:t>
            </a:r>
            <a:r>
              <a:rPr lang="en-US" dirty="0"/>
              <a:t>integer) 、</a:t>
            </a:r>
            <a:r>
              <a:rPr lang="zh-TW" altLang="en-US" dirty="0"/>
              <a:t>浮點數 </a:t>
            </a:r>
            <a:r>
              <a:rPr lang="en-US" altLang="zh-TW" dirty="0"/>
              <a:t>(</a:t>
            </a:r>
            <a:r>
              <a:rPr lang="en-US" dirty="0"/>
              <a:t>floating-point number) 、</a:t>
            </a:r>
            <a:r>
              <a:rPr lang="zh-TW" altLang="en-US" dirty="0"/>
              <a:t>字串 </a:t>
            </a:r>
            <a:r>
              <a:rPr lang="en-US" altLang="zh-TW" dirty="0"/>
              <a:t>(</a:t>
            </a:r>
            <a:r>
              <a:rPr lang="en-US" dirty="0"/>
              <a:t>string) </a:t>
            </a:r>
            <a:r>
              <a:rPr lang="zh-TW" altLang="en-US" dirty="0"/>
              <a:t>等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53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跳脫序列是一些不可見字元，由斜線 </a:t>
            </a:r>
            <a:r>
              <a:rPr lang="en-US" altLang="zh-TW" dirty="0"/>
              <a:t>\</a:t>
            </a:r>
            <a:r>
              <a:rPr lang="zh-TW" altLang="en-US" dirty="0"/>
              <a:t> 開始，然後接一些特定的英文字元，常用的有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88580766"/>
              </p:ext>
            </p:extLst>
          </p:nvPr>
        </p:nvGraphicFramePr>
        <p:xfrm>
          <a:off x="6383338" y="2220538"/>
          <a:ext cx="4970462" cy="132013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\n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印出新列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\\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印出反斜線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\?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印出問號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6984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\'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/>
                        <a:t>印出單引號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84917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Courier"/>
                        </a:rPr>
                        <a:t>\"</a:t>
                      </a:r>
                      <a:endParaRPr lang="en-US" sz="1300"/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300" dirty="0"/>
                        <a:t>印出雙引號</a:t>
                      </a:r>
                    </a:p>
                  </a:txBody>
                  <a:tcPr marL="65907" marR="65907" marT="32953" marB="3295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7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682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另外有三個常數 </a:t>
            </a:r>
            <a:r>
              <a:rPr lang="en-US" altLang="zh-TW" dirty="0"/>
              <a:t>(constant) </a:t>
            </a:r>
            <a:r>
              <a:rPr lang="zh-TW" altLang="en-US" dirty="0"/>
              <a:t>很特別，表示真假值的 </a:t>
            </a:r>
            <a:r>
              <a:rPr lang="en-US" altLang="zh-TW" b="1" dirty="0"/>
              <a:t>True</a:t>
            </a:r>
            <a:r>
              <a:rPr lang="zh-TW" altLang="en-US" dirty="0"/>
              <a:t> 及 </a:t>
            </a:r>
            <a:r>
              <a:rPr lang="en-US" altLang="zh-TW" b="1" dirty="0"/>
              <a:t>False</a:t>
            </a:r>
            <a:r>
              <a:rPr lang="zh-TW" altLang="en-US" dirty="0"/>
              <a:t> ，還有表示什麼都不是的 </a:t>
            </a:r>
            <a:r>
              <a:rPr lang="en-US" altLang="zh-TW" b="1" dirty="0"/>
              <a:t>None</a:t>
            </a:r>
            <a:r>
              <a:rPr lang="zh-TW" altLang="en-US" dirty="0"/>
              <a:t> ，這三個常數也都是關鍵字 </a:t>
            </a:r>
            <a:r>
              <a:rPr lang="en-US" altLang="zh-TW" dirty="0"/>
              <a:t>(keyword) </a:t>
            </a:r>
            <a:r>
              <a:rPr lang="zh-TW" altLang="en-US" dirty="0"/>
              <a:t>。若變數 </a:t>
            </a:r>
            <a:r>
              <a:rPr lang="en-US" altLang="zh-TW" dirty="0"/>
              <a:t>(variable) </a:t>
            </a:r>
            <a:r>
              <a:rPr lang="zh-TW" altLang="en-US" dirty="0"/>
              <a:t>被指派到 </a:t>
            </a:r>
            <a:r>
              <a:rPr lang="en-US" altLang="zh-TW" b="1" dirty="0"/>
              <a:t>None</a:t>
            </a:r>
            <a:r>
              <a:rPr lang="zh-TW" altLang="en-US" dirty="0"/>
              <a:t> ，這變數就如同空值，在條件測試中等同 </a:t>
            </a:r>
            <a:r>
              <a:rPr lang="en-US" altLang="zh-TW" b="1" dirty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3 </a:t>
            </a:r>
            <a:r>
              <a:rPr lang="zh-TW" altLang="en-US" dirty="0"/>
              <a:t>之後的版本可以用任何 </a:t>
            </a:r>
            <a:r>
              <a:rPr lang="en-US" altLang="zh-TW" dirty="0"/>
              <a:t>Unicode </a:t>
            </a:r>
            <a:r>
              <a:rPr lang="zh-TW" altLang="en-US" dirty="0"/>
              <a:t>字元當作識別字 </a:t>
            </a:r>
            <a:r>
              <a:rPr lang="en-US" altLang="zh-TW" dirty="0"/>
              <a:t>(identifier) </a:t>
            </a:r>
            <a:r>
              <a:rPr lang="zh-TW" altLang="en-US" dirty="0"/>
              <a:t>名稱，識別字命名的基本規則是不能用關鍵字 </a:t>
            </a:r>
            <a:r>
              <a:rPr lang="en-US" altLang="zh-TW" dirty="0"/>
              <a:t>(keyword) </a:t>
            </a:r>
            <a:r>
              <a:rPr lang="zh-TW" altLang="en-US" dirty="0"/>
              <a:t>，也不能用運算子 </a:t>
            </a:r>
            <a:r>
              <a:rPr lang="en-US" altLang="zh-TW" dirty="0"/>
              <a:t>(operator) </a:t>
            </a:r>
            <a:r>
              <a:rPr lang="zh-TW" altLang="en-US" dirty="0"/>
              <a:t>或空白符號，多個英文單字組合的識別字中間也不能有空白符號。</a:t>
            </a:r>
          </a:p>
          <a:p>
            <a:r>
              <a:rPr lang="en-US" altLang="zh-TW" dirty="0"/>
              <a:t>Unicode </a:t>
            </a:r>
            <a:r>
              <a:rPr lang="zh-TW" altLang="en-US" dirty="0"/>
              <a:t>字元包含大部分的中文字，雖然說用中文當識別字名稱是合法的，可是標準程式庫 </a:t>
            </a:r>
            <a:r>
              <a:rPr lang="en-US" altLang="zh-TW" dirty="0"/>
              <a:t>(standard library) </a:t>
            </a:r>
            <a:r>
              <a:rPr lang="zh-TW" altLang="en-US" dirty="0"/>
              <a:t>跟大量第三方程式庫 </a:t>
            </a:r>
            <a:r>
              <a:rPr lang="en-US" altLang="zh-TW" dirty="0"/>
              <a:t>(third-party library) </a:t>
            </a:r>
            <a:r>
              <a:rPr lang="zh-TW" altLang="en-US" dirty="0"/>
              <a:t>都是使用英文命名識別字，因此如果要保持跟標準程式庫命名的一致性，以及跟國外開發者接軌，基本上仍是以英文來命名識別字名稱比較好。</a:t>
            </a:r>
          </a:p>
        </p:txBody>
      </p:sp>
    </p:spTree>
    <p:extLst>
      <p:ext uri="{BB962C8B-B14F-4D97-AF65-F5344CB8AC3E}">
        <p14:creationId xmlns:p14="http://schemas.microsoft.com/office/powerpoint/2010/main" val="2563255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5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如何寫 如何執行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71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A1DA-417D-4EF9-B383-DB6E5725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0D08-25FA-4FB9-AE1B-BD745F4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試著創造不同的變數，並且使用 </a:t>
            </a:r>
            <a:r>
              <a:rPr lang="en-US" altLang="zh-TW" dirty="0"/>
              <a:t>print()</a:t>
            </a:r>
            <a:r>
              <a:rPr lang="zh-TW" altLang="en-US" dirty="0"/>
              <a:t> 將每一個變數</a:t>
            </a:r>
            <a:r>
              <a:rPr lang="en-US" altLang="zh-TW" dirty="0"/>
              <a:t>print</a:t>
            </a:r>
            <a:r>
              <a:rPr lang="zh-TW" altLang="en-US" dirty="0"/>
              <a:t>出來，看看是否符合你的預期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0FF5-2946-4F6A-BDE4-EF2830ADC670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Albert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Jane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"Don't touch me."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"10"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10.0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Albert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"Albert"</a:t>
            </a:r>
          </a:p>
          <a:p>
            <a:endParaRPr lang="en-US" dirty="0">
              <a:solidFill>
                <a:srgbClr val="66FF00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</a:t>
            </a:r>
            <a:r>
              <a:rPr lang="en-US" dirty="0">
                <a:solidFill>
                  <a:schemeClr val="accent2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9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這次工作營會學到、啟發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電子紙等材料與裝置運作的原理</a:t>
            </a:r>
            <a:endParaRPr lang="en-US" altLang="zh-TW" dirty="0"/>
          </a:p>
          <a:p>
            <a:r>
              <a:rPr lang="zh-TW" altLang="en-US" dirty="0"/>
              <a:t>高階程式語言大致上如何運作的</a:t>
            </a:r>
            <a:endParaRPr lang="en-US" altLang="zh-TW" dirty="0"/>
          </a:p>
          <a:p>
            <a:r>
              <a:rPr lang="zh-TW" altLang="en-US" dirty="0"/>
              <a:t>由開放</a:t>
            </a:r>
            <a:r>
              <a:rPr lang="en-US" altLang="zh-TW" dirty="0"/>
              <a:t>API</a:t>
            </a:r>
            <a:r>
              <a:rPr lang="zh-TW" altLang="en-US" dirty="0"/>
              <a:t>獲取資料、將之轉換為可以利用的格式</a:t>
            </a:r>
            <a:endParaRPr lang="en-US" altLang="zh-TW" dirty="0"/>
          </a:p>
          <a:p>
            <a:r>
              <a:rPr lang="zh-TW" altLang="en-US" dirty="0"/>
              <a:t>如果要將程式語言應用在自身專業上，兩者之間要如何相互配合</a:t>
            </a:r>
            <a:endParaRPr lang="en-US" altLang="zh-TW" dirty="0"/>
          </a:p>
          <a:p>
            <a:r>
              <a:rPr lang="zh-TW" altLang="en-US" dirty="0"/>
              <a:t>以運算思維去處理原專業問題，不一定是用電腦或程式語言</a:t>
            </a:r>
            <a:endParaRPr lang="en-US" altLang="zh-TW" dirty="0"/>
          </a:p>
          <a:p>
            <a:r>
              <a:rPr lang="zh-TW" altLang="en-US" dirty="0"/>
              <a:t>非專業者未來能與相關專業者溝通合作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414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  <a:r>
              <a:rPr lang="en-US" altLang="zh-TW" dirty="0"/>
              <a:t>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2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+-</a:t>
            </a:r>
            <a:r>
              <a:rPr lang="zh-TW" altLang="en-US" dirty="0"/>
              <a:t>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55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10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加號及減號都跟數學上相同，乘法是用星號，除法是用斜線，連續兩個星號用來計算次方，連續兩條斜線用來做整數除法，取餘數則是用百分比符號，如下表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282009637"/>
              </p:ext>
            </p:extLst>
          </p:nvPr>
        </p:nvGraphicFramePr>
        <p:xfrm>
          <a:off x="6383338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98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運算子 </a:t>
            </a:r>
            <a:r>
              <a:rPr lang="en-US" altLang="zh-TW" dirty="0"/>
              <a:t>(</a:t>
            </a:r>
            <a:r>
              <a:rPr lang="en-US" dirty="0"/>
              <a:t>operator) </a:t>
            </a:r>
            <a:r>
              <a:rPr lang="zh-TW" altLang="en-US" dirty="0"/>
              <a:t>是計算用的符號或文字，如</a:t>
            </a:r>
            <a:r>
              <a:rPr lang="en-US" altLang="zh-TW" dirty="0"/>
              <a:t>+</a:t>
            </a:r>
            <a:r>
              <a:rPr lang="zh-TW" altLang="en-US" dirty="0"/>
              <a:t>、</a:t>
            </a:r>
            <a:r>
              <a:rPr lang="en-US" altLang="zh-TW" dirty="0"/>
              <a:t>-</a:t>
            </a:r>
            <a:r>
              <a:rPr lang="zh-TW" altLang="en-US" dirty="0"/>
              <a:t>、* </a:t>
            </a:r>
            <a:r>
              <a:rPr lang="en-US" altLang="zh-TW" dirty="0"/>
              <a:t>/</a:t>
            </a:r>
          </a:p>
          <a:p>
            <a:r>
              <a:rPr lang="zh-TW" altLang="en-US" dirty="0"/>
              <a:t>運算子配合變數或字面常數等使用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72267" y="2436283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56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03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D20CBD-DCC5-4D66-8F94-169D14AE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46BECC-9D45-4108-8073-19281E04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子有使用小於符號的小於，使用大於符號的大於，使用小於符號跟等號連結在一起的小於等於，使用大於符號跟等號連結在一起的大於等於，連續兩個等號為比較相等，驚嘆號加上等號則是比較不相等。這裡須注意由於單獨一個等號已經被當成指派運算子，因此比較相等用連續兩個等號。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05EE3FB-7F8C-4D4F-B420-9EC8752F016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1827580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955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D951F-F98B-4C7E-85AA-8C383CA4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變數與運算子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2861C-3522-42B5-BAAE-780406AB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比較運算是布林運算的一種，結果回傳真假值</a:t>
            </a:r>
            <a:endParaRPr lang="en-US" altLang="zh-TW" dirty="0"/>
          </a:p>
          <a:p>
            <a:r>
              <a:rPr lang="zh-TW" altLang="en-US" dirty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的比較是比較第一個字元在字母表中的順序，字元在字母表越後面，表示該字元的數值越大，如果第一個字元相同，就會往後比較之後的字元，這裡 </a:t>
            </a:r>
            <a:r>
              <a:rPr lang="en-US" altLang="zh-TW" dirty="0"/>
              <a:t>There</a:t>
            </a:r>
            <a:r>
              <a:rPr lang="zh-TW" altLang="en-US" dirty="0"/>
              <a:t> 與 </a:t>
            </a:r>
            <a:r>
              <a:rPr lang="en-US" altLang="zh-TW" dirty="0"/>
              <a:t>Them</a:t>
            </a:r>
            <a:r>
              <a:rPr lang="zh-TW" altLang="en-US" dirty="0"/>
              <a:t> 是比較第四個字元 </a:t>
            </a:r>
            <a:r>
              <a:rPr lang="en-US" altLang="zh-TW" dirty="0"/>
              <a:t>r</a:t>
            </a:r>
            <a:r>
              <a:rPr lang="zh-TW" altLang="en-US" dirty="0"/>
              <a:t> 及 </a:t>
            </a:r>
            <a:r>
              <a:rPr lang="en-US" altLang="zh-TW" dirty="0"/>
              <a:t>m</a:t>
            </a:r>
            <a:r>
              <a:rPr lang="zh-TW" altLang="en-US" dirty="0"/>
              <a:t> ，由於 </a:t>
            </a:r>
            <a:r>
              <a:rPr lang="en-US" altLang="zh-TW" dirty="0"/>
              <a:t>r</a:t>
            </a:r>
            <a:r>
              <a:rPr lang="zh-TW" altLang="en-US" dirty="0"/>
              <a:t> 在字母表排在 </a:t>
            </a:r>
            <a:r>
              <a:rPr lang="en-US" altLang="zh-TW" dirty="0"/>
              <a:t>m</a:t>
            </a:r>
            <a:r>
              <a:rPr lang="zh-TW" altLang="en-US" dirty="0"/>
              <a:t> 之後，因此回傳 </a:t>
            </a:r>
            <a:r>
              <a:rPr lang="en-US" altLang="zh-TW" b="1" dirty="0"/>
              <a:t>True</a:t>
            </a:r>
            <a:endParaRPr lang="en-US" altLang="zh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A1C6E-E6A6-4ECD-87DA-B4E19979DE6F}"/>
              </a:ext>
            </a:extLst>
          </p:cNvPr>
          <p:cNvSpPr txBox="1"/>
          <p:nvPr/>
        </p:nvSpPr>
        <p:spPr>
          <a:xfrm>
            <a:off x="2453217" y="2923644"/>
            <a:ext cx="5232400" cy="3253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12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6.7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8.9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100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'100'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"There"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"Them"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5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運算子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8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AC462-EC51-42CA-99FF-BA97BA9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1-2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3F4A0-2DCA-405C-9CD4-DB816F9B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使用互動式介面，熟悉各個運算子與各種資料型態之間的關係</a:t>
            </a:r>
            <a:endParaRPr lang="en-US" altLang="zh-TW" dirty="0"/>
          </a:p>
          <a:p>
            <a:r>
              <a:rPr lang="zh-TW" altLang="en-US" dirty="0"/>
              <a:t>如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2.0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True</a:t>
            </a:r>
            <a:r>
              <a:rPr lang="zh-TW" altLang="en-US" dirty="0"/>
              <a:t> </a:t>
            </a:r>
            <a:r>
              <a:rPr lang="en-US" altLang="zh-TW" dirty="0"/>
              <a:t>d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"Yes"</a:t>
            </a:r>
            <a:r>
              <a:rPr lang="zh-TW" altLang="en-US" dirty="0"/>
              <a:t>等</a:t>
            </a:r>
            <a:endParaRPr lang="en-US" dirty="0"/>
          </a:p>
        </p:txBody>
      </p:sp>
      <p:graphicFrame>
        <p:nvGraphicFramePr>
          <p:cNvPr id="7" name="Content Placeholder 11">
            <a:extLst>
              <a:ext uri="{FF2B5EF4-FFF2-40B4-BE49-F238E27FC236}">
                <a16:creationId xmlns:a16="http://schemas.microsoft.com/office/drawing/2014/main" id="{9603D672-D04F-4DC2-87BA-1CCA81851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86973"/>
              </p:ext>
            </p:extLst>
          </p:nvPr>
        </p:nvGraphicFramePr>
        <p:xfrm>
          <a:off x="926755" y="2220538"/>
          <a:ext cx="4970462" cy="292608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 dirty="0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加法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減法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乘法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計算次方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整數除法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取餘數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0103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1">
            <a:extLst>
              <a:ext uri="{FF2B5EF4-FFF2-40B4-BE49-F238E27FC236}">
                <a16:creationId xmlns:a16="http://schemas.microsoft.com/office/drawing/2014/main" id="{992CB992-0E18-4589-A195-2354D6326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596786"/>
              </p:ext>
            </p:extLst>
          </p:nvPr>
        </p:nvGraphicFramePr>
        <p:xfrm>
          <a:off x="6383338" y="2220538"/>
          <a:ext cx="4970462" cy="2560320"/>
        </p:xfrm>
        <a:graphic>
          <a:graphicData uri="http://schemas.openxmlformats.org/drawingml/2006/table">
            <a:tbl>
              <a:tblPr/>
              <a:tblGrid>
                <a:gridCol w="2485231">
                  <a:extLst>
                    <a:ext uri="{9D8B030D-6E8A-4147-A177-3AD203B41FA5}">
                      <a16:colId xmlns:a16="http://schemas.microsoft.com/office/drawing/2014/main" val="1329271341"/>
                    </a:ext>
                  </a:extLst>
                </a:gridCol>
                <a:gridCol w="2485231">
                  <a:extLst>
                    <a:ext uri="{9D8B030D-6E8A-4147-A177-3AD203B41FA5}">
                      <a16:colId xmlns:a16="http://schemas.microsoft.com/office/drawing/2014/main" val="1640534905"/>
                    </a:ext>
                  </a:extLst>
                </a:gridCol>
              </a:tblGrid>
              <a:tr h="263627">
                <a:tc>
                  <a:txBody>
                    <a:bodyPr/>
                    <a:lstStyle/>
                    <a:p>
                      <a:r>
                        <a:rPr lang="zh-TW" altLang="en-US"/>
                        <a:t>符號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1562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597085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48518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小於等於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467322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大於等於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48913"/>
                  </a:ext>
                </a:extLst>
              </a:tr>
              <a:tr h="263627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70941"/>
                  </a:ext>
                </a:extLst>
              </a:tr>
              <a:tr h="359569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07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77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0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函數，就是那個函數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f(x)</a:t>
            </a:r>
          </a:p>
          <a:p>
            <a:r>
              <a:rPr lang="zh-TW" altLang="en-US" dirty="0"/>
              <a:t>商店的賣價是進貨價的</a:t>
            </a:r>
            <a:r>
              <a:rPr lang="en-US" altLang="zh-TW" dirty="0"/>
              <a:t>2</a:t>
            </a:r>
            <a:r>
              <a:rPr lang="zh-TW" altLang="en-US" dirty="0"/>
              <a:t>倍多</a:t>
            </a:r>
            <a:r>
              <a:rPr lang="en-US" altLang="zh-TW" dirty="0"/>
              <a:t>10</a:t>
            </a:r>
            <a:r>
              <a:rPr lang="zh-TW" altLang="en-US" dirty="0"/>
              <a:t>塊</a:t>
            </a:r>
            <a:endParaRPr lang="en-US" altLang="zh-TW" dirty="0"/>
          </a:p>
          <a:p>
            <a:pPr lvl="1"/>
            <a:r>
              <a:rPr lang="en-US" altLang="zh-TW" dirty="0"/>
              <a:t>F(x)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Return</a:t>
            </a:r>
            <a:r>
              <a:rPr lang="zh-TW" altLang="en-US" dirty="0"/>
              <a:t> 意為返還，當函數結束運作後，會變成一筆資料，可以</a:t>
            </a:r>
            <a:r>
              <a:rPr lang="en-US" altLang="zh-TW" dirty="0"/>
              <a:t>assign</a:t>
            </a:r>
            <a:r>
              <a:rPr lang="zh-TW" altLang="en-US" dirty="0"/>
              <a:t>給變數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2BF5C-3E64-4CFE-B4F5-85E940169C1F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"""Price formula"""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x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return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sell_price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	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f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8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這次工作營不會學到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底層電腦運作的方式</a:t>
            </a:r>
            <a:endParaRPr lang="en-US" altLang="zh-TW" dirty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將大部分這類工作包裝起來自動化了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網路爬蟲 </a:t>
            </a:r>
            <a:endParaRPr lang="en-US" altLang="zh-TW" dirty="0"/>
          </a:p>
          <a:p>
            <a:pPr lvl="1"/>
            <a:r>
              <a:rPr lang="zh-TW" altLang="en-US" dirty="0"/>
              <a:t>不在課程的範圍，但你已經具備自學的能力，時間允許也可用在本次專案中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神經網路、深度學習</a:t>
            </a:r>
            <a:endParaRPr lang="en-US" altLang="zh-TW" dirty="0"/>
          </a:p>
          <a:p>
            <a:pPr lvl="1"/>
            <a:r>
              <a:rPr lang="zh-TW" altLang="en-US" dirty="0"/>
              <a:t>需再補足機器學習知識，但好消息是許多主流相關套件可以搭配</a:t>
            </a:r>
            <a:r>
              <a:rPr lang="en-US" altLang="zh-TW" dirty="0"/>
              <a:t>Python</a:t>
            </a:r>
            <a:r>
              <a:rPr lang="zh-TW" altLang="en-US" dirty="0"/>
              <a:t>使用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0515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8AF4-26E9-4FEE-A0CC-D96CD09F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縮排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38-1C4C-4934-9F85-F47E1397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縮排 </a:t>
            </a:r>
            <a:r>
              <a:rPr lang="en-US" altLang="zh-TW" dirty="0"/>
              <a:t>(indentation) </a:t>
            </a:r>
            <a:r>
              <a:rPr lang="zh-TW" altLang="en-US" dirty="0"/>
              <a:t>是 </a:t>
            </a:r>
            <a:r>
              <a:rPr lang="en-US" altLang="zh-TW" dirty="0"/>
              <a:t>Python </a:t>
            </a:r>
            <a:r>
              <a:rPr lang="zh-TW" altLang="en-US" dirty="0"/>
              <a:t>區分程式區塊 </a:t>
            </a:r>
            <a:r>
              <a:rPr lang="en-US" altLang="zh-TW" dirty="0"/>
              <a:t>(block) </a:t>
            </a:r>
            <a:r>
              <a:rPr lang="zh-TW" altLang="en-US" dirty="0"/>
              <a:t>的方式，所謂程式區塊是程式中具有特定功能之處，程式區塊依據條件真或假的結果個別執行。</a:t>
            </a:r>
            <a:endParaRPr lang="en-US" altLang="zh-TW" dirty="0"/>
          </a:p>
          <a:p>
            <a:r>
              <a:rPr lang="zh-TW" altLang="en-US" dirty="0"/>
              <a:t>所謂縮排也就是在程式碼開頭的地方多出一些空格數，通常縮排的空格數為 </a:t>
            </a:r>
            <a:r>
              <a:rPr lang="en-US" altLang="zh-TW" dirty="0"/>
              <a:t>4 </a:t>
            </a:r>
            <a:r>
              <a:rPr lang="zh-TW" altLang="en-US" dirty="0"/>
              <a:t>個。</a:t>
            </a:r>
            <a:endParaRPr lang="en-US" altLang="zh-TW" dirty="0"/>
          </a:p>
          <a:p>
            <a:r>
              <a:rPr lang="zh-TW" altLang="en-US" dirty="0"/>
              <a:t>編輯器如</a:t>
            </a:r>
            <a:r>
              <a:rPr lang="en-US" dirty="0"/>
              <a:t>VS Code</a:t>
            </a:r>
            <a:r>
              <a:rPr lang="zh-TW" altLang="en-US" dirty="0"/>
              <a:t>，可設定</a:t>
            </a:r>
            <a:r>
              <a:rPr lang="en-US" altLang="zh-TW" dirty="0"/>
              <a:t>Tab</a:t>
            </a:r>
            <a:r>
              <a:rPr lang="zh-TW" altLang="en-US" dirty="0"/>
              <a:t>鍵等同</a:t>
            </a:r>
            <a:r>
              <a:rPr lang="en-US" altLang="zh-TW" dirty="0"/>
              <a:t>4</a:t>
            </a:r>
            <a:r>
              <a:rPr lang="zh-TW" altLang="en-US" dirty="0"/>
              <a:t>個空格，方便編輯。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01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FFD3-711E-40C7-891C-1716680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註解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0990-9802-4107-A257-3D05E420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註解 </a:t>
            </a:r>
            <a:r>
              <a:rPr lang="en-US" altLang="zh-TW" dirty="0"/>
              <a:t>(comment) </a:t>
            </a:r>
            <a:r>
              <a:rPr lang="zh-TW" altLang="en-US" dirty="0"/>
              <a:t>如其字面意義，就是附加的說明文字，為什麼程式需要註解呢？因為有時候自己會忘了為什麼自己要這樣寫程式碼，又或者程式碼需要跟其他人共同合作開發，為了確保團隊中的每個人都能理解特定程式碼的用途，因此整個團隊需要一致性的註解方式。</a:t>
            </a:r>
            <a:endParaRPr lang="en-US" altLang="zh-TW" dirty="0"/>
          </a:p>
          <a:p>
            <a:r>
              <a:rPr lang="zh-TW" altLang="en-US" dirty="0"/>
              <a:t>註解是為了附加說明，所有在程式中的註解都不會被執行。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C897-7BD5-475E-AC93-5F44B9C95EFD}"/>
              </a:ext>
            </a:extLst>
          </p:cNvPr>
          <p:cNvSpPr txBox="1"/>
          <p:nvPr/>
        </p:nvSpPr>
        <p:spPr>
          <a:xfrm>
            <a:off x="2453216" y="3105150"/>
            <a:ext cx="6747933" cy="335967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#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單行註解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多行註解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也可以單行用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"""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 print("Nothing will happen")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96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函數是組織好的，可</a:t>
            </a:r>
            <a:r>
              <a:rPr lang="zh-TW" altLang="en-US" dirty="0">
                <a:solidFill>
                  <a:schemeClr val="accent2"/>
                </a:solidFill>
              </a:rPr>
              <a:t>重複使用</a:t>
            </a:r>
            <a:r>
              <a:rPr lang="zh-TW" altLang="en-US" dirty="0"/>
              <a:t>的，用來實現單一，或相關聯功能的代碼段。</a:t>
            </a:r>
          </a:p>
          <a:p>
            <a:r>
              <a:rPr lang="zh-TW" altLang="en-US" dirty="0"/>
              <a:t>函數能提高應用的模塊性，和代碼的重複利用率。你已經知道</a:t>
            </a:r>
            <a:r>
              <a:rPr lang="en-US" altLang="zh-TW" dirty="0"/>
              <a:t>Python</a:t>
            </a:r>
            <a:r>
              <a:rPr lang="zh-TW" altLang="en-US" dirty="0"/>
              <a:t>提供了許多內建函數，比如</a:t>
            </a:r>
            <a:r>
              <a:rPr lang="en-US" altLang="zh-TW" dirty="0"/>
              <a:t>print()</a:t>
            </a:r>
            <a:r>
              <a:rPr lang="zh-TW" altLang="en-US" dirty="0"/>
              <a:t>。但你也可以自己創建函數，這被叫做自定義函數。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24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要定義一個函數，基本構造是</a:t>
            </a:r>
            <a:r>
              <a:rPr lang="en-US" altLang="zh-TW" dirty="0">
                <a:solidFill>
                  <a:schemeClr val="accent2"/>
                </a:solidFill>
              </a:rPr>
              <a:t>def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函數名稱</a:t>
            </a:r>
            <a:r>
              <a:rPr lang="en-US" altLang="zh-TW" dirty="0">
                <a:solidFill>
                  <a:schemeClr val="accent2"/>
                </a:solidFill>
              </a:rPr>
              <a:t>(</a:t>
            </a:r>
            <a:r>
              <a:rPr lang="zh-TW" altLang="en-US" dirty="0"/>
              <a:t>參數</a:t>
            </a:r>
            <a:r>
              <a:rPr lang="en-US" altLang="zh-TW" dirty="0">
                <a:solidFill>
                  <a:schemeClr val="accent2"/>
                </a:solidFill>
              </a:rPr>
              <a:t>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people_2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actor_2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</a:rPr>
              <a:t>=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"Mandy"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66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函數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參數可以有預設值，如果沒有給定值，就會依照預設值進行運算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262BE-CED6-4ABB-A32D-CCFF49F491D1}"/>
              </a:ext>
            </a:extLst>
          </p:cNvPr>
          <p:cNvSpPr txBox="1"/>
          <p:nvPr/>
        </p:nvSpPr>
        <p:spPr>
          <a:xfrm>
            <a:off x="2453216" y="2329922"/>
            <a:ext cx="6747933" cy="41629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def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actor_1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"78_man"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"""When it is dinner time"""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晚餐吃什麼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隨便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那麥當勞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?"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actor_2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不要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"Alex"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footage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people_1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1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函數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2D96-0A9A-4C50-9F94-1135E396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B298-CEB6-49C1-BC34-A08D2CDA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寫一個函數，可以將兩個參數的值加總後返還並印出</a:t>
            </a:r>
            <a:endParaRPr lang="en-US" altLang="zh-TW" dirty="0"/>
          </a:p>
          <a:p>
            <a:r>
              <a:rPr lang="zh-TW" altLang="en-US" dirty="0"/>
              <a:t>同上，將參數改為接受使用者輸入</a:t>
            </a:r>
            <a:endParaRPr lang="en-US" altLang="zh-TW" dirty="0"/>
          </a:p>
          <a:p>
            <a:endParaRPr lang="en-US" altLang="zh-TW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22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61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180BD-F877-4493-8A97-868CE37A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6D7D-4F57-40DE-AA80-2DE74702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當劇中角色變多時，一個一個為角色命名會顯得很沒有效率</a:t>
            </a:r>
            <a:endParaRPr lang="en-US" altLang="zh-TW" dirty="0"/>
          </a:p>
          <a:p>
            <a:r>
              <a:rPr lang="zh-TW" altLang="en-US" dirty="0"/>
              <a:t>例如：劇情需要一個班級，向日葵班，有</a:t>
            </a:r>
            <a:r>
              <a:rPr lang="en-US" altLang="zh-TW" dirty="0"/>
              <a:t>30</a:t>
            </a:r>
            <a:r>
              <a:rPr lang="zh-TW" altLang="en-US" dirty="0"/>
              <a:t>個學生，要一個一個命名時</a:t>
            </a:r>
            <a:r>
              <a:rPr lang="en-US" altLang="zh-TW" dirty="0"/>
              <a:t>…</a:t>
            </a:r>
          </a:p>
          <a:p>
            <a:endParaRPr lang="en-US" dirty="0"/>
          </a:p>
          <a:p>
            <a:r>
              <a:rPr lang="zh-TW" altLang="en-US" dirty="0"/>
              <a:t>當需要使用的變數越來越多，需要善用資料結構來</a:t>
            </a:r>
            <a:r>
              <a:rPr lang="zh-TW" altLang="en-US" dirty="0">
                <a:solidFill>
                  <a:schemeClr val="accent2"/>
                </a:solidFill>
              </a:rPr>
              <a:t>儲存、管理</a:t>
            </a:r>
            <a:r>
              <a:rPr lang="zh-TW" altLang="en-US" dirty="0"/>
              <a:t>變數</a:t>
            </a:r>
            <a:endParaRPr lang="en-US" altLang="zh-TW" dirty="0"/>
          </a:p>
          <a:p>
            <a:r>
              <a:rPr lang="zh-TW" altLang="en-US" dirty="0"/>
              <a:t>最常用的資料結構有：列表</a:t>
            </a:r>
            <a:r>
              <a:rPr lang="en-US" altLang="zh-TW" dirty="0"/>
              <a:t>(List)</a:t>
            </a:r>
            <a:r>
              <a:rPr lang="zh-TW" altLang="en-US" dirty="0"/>
              <a:t>、字典</a:t>
            </a:r>
            <a:r>
              <a:rPr lang="en-US" altLang="zh-TW" dirty="0"/>
              <a:t>(Dictionary)</a:t>
            </a:r>
            <a:r>
              <a:rPr lang="zh-TW" altLang="en-US" dirty="0"/>
              <a:t>等等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416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6951-B74E-4D40-98A3-0DE7D6F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B45-AB92-4A8B-BF9F-BE738FDE1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資料結構：列表</a:t>
            </a:r>
            <a:r>
              <a:rPr lang="en-US" altLang="zh-TW" dirty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42703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這次工作營的性質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9123-8A1E-40E0-8ABF-CFB41BAB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399"/>
            <a:ext cx="4846983" cy="5008563"/>
          </a:xfrm>
        </p:spPr>
        <p:txBody>
          <a:bodyPr/>
          <a:lstStyle/>
          <a:p>
            <a:r>
              <a:rPr lang="zh-TW" altLang="en-US" dirty="0"/>
              <a:t>以自學者的角度出發</a:t>
            </a:r>
            <a:endParaRPr lang="en-US" dirty="0"/>
          </a:p>
          <a:p>
            <a:pPr lvl="1"/>
            <a:r>
              <a:rPr lang="zh-TW" altLang="en-US" dirty="0"/>
              <a:t>可能會略過很常用也很基本，但這次工作營可以先不用知道的觀念或工具，目的是希望能降低初學的門檻</a:t>
            </a:r>
            <a:endParaRPr lang="en-US" altLang="zh-TW" dirty="0"/>
          </a:p>
          <a:p>
            <a:pPr lvl="1"/>
            <a:r>
              <a:rPr lang="zh-TW" altLang="en-US" dirty="0"/>
              <a:t>那些東西以後一定會遇到，到時候再釐清就好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初學者暫時不去在意寫法的漂亮、安全、甚至犧牲部分可維護性，以走完完整流程為目標</a:t>
            </a:r>
            <a:endParaRPr lang="en-US" altLang="zh-TW" dirty="0"/>
          </a:p>
          <a:p>
            <a:pPr lvl="1"/>
            <a:r>
              <a:rPr lang="zh-TW" altLang="en-US" dirty="0"/>
              <a:t>建立足夠繼續自學的自信，往後繼續深入，再回頭修正現階段不足的地方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講師本身也是自學而來，希望能為同為自學者節省誤打誤撞的時間，過程中如有錯誤或不足之處也請指正討論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box&#10;&#10;Description generated with high confidence">
            <a:extLst>
              <a:ext uri="{FF2B5EF4-FFF2-40B4-BE49-F238E27FC236}">
                <a16:creationId xmlns:a16="http://schemas.microsoft.com/office/drawing/2014/main" id="{CF8CA37F-6FA0-4D80-BE59-41F4A3FA0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9" y="365125"/>
            <a:ext cx="6100141" cy="61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5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列表</a:t>
            </a:r>
            <a:r>
              <a:rPr lang="en-US" altLang="zh-TW" dirty="0"/>
              <a:t>(List)</a:t>
            </a:r>
            <a:r>
              <a:rPr lang="zh-TW" altLang="en-US" dirty="0"/>
              <a:t>是</a:t>
            </a:r>
            <a:r>
              <a:rPr lang="en-US" altLang="zh-TW" dirty="0"/>
              <a:t>Python</a:t>
            </a:r>
            <a:r>
              <a:rPr lang="zh-TW" altLang="en-US" dirty="0"/>
              <a:t>中最基本的數據結構之一，如其名，列表就是儲存一項項資料的清單。</a:t>
            </a:r>
            <a:endParaRPr lang="en-US" altLang="zh-TW" dirty="0"/>
          </a:p>
          <a:p>
            <a:r>
              <a:rPr lang="zh-TW" altLang="en-US" dirty="0"/>
              <a:t>可以想像為，直接將一群角色放進一張清單，名為</a:t>
            </a:r>
            <a:r>
              <a:rPr lang="en-US" altLang="zh-TW" dirty="0"/>
              <a:t>"</a:t>
            </a:r>
            <a:r>
              <a:rPr lang="zh-TW" altLang="en-US" dirty="0"/>
              <a:t>向日葵小班</a:t>
            </a:r>
            <a:r>
              <a:rPr lang="en-US" altLang="zh-TW" dirty="0"/>
              <a:t>"</a:t>
            </a:r>
            <a:r>
              <a:rPr lang="zh-TW" altLang="en-US" dirty="0"/>
              <a:t>，從此之後劇本中可以直接以「向日葵小班</a:t>
            </a:r>
            <a:r>
              <a:rPr lang="en-US" altLang="zh-TW" dirty="0"/>
              <a:t>1</a:t>
            </a:r>
            <a:r>
              <a:rPr lang="zh-TW" altLang="en-US" dirty="0"/>
              <a:t>號」、「向日葵小班</a:t>
            </a:r>
            <a:r>
              <a:rPr lang="en-US" altLang="zh-TW" dirty="0"/>
              <a:t>2</a:t>
            </a:r>
            <a:r>
              <a:rPr lang="zh-TW" altLang="en-US" dirty="0"/>
              <a:t>號」來代替腳色名，也方便一次呼喚整個清單上的角色。</a:t>
            </a:r>
            <a:endParaRPr lang="en-US" altLang="zh-TW" dirty="0"/>
          </a:p>
          <a:p>
            <a:r>
              <a:rPr lang="zh-TW" altLang="en-US" dirty="0"/>
              <a:t>創建一個列表，只要把逗號分隔的不同的數據項使用方括號括起來即可。</a:t>
            </a:r>
            <a:endParaRPr lang="en-US" altLang="zh-TW" dirty="0"/>
          </a:p>
          <a:p>
            <a:r>
              <a:rPr lang="zh-TW" altLang="en-US" dirty="0"/>
              <a:t>列表中的每個元素都分配一個數字 </a:t>
            </a:r>
            <a:r>
              <a:rPr lang="en-US" altLang="zh-TW" dirty="0"/>
              <a:t>- </a:t>
            </a:r>
            <a:r>
              <a:rPr lang="zh-TW" altLang="en-US" dirty="0"/>
              <a:t>它的位置，或索引，第一個索引是</a:t>
            </a:r>
            <a:r>
              <a:rPr lang="en-US" altLang="zh-TW" dirty="0"/>
              <a:t>0</a:t>
            </a:r>
            <a:r>
              <a:rPr lang="zh-TW" altLang="en-US" dirty="0"/>
              <a:t>，第二個索引是</a:t>
            </a:r>
            <a:r>
              <a:rPr lang="en-US" altLang="zh-TW" dirty="0"/>
              <a:t>1</a:t>
            </a:r>
            <a:r>
              <a:rPr lang="zh-TW" altLang="en-US" dirty="0"/>
              <a:t>，依此類推。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list3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list1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'physics'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'chemistry'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1997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2000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list2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4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da-DK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0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要取用清單中第 </a:t>
            </a:r>
            <a:r>
              <a:rPr lang="en-US" altLang="zh-TW" dirty="0">
                <a:solidFill>
                  <a:schemeClr val="accent2"/>
                </a:solidFill>
              </a:rPr>
              <a:t>x</a:t>
            </a:r>
            <a:r>
              <a:rPr lang="zh-TW" altLang="en-US" dirty="0"/>
              <a:t> 筆資料時，只要在清單名後面加上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chemeClr val="accent2"/>
                </a:solidFill>
              </a:rPr>
              <a:t>x-1</a:t>
            </a:r>
            <a:r>
              <a:rPr lang="en-US" altLang="zh-TW" dirty="0"/>
              <a:t>]</a:t>
            </a:r>
            <a:r>
              <a:rPr lang="zh-TW" altLang="en-US" dirty="0"/>
              <a:t>，其餘使用如一般變數</a:t>
            </a:r>
            <a:endParaRPr lang="en-US" altLang="zh-TW" dirty="0"/>
          </a:p>
          <a:p>
            <a:r>
              <a:rPr lang="zh-TW" altLang="en-US" dirty="0"/>
              <a:t>列表索引從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要表示整張清單時，使用方式如同一般變數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2D4D1-B4B5-40F2-9774-A1D802CE6342}"/>
              </a:ext>
            </a:extLst>
          </p:cNvPr>
          <p:cNvSpPr txBox="1"/>
          <p:nvPr/>
        </p:nvSpPr>
        <p:spPr>
          <a:xfrm>
            <a:off x="2453216" y="3850745"/>
            <a:ext cx="7909984" cy="25319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",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endParaRPr lang="en-US" altLang="zh-TW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Another_Sunflower_class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新之助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7868058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資料結構：</a:t>
            </a:r>
            <a:r>
              <a:rPr lang="en-US" altLang="zh-TW" dirty="0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如果今天隨著劇情演變，有新的角色要加入列表</a:t>
            </a:r>
            <a:endParaRPr lang="en-US" altLang="zh-TW" dirty="0"/>
          </a:p>
          <a:p>
            <a:pPr lvl="1"/>
            <a:r>
              <a:rPr lang="zh-TW" altLang="en-US" dirty="0"/>
              <a:t>可以將兩張列表直接相加</a:t>
            </a:r>
            <a:endParaRPr lang="en-US" altLang="zh-TW" dirty="0"/>
          </a:p>
          <a:p>
            <a:pPr lvl="1"/>
            <a:r>
              <a:rPr lang="zh-TW" altLang="en-US" dirty="0"/>
              <a:t>或是使用 </a:t>
            </a:r>
            <a:r>
              <a:rPr lang="en-US" altLang="zh-TW" dirty="0"/>
              <a:t>.append</a:t>
            </a:r>
          </a:p>
          <a:p>
            <a:pPr lvl="1"/>
            <a:r>
              <a:rPr lang="en-US" altLang="zh-TW" dirty="0"/>
              <a:t>append()</a:t>
            </a:r>
            <a:r>
              <a:rPr lang="zh-TW" altLang="en-US" dirty="0"/>
              <a:t>是列表內建的</a:t>
            </a:r>
            <a:r>
              <a:rPr lang="zh-TW" altLang="en-US" dirty="0">
                <a:solidFill>
                  <a:schemeClr val="accent2"/>
                </a:solidFill>
              </a:rPr>
              <a:t>方法</a:t>
            </a:r>
            <a:r>
              <a:rPr lang="zh-TW" altLang="en-US" dirty="0"/>
              <a:t>之一，方法的功能類似函數</a:t>
            </a:r>
            <a:endParaRPr lang="en-US" altLang="zh-TW" dirty="0"/>
          </a:p>
          <a:p>
            <a:pPr lvl="1"/>
            <a:r>
              <a:rPr lang="en-US" altLang="zh-TW" dirty="0" err="1"/>
              <a:t>Sunflower_Class.append</a:t>
            </a:r>
            <a:r>
              <a:rPr lang="en-US" altLang="zh-TW" dirty="0"/>
              <a:t>(___)</a:t>
            </a:r>
            <a:r>
              <a:rPr lang="zh-TW" altLang="en-US" dirty="0"/>
              <a:t>表示列表「</a:t>
            </a:r>
            <a:r>
              <a:rPr lang="en-US" altLang="zh-TW" dirty="0" err="1"/>
              <a:t>Sunflower_Class</a:t>
            </a:r>
            <a:r>
              <a:rPr lang="zh-TW" altLang="en-US" dirty="0"/>
              <a:t>」最後添加一個</a:t>
            </a:r>
            <a:r>
              <a:rPr lang="en-US" altLang="zh-TW" dirty="0"/>
              <a:t>____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7909984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New_student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Sunflower_class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append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小愛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list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4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list.append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在列表末尾添加新的對象</a:t>
            </a:r>
          </a:p>
          <a:p>
            <a:r>
              <a:rPr lang="en-US" dirty="0" err="1"/>
              <a:t>list.count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統計某個元素在列表中出現的次數</a:t>
            </a:r>
          </a:p>
          <a:p>
            <a:r>
              <a:rPr lang="en-US" dirty="0" err="1"/>
              <a:t>list.extend</a:t>
            </a:r>
            <a:r>
              <a:rPr lang="en-US" dirty="0"/>
              <a:t>(seq)</a:t>
            </a:r>
          </a:p>
          <a:p>
            <a:pPr marL="0" indent="0">
              <a:buNone/>
            </a:pPr>
            <a:r>
              <a:rPr lang="zh-TW" altLang="en-US" dirty="0"/>
              <a:t>在列表末尾一次性追加另一個序列中的多個值（用新列表擴展原來的列表）</a:t>
            </a:r>
          </a:p>
          <a:p>
            <a:r>
              <a:rPr lang="en-US" dirty="0" err="1"/>
              <a:t>list.index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從列表中找出某個值第一個匹配項的索引位置</a:t>
            </a:r>
          </a:p>
          <a:p>
            <a:r>
              <a:rPr lang="en-US" dirty="0" err="1"/>
              <a:t>list.insert</a:t>
            </a:r>
            <a:r>
              <a:rPr lang="en-US" dirty="0"/>
              <a:t>(index, obj)</a:t>
            </a:r>
          </a:p>
          <a:p>
            <a:pPr marL="0" indent="0">
              <a:buNone/>
            </a:pPr>
            <a:r>
              <a:rPr lang="zh-TW" altLang="en-US" dirty="0"/>
              <a:t>將對象插入列表</a:t>
            </a:r>
          </a:p>
          <a:p>
            <a:r>
              <a:rPr lang="en-US" dirty="0" err="1"/>
              <a:t>list.pop</a:t>
            </a:r>
            <a:r>
              <a:rPr lang="en-US" dirty="0"/>
              <a:t>([index=-1])</a:t>
            </a:r>
          </a:p>
          <a:p>
            <a:pPr marL="0" indent="0">
              <a:buNone/>
            </a:pPr>
            <a:r>
              <a:rPr lang="zh-TW" altLang="en-US" dirty="0"/>
              <a:t>移除列表中的一個元素（默認最後一個元素），並且返回該元素的值</a:t>
            </a:r>
          </a:p>
          <a:p>
            <a:r>
              <a:rPr lang="en-US" dirty="0" err="1"/>
              <a:t>list.remove</a:t>
            </a:r>
            <a:r>
              <a:rPr lang="en-US" dirty="0"/>
              <a:t>(obj)</a:t>
            </a:r>
          </a:p>
          <a:p>
            <a:pPr marL="0" indent="0">
              <a:buNone/>
            </a:pPr>
            <a:r>
              <a:rPr lang="zh-TW" altLang="en-US" dirty="0"/>
              <a:t>移除列表中某個值的第一個匹配項</a:t>
            </a:r>
          </a:p>
          <a:p>
            <a:r>
              <a:rPr lang="en-US" dirty="0" err="1"/>
              <a:t>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zh-TW" altLang="en-US" dirty="0"/>
              <a:t>反向列表中元素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6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5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創建一個列表，內容自訂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9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CAC-8BFF-4FB7-9526-51F4B60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資料結構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F5BFC-3860-4115-AA9E-0DF3E2A5B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字典：</a:t>
            </a:r>
            <a:r>
              <a:rPr lang="en-US" altLang="zh-TW" dirty="0"/>
              <a:t>Python</a:t>
            </a:r>
            <a:r>
              <a:rPr lang="zh-TW" altLang="en-US" dirty="0"/>
              <a:t>及許多其他語言中常用的資料結構，人如其名，就是個字典</a:t>
            </a:r>
            <a:endParaRPr lang="en-US" altLang="zh-TW" dirty="0"/>
          </a:p>
          <a:p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</a:p>
          <a:p>
            <a:pPr lvl="1"/>
            <a:r>
              <a:rPr lang="en-US" altLang="zh-TW" dirty="0"/>
              <a:t>Value</a:t>
            </a:r>
            <a:r>
              <a:rPr lang="zh-TW" altLang="en-US" dirty="0"/>
              <a:t>是真正需要的數值，而</a:t>
            </a:r>
            <a:r>
              <a:rPr lang="en-US" altLang="zh-TW" dirty="0"/>
              <a:t>Key</a:t>
            </a:r>
            <a:r>
              <a:rPr lang="zh-TW" altLang="en-US" dirty="0"/>
              <a:t>是用來表示在字典中的索引</a:t>
            </a:r>
            <a:endParaRPr lang="en-US" altLang="zh-TW" dirty="0"/>
          </a:p>
          <a:p>
            <a:pPr lvl="1"/>
            <a:r>
              <a:rPr lang="zh-TW" altLang="en-US" dirty="0"/>
              <a:t>通常</a:t>
            </a:r>
            <a:r>
              <a:rPr lang="en-US" altLang="zh-TW" dirty="0"/>
              <a:t>key</a:t>
            </a:r>
            <a:r>
              <a:rPr lang="zh-TW" altLang="en-US" dirty="0"/>
              <a:t>是你已知的，</a:t>
            </a:r>
            <a:r>
              <a:rPr lang="en-US" altLang="zh-TW" dirty="0"/>
              <a:t>value</a:t>
            </a:r>
            <a:r>
              <a:rPr lang="zh-TW" altLang="en-US" dirty="0"/>
              <a:t>是你需要的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9168D-865C-40F1-9B31-FD92A1143C34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蘋果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'guava'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芭樂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lemon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檸檬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b="1" dirty="0">
              <a:solidFill>
                <a:srgbClr val="FFCC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Eng_dict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banana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]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香蕉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'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985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	</a:t>
            </a:r>
            <a:r>
              <a:rPr lang="en-US" dirty="0" err="1"/>
              <a:t>dict.clear</a:t>
            </a:r>
            <a:r>
              <a:rPr lang="en-US" dirty="0"/>
              <a:t>()</a:t>
            </a:r>
          </a:p>
          <a:p>
            <a:r>
              <a:rPr lang="zh-TW" altLang="en-US" dirty="0"/>
              <a:t>刪除字典內所有元素</a:t>
            </a:r>
          </a:p>
          <a:p>
            <a:r>
              <a:rPr lang="en-US" altLang="zh-TW" dirty="0"/>
              <a:t>2	</a:t>
            </a:r>
            <a:r>
              <a:rPr lang="en-US" dirty="0" err="1"/>
              <a:t>dict.copy</a:t>
            </a:r>
            <a:r>
              <a:rPr lang="en-US" dirty="0"/>
              <a:t>()</a:t>
            </a:r>
          </a:p>
          <a:p>
            <a:r>
              <a:rPr lang="zh-TW" altLang="en-US" dirty="0"/>
              <a:t>返回一個字典的淺複製</a:t>
            </a:r>
          </a:p>
          <a:p>
            <a:r>
              <a:rPr lang="en-US" altLang="zh-TW" dirty="0"/>
              <a:t>3	</a:t>
            </a:r>
            <a:r>
              <a:rPr lang="en-US" dirty="0" err="1"/>
              <a:t>dict.fromkeys</a:t>
            </a:r>
            <a:r>
              <a:rPr lang="en-US" dirty="0"/>
              <a:t>(seq[, </a:t>
            </a:r>
            <a:r>
              <a:rPr lang="en-US" dirty="0" err="1"/>
              <a:t>val</a:t>
            </a:r>
            <a:r>
              <a:rPr lang="en-US" dirty="0"/>
              <a:t>])</a:t>
            </a:r>
          </a:p>
          <a:p>
            <a:r>
              <a:rPr lang="zh-TW" altLang="en-US" dirty="0"/>
              <a:t>創建一個新字典，以序列 </a:t>
            </a:r>
            <a:r>
              <a:rPr lang="en-US" dirty="0"/>
              <a:t>seq </a:t>
            </a:r>
            <a:r>
              <a:rPr lang="zh-TW" altLang="en-US" dirty="0"/>
              <a:t>中元素做字典的鍵，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zh-TW" altLang="en-US" dirty="0"/>
              <a:t>為字典所有鍵對應的初始值</a:t>
            </a:r>
          </a:p>
          <a:p>
            <a:r>
              <a:rPr lang="en-US" altLang="zh-TW" dirty="0"/>
              <a:t>4	</a:t>
            </a:r>
            <a:r>
              <a:rPr lang="en-US" dirty="0" err="1"/>
              <a:t>dict.get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返回指定鍵的值，如果值不在字典中返回</a:t>
            </a:r>
            <a:r>
              <a:rPr lang="en-US" dirty="0"/>
              <a:t>default</a:t>
            </a:r>
            <a:r>
              <a:rPr lang="zh-TW" altLang="en-US" dirty="0"/>
              <a:t>值</a:t>
            </a:r>
          </a:p>
          <a:p>
            <a:r>
              <a:rPr lang="en-US" altLang="zh-TW" dirty="0"/>
              <a:t>5	</a:t>
            </a:r>
            <a:r>
              <a:rPr lang="en-US" dirty="0" err="1"/>
              <a:t>dict.has_key</a:t>
            </a:r>
            <a:r>
              <a:rPr lang="en-US" dirty="0"/>
              <a:t>(key)</a:t>
            </a:r>
          </a:p>
          <a:p>
            <a:r>
              <a:rPr lang="zh-TW" altLang="en-US" dirty="0"/>
              <a:t>如果鍵在字典</a:t>
            </a:r>
            <a:r>
              <a:rPr lang="en-US" dirty="0" err="1"/>
              <a:t>dict</a:t>
            </a:r>
            <a:r>
              <a:rPr lang="zh-TW" altLang="en-US" dirty="0"/>
              <a:t>裡返回</a:t>
            </a:r>
            <a:r>
              <a:rPr lang="en-US" dirty="0"/>
              <a:t>true，</a:t>
            </a:r>
            <a:r>
              <a:rPr lang="zh-TW" altLang="en-US" dirty="0"/>
              <a:t>否則返回</a:t>
            </a:r>
            <a:r>
              <a:rPr lang="en-US" dirty="0"/>
              <a:t>false</a:t>
            </a:r>
          </a:p>
          <a:p>
            <a:r>
              <a:rPr lang="en-US" dirty="0"/>
              <a:t>6	</a:t>
            </a:r>
            <a:r>
              <a:rPr lang="en-US" dirty="0" err="1"/>
              <a:t>dict.items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以列表返回可遍歷的</a:t>
            </a:r>
            <a:r>
              <a:rPr lang="en-US" altLang="zh-TW" dirty="0"/>
              <a:t>(</a:t>
            </a:r>
            <a:r>
              <a:rPr lang="zh-TW" altLang="en-US" dirty="0"/>
              <a:t>鍵</a:t>
            </a:r>
            <a:r>
              <a:rPr lang="en-US" altLang="zh-TW" dirty="0"/>
              <a:t>, </a:t>
            </a:r>
            <a:r>
              <a:rPr lang="zh-TW" altLang="en-US" dirty="0"/>
              <a:t>值</a:t>
            </a:r>
            <a:r>
              <a:rPr lang="en-US" altLang="zh-TW" dirty="0"/>
              <a:t>) </a:t>
            </a:r>
            <a:r>
              <a:rPr lang="zh-TW" altLang="en-US" dirty="0"/>
              <a:t>元組數組</a:t>
            </a:r>
          </a:p>
          <a:p>
            <a:r>
              <a:rPr lang="en-US" altLang="zh-TW" dirty="0"/>
              <a:t>7	</a:t>
            </a:r>
            <a:r>
              <a:rPr lang="en-US" dirty="0" err="1"/>
              <a:t>dict.keys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以列表返回一個字典所有的鍵</a:t>
            </a:r>
          </a:p>
          <a:p>
            <a:r>
              <a:rPr lang="en-US" altLang="zh-TW" dirty="0"/>
              <a:t>8	</a:t>
            </a:r>
            <a:r>
              <a:rPr lang="en-US" dirty="0" err="1"/>
              <a:t>dict.setdefault</a:t>
            </a:r>
            <a:r>
              <a:rPr lang="en-US" dirty="0"/>
              <a:t>(key, default=None)</a:t>
            </a:r>
          </a:p>
          <a:p>
            <a:r>
              <a:rPr lang="zh-TW" altLang="en-US" dirty="0"/>
              <a:t>和</a:t>
            </a:r>
            <a:r>
              <a:rPr lang="en-US" dirty="0"/>
              <a:t>get()</a:t>
            </a:r>
            <a:r>
              <a:rPr lang="zh-TW" altLang="en-US" dirty="0"/>
              <a:t>類似</a:t>
            </a:r>
            <a:r>
              <a:rPr lang="en-US" altLang="zh-TW" dirty="0"/>
              <a:t>, </a:t>
            </a:r>
            <a:r>
              <a:rPr lang="zh-TW" altLang="en-US" dirty="0"/>
              <a:t>但如果鍵不存在於字典中，將會添加鍵並將值設為</a:t>
            </a:r>
            <a:r>
              <a:rPr lang="en-US" dirty="0"/>
              <a:t>default</a:t>
            </a:r>
          </a:p>
          <a:p>
            <a:r>
              <a:rPr lang="en-US" dirty="0"/>
              <a:t>9	</a:t>
            </a:r>
            <a:r>
              <a:rPr lang="en-US" dirty="0" err="1"/>
              <a:t>dict.update</a:t>
            </a:r>
            <a:r>
              <a:rPr lang="en-US" dirty="0"/>
              <a:t>(dict2)</a:t>
            </a:r>
          </a:p>
          <a:p>
            <a:r>
              <a:rPr lang="zh-TW" altLang="en-US" dirty="0"/>
              <a:t>把字典</a:t>
            </a:r>
            <a:r>
              <a:rPr lang="en-US" dirty="0"/>
              <a:t>dict2</a:t>
            </a:r>
            <a:r>
              <a:rPr lang="zh-TW" altLang="en-US" dirty="0"/>
              <a:t>的鍵</a:t>
            </a:r>
            <a:r>
              <a:rPr lang="en-US" altLang="zh-TW" dirty="0"/>
              <a:t>/</a:t>
            </a:r>
            <a:r>
              <a:rPr lang="zh-TW" altLang="en-US" dirty="0"/>
              <a:t>值對更新到</a:t>
            </a:r>
            <a:r>
              <a:rPr lang="en-US" dirty="0" err="1"/>
              <a:t>dict</a:t>
            </a:r>
            <a:r>
              <a:rPr lang="zh-TW" altLang="en-US" dirty="0"/>
              <a:t>裡</a:t>
            </a:r>
          </a:p>
          <a:p>
            <a:r>
              <a:rPr lang="en-US" altLang="zh-TW" dirty="0"/>
              <a:t>10	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  <a:p>
            <a:r>
              <a:rPr lang="zh-TW" altLang="en-US" dirty="0"/>
              <a:t>以列表返回字典中的所有值</a:t>
            </a:r>
          </a:p>
          <a:p>
            <a:r>
              <a:rPr lang="en-US" altLang="zh-TW" dirty="0"/>
              <a:t>11	</a:t>
            </a:r>
            <a:r>
              <a:rPr lang="en-US" dirty="0"/>
              <a:t>pop(key[,default])</a:t>
            </a:r>
          </a:p>
          <a:p>
            <a:r>
              <a:rPr lang="zh-TW" altLang="en-US" dirty="0"/>
              <a:t>刪除字典給定鍵 </a:t>
            </a:r>
            <a:r>
              <a:rPr lang="en-US" dirty="0"/>
              <a:t>key </a:t>
            </a:r>
            <a:r>
              <a:rPr lang="zh-TW" altLang="en-US" dirty="0"/>
              <a:t>所對應的值，返回值為被刪除的值。</a:t>
            </a:r>
            <a:r>
              <a:rPr lang="en-US" dirty="0"/>
              <a:t>key</a:t>
            </a:r>
            <a:r>
              <a:rPr lang="zh-TW" altLang="en-US" dirty="0"/>
              <a:t>值必須給出。 否則，返回</a:t>
            </a:r>
            <a:r>
              <a:rPr lang="en-US" dirty="0"/>
              <a:t>default</a:t>
            </a:r>
            <a:r>
              <a:rPr lang="zh-TW" altLang="en-US" dirty="0"/>
              <a:t>值。</a:t>
            </a:r>
          </a:p>
          <a:p>
            <a:r>
              <a:rPr lang="en-US" altLang="zh-TW" dirty="0"/>
              <a:t>12	</a:t>
            </a:r>
            <a:r>
              <a:rPr lang="en-US" dirty="0" err="1"/>
              <a:t>popitem</a:t>
            </a:r>
            <a:r>
              <a:rPr lang="en-US" dirty="0"/>
              <a:t>()</a:t>
            </a:r>
          </a:p>
          <a:p>
            <a:r>
              <a:rPr lang="zh-TW" altLang="en-US" dirty="0"/>
              <a:t>隨機返回並刪除字典中的一對鍵和值。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625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32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創建一個字典，內容自訂</a:t>
            </a:r>
            <a:endParaRPr lang="en-US" altLang="zh-TW" dirty="0"/>
          </a:p>
          <a:p>
            <a:r>
              <a:rPr lang="zh-TW" altLang="en-US" dirty="0"/>
              <a:t>嘗試存取其中一個項目</a:t>
            </a:r>
            <a:endParaRPr lang="en-US" altLang="zh-TW" dirty="0"/>
          </a:p>
          <a:p>
            <a:r>
              <a:rPr lang="zh-TW" altLang="en-US" dirty="0"/>
              <a:t>嘗試變更項目</a:t>
            </a:r>
            <a:endParaRPr lang="en-US" altLang="zh-TW" dirty="0"/>
          </a:p>
          <a:p>
            <a:r>
              <a:rPr lang="zh-TW" altLang="en-US" dirty="0"/>
              <a:t>嘗試加入項目</a:t>
            </a:r>
            <a:endParaRPr lang="en-US" altLang="zh-TW" dirty="0"/>
          </a:p>
          <a:p>
            <a:endParaRPr lang="en-US" dirty="0"/>
          </a:p>
          <a:p>
            <a:r>
              <a:rPr lang="zh-TW" altLang="en-US" dirty="0"/>
              <a:t>想想在何處加入</a:t>
            </a:r>
            <a:r>
              <a:rPr lang="en-US" altLang="zh-TW" dirty="0"/>
              <a:t>print()</a:t>
            </a:r>
            <a:r>
              <a:rPr lang="zh-TW" altLang="en-US" dirty="0"/>
              <a:t>，可以監看運行的結果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D2F3-FCEC-4D3E-801E-623EC8E7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課程 </a:t>
            </a:r>
            <a:r>
              <a:rPr lang="en-US" altLang="zh-TW" dirty="0"/>
              <a:t>+</a:t>
            </a:r>
            <a:r>
              <a:rPr lang="zh-TW" altLang="en-US" dirty="0"/>
              <a:t> 工作營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Hackathon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BFEF-8BF6-456D-9E2B-DD6D04F3F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這次的工作營結合了課程和</a:t>
            </a:r>
            <a:r>
              <a:rPr lang="en-US" altLang="zh-TW" dirty="0"/>
              <a:t>Hackathon</a:t>
            </a:r>
            <a:r>
              <a:rPr lang="zh-TW" altLang="en-US" dirty="0"/>
              <a:t>的部分特質，希望能發揮最大效果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課程 </a:t>
            </a:r>
            <a:r>
              <a:rPr lang="en-US" altLang="zh-TW" dirty="0"/>
              <a:t>(</a:t>
            </a:r>
            <a:r>
              <a:rPr lang="zh-TW" altLang="en-US" dirty="0"/>
              <a:t>前三日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一對多的講解和上機操作，最為傳統但仍是必要的部分</a:t>
            </a:r>
            <a:endParaRPr lang="en-US" altLang="zh-TW" dirty="0"/>
          </a:p>
          <a:p>
            <a:pPr lvl="1"/>
            <a:r>
              <a:rPr lang="zh-TW" altLang="en-US" dirty="0"/>
              <a:t>重複練習最基本的動作，在短時間內逼自己建立往後不需再重投來過的記憶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Hackathon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後兩日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Demo</a:t>
            </a:r>
            <a:r>
              <a:rPr lang="zh-TW" altLang="en-US" dirty="0"/>
              <a:t>順利為最終目標</a:t>
            </a:r>
            <a:r>
              <a:rPr lang="zh-TW" altLang="en-US" dirty="0">
                <a:solidFill>
                  <a:schemeClr val="accent2"/>
                </a:solidFill>
              </a:rPr>
              <a:t>之一</a:t>
            </a:r>
            <a:r>
              <a:rPr lang="zh-TW" altLang="en-US" dirty="0"/>
              <a:t>，時間有限下可以省略部分細節如防呆、或例外處理等</a:t>
            </a:r>
            <a:endParaRPr lang="en-US" altLang="zh-TW" dirty="0"/>
          </a:p>
          <a:p>
            <a:pPr lvl="1"/>
            <a:r>
              <a:rPr lang="zh-TW" altLang="en-US" dirty="0"/>
              <a:t>不同背景的人合作、交換意見與技術，但</a:t>
            </a:r>
            <a:r>
              <a:rPr lang="zh-TW" altLang="en-US" dirty="0">
                <a:solidFill>
                  <a:schemeClr val="accent2"/>
                </a:solidFill>
              </a:rPr>
              <a:t>避免完全專業分工</a:t>
            </a:r>
            <a:r>
              <a:rPr lang="en-US" altLang="zh-TW" dirty="0"/>
              <a:t>(</a:t>
            </a:r>
            <a:r>
              <a:rPr lang="zh-TW" altLang="en-US" dirty="0"/>
              <a:t>會畫圖的全心畫圖、會寫程式全心寫程式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工作營 </a:t>
            </a:r>
            <a:r>
              <a:rPr lang="en-US" altLang="zh-TW" dirty="0"/>
              <a:t>(</a:t>
            </a:r>
            <a:r>
              <a:rPr lang="zh-TW" altLang="en-US" dirty="0"/>
              <a:t>後兩日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在短時間內親自參與、一同完成從發想到發表的流程</a:t>
            </a:r>
            <a:endParaRPr lang="en-US" altLang="zh-TW" dirty="0"/>
          </a:p>
          <a:p>
            <a:pPr lvl="1"/>
            <a:r>
              <a:rPr lang="zh-TW" altLang="en-US" dirty="0"/>
              <a:t>除了發想之外，一定要最大可能實作出來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89233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824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嘗試提取出</a:t>
            </a:r>
            <a:r>
              <a:rPr lang="en-US" altLang="zh-TW" dirty="0"/>
              <a:t>{a}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1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流程控制：條件判斷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6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203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4-1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833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流程控制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如果今天需要演員隨機應變的話，要怎麼把這樣的橋段寫進劇本？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3F2B2-E5FA-48C3-9CFC-466858CDCAF9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price_a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price_b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"Let's take a"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16833-D1E4-4EA8-9233-F2E833886687}"/>
              </a:ext>
            </a:extLst>
          </p:cNvPr>
          <p:cNvSpPr txBox="1"/>
          <p:nvPr/>
        </p:nvSpPr>
        <p:spPr>
          <a:xfrm>
            <a:off x="2453216" y="1833824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</a:p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是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1.5</a:t>
            </a: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如果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小於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影印店</a:t>
            </a:r>
            <a:r>
              <a:rPr lang="en-US" altLang="zh-TW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B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價格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的話就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說出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去影印店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A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印吧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21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、 </a:t>
            </a:r>
            <a:r>
              <a:rPr lang="en-US" b="1" dirty="0" err="1"/>
              <a:t>elif</a:t>
            </a:r>
            <a:r>
              <a:rPr lang="en-US" dirty="0"/>
              <a:t> 、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三個關鍵字 </a:t>
            </a:r>
            <a:r>
              <a:rPr lang="en-US" altLang="zh-TW" dirty="0"/>
              <a:t>(</a:t>
            </a:r>
            <a:r>
              <a:rPr lang="en-US" dirty="0"/>
              <a:t>keyword) </a:t>
            </a:r>
            <a:r>
              <a:rPr lang="zh-TW" altLang="en-US" dirty="0"/>
              <a:t>用來進行條件 </a:t>
            </a:r>
            <a:r>
              <a:rPr lang="en-US" altLang="zh-TW" dirty="0"/>
              <a:t>(</a:t>
            </a:r>
            <a:r>
              <a:rPr lang="en-US" dirty="0"/>
              <a:t>condition) </a:t>
            </a:r>
            <a:r>
              <a:rPr lang="zh-TW" altLang="en-US" dirty="0"/>
              <a:t>選擇</a:t>
            </a:r>
            <a:endParaRPr lang="en-US" altLang="zh-TW" dirty="0"/>
          </a:p>
          <a:p>
            <a:r>
              <a:rPr lang="zh-TW" alt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後面都接條件，只要任一條件為真，直譯器 </a:t>
            </a:r>
            <a:r>
              <a:rPr lang="en-US" altLang="zh-TW" dirty="0"/>
              <a:t>(</a:t>
            </a:r>
            <a:r>
              <a:rPr lang="en-US" dirty="0"/>
              <a:t>interpreter) </a:t>
            </a:r>
            <a:r>
              <a:rPr lang="zh-TW" altLang="en-US" dirty="0"/>
              <a:t>就會執行底下的程式區塊 </a:t>
            </a:r>
            <a:r>
              <a:rPr lang="en-US" altLang="zh-TW" dirty="0"/>
              <a:t>(</a:t>
            </a:r>
            <a:r>
              <a:rPr lang="en-US" dirty="0"/>
              <a:t>block) ，</a:t>
            </a:r>
            <a:r>
              <a:rPr lang="zh-TW" altLang="en-US" dirty="0"/>
              <a:t>其他部分會跳過，如果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及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後面的條件都為假，直譯器才會執行最後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底下的程式區塊。</a:t>
            </a:r>
            <a:endParaRPr lang="en-US" altLang="zh-TW" dirty="0"/>
          </a:p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與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連用，當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後面的條件為假，就會執行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的部分，注意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後面不需要接條件，但是要接上冒號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850745"/>
            <a:ext cx="6747933" cy="18388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4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如果條件有多個，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底下可有依條件數量不等的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 err="1"/>
              <a:t>elif</a:t>
            </a:r>
            <a:r>
              <a:rPr lang="en-US" dirty="0"/>
              <a:t> </a:t>
            </a:r>
            <a:r>
              <a:rPr lang="zh-TW" altLang="en-US" dirty="0"/>
              <a:t>後面的條件最後也要接上冒號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29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if</a:t>
            </a:r>
            <a:r>
              <a:rPr lang="en-US" dirty="0"/>
              <a:t> </a:t>
            </a:r>
            <a:r>
              <a:rPr lang="zh-TW" altLang="en-US" dirty="0"/>
              <a:t>加上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最後如果要有處理以上皆非的情況，就在最底下加上 </a:t>
            </a:r>
            <a:r>
              <a:rPr lang="en-US" b="1" dirty="0"/>
              <a:t>else</a:t>
            </a:r>
            <a:r>
              <a:rPr lang="en-US" dirty="0"/>
              <a:t> ，</a:t>
            </a:r>
            <a:r>
              <a:rPr lang="zh-TW" altLang="en-US" dirty="0"/>
              <a:t>注意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是 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 </a:t>
            </a:r>
            <a:r>
              <a:rPr lang="zh-TW" altLang="en-US" dirty="0"/>
              <a:t>最後的部分，假設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zh-TW" altLang="en-US" dirty="0"/>
              <a:t>底下再出現 </a:t>
            </a:r>
            <a:r>
              <a:rPr lang="en-US" b="1" dirty="0" err="1"/>
              <a:t>elif</a:t>
            </a:r>
            <a:r>
              <a:rPr lang="en-US" dirty="0"/>
              <a:t> ，</a:t>
            </a:r>
            <a:r>
              <a:rPr lang="zh-TW" altLang="en-US" dirty="0"/>
              <a:t>就會發生語法錯誤 </a:t>
            </a:r>
            <a:r>
              <a:rPr lang="en-US" altLang="zh-TW" dirty="0"/>
              <a:t>(</a:t>
            </a:r>
            <a:r>
              <a:rPr lang="en-US" dirty="0"/>
              <a:t>syntax error)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5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99CC99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"not 1~3"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481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0F4-E302-4FBD-BE1F-C50C29C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dirty="0"/>
              <a:t>4-2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9AC5-E528-43CE-B75E-FA216B237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電子紙介紹</a:t>
            </a:r>
            <a:endParaRPr lang="en-US" dirty="0"/>
          </a:p>
        </p:txBody>
      </p:sp>
      <p:pic>
        <p:nvPicPr>
          <p:cNvPr id="5" name="Content Placeholder 4" descr="A hand holding a cell phone&#10;&#10;Description generated with high confidence">
            <a:extLst>
              <a:ext uri="{FF2B5EF4-FFF2-40B4-BE49-F238E27FC236}">
                <a16:creationId xmlns:a16="http://schemas.microsoft.com/office/drawing/2014/main" id="{38582D79-7374-4906-BAE5-99E28CECE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469" y="1168400"/>
            <a:ext cx="4625512" cy="5008563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714E2C-2781-4EE8-AA54-36B260436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2" y="1900237"/>
            <a:ext cx="6421045" cy="38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77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當今天戲劇的狀況需要演員持續做某個動作，直到發生特定狀況才停止時，可以使用</a:t>
            </a:r>
            <a:r>
              <a:rPr lang="en-US" altLang="zh-TW" dirty="0"/>
              <a:t>while</a:t>
            </a:r>
          </a:p>
          <a:p>
            <a:r>
              <a:rPr lang="zh-TW" altLang="en-US" dirty="0"/>
              <a:t>關鍵字 </a:t>
            </a:r>
            <a:r>
              <a:rPr lang="en-US" altLang="zh-TW" dirty="0"/>
              <a:t> </a:t>
            </a:r>
            <a:r>
              <a:rPr lang="en-US" altLang="zh-TW" b="1" dirty="0"/>
              <a:t>while</a:t>
            </a:r>
            <a:r>
              <a:rPr lang="zh-TW" altLang="en-US" dirty="0"/>
              <a:t> 構成的迴圈 ， </a:t>
            </a:r>
            <a:r>
              <a:rPr lang="en-US" altLang="zh-TW" b="1" dirty="0"/>
              <a:t>while</a:t>
            </a:r>
            <a:r>
              <a:rPr lang="zh-TW" altLang="en-US" dirty="0"/>
              <a:t> 之後空一格接上迴圈結束條件，最後加上冒號，只要條件為真，迴圈就會持續進行，條件為假就會結束迴圈。通常結束條件是用控制變數 </a:t>
            </a:r>
            <a:r>
              <a:rPr lang="en-US" altLang="zh-TW" dirty="0"/>
              <a:t>(variable) </a:t>
            </a:r>
            <a:r>
              <a:rPr lang="zh-TW" altLang="en-US" dirty="0"/>
              <a:t>進行管理，因此進入迴圈前要先設定好控制變數，迴圈裡也要調整控制變數值。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EF8A-47DB-4ADE-8DE3-18D55E9642C9}"/>
              </a:ext>
            </a:extLst>
          </p:cNvPr>
          <p:cNvSpPr txBox="1"/>
          <p:nvPr/>
        </p:nvSpPr>
        <p:spPr>
          <a:xfrm>
            <a:off x="6096000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10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!=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</a:p>
          <a:p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</a:p>
          <a:p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    </a:t>
            </a:r>
            <a:r>
              <a:rPr lang="en-US" altLang="zh-TW" b="1" dirty="0" err="1">
                <a:solidFill>
                  <a:srgbClr val="FFFFFF"/>
                </a:solidFill>
                <a:highlight>
                  <a:srgbClr val="000000"/>
                </a:highlight>
              </a:rPr>
              <a:t>tree_hp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-=</a:t>
            </a:r>
            <a:r>
              <a:rPr lang="zh-TW" altLang="en-US" b="1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FFFF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華盛頓砍倒櫻桃樹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6C1AB-44F3-4171-968A-3EFB35231E18}"/>
              </a:ext>
            </a:extLst>
          </p:cNvPr>
          <p:cNvSpPr txBox="1"/>
          <p:nvPr/>
        </p:nvSpPr>
        <p:spPr>
          <a:xfrm>
            <a:off x="1317965" y="3105150"/>
            <a:ext cx="4490025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當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沒有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倒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華盛頓砍一下樹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</a:p>
          <a:p>
            <a:endParaRPr lang="en-US" b="1" dirty="0">
              <a:solidFill>
                <a:srgbClr val="FF6600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我砍的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1145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有時候寫程式會故意讓迴圈不會結束，讓迴圈變成無窮迴圈 </a:t>
            </a:r>
            <a:r>
              <a:rPr lang="en-US" altLang="zh-TW" dirty="0"/>
              <a:t>(infinite loop) </a:t>
            </a:r>
            <a:r>
              <a:rPr lang="zh-TW" altLang="en-US" dirty="0"/>
              <a:t>，因為很多情況需要這麼做，例如打開電腦後，開啟一個視窗，想要維持視窗顯示在螢幕上，這就需要一個無窮迴圈</a:t>
            </a:r>
            <a:endParaRPr lang="en-US" altLang="zh-TW" dirty="0"/>
          </a:p>
          <a:p>
            <a:r>
              <a:rPr lang="zh-TW" altLang="en-US" dirty="0"/>
              <a:t>最簡單設定無窮迴圈就是在 </a:t>
            </a:r>
            <a:r>
              <a:rPr lang="en-US" altLang="zh-TW" b="1" dirty="0"/>
              <a:t>while</a:t>
            </a:r>
            <a:r>
              <a:rPr lang="zh-TW" altLang="en-US" dirty="0"/>
              <a:t> 用 </a:t>
            </a:r>
            <a:r>
              <a:rPr lang="en-US" altLang="zh-TW" b="1" dirty="0"/>
              <a:t>True</a:t>
            </a:r>
            <a:r>
              <a:rPr lang="zh-TW" altLang="en-US" dirty="0"/>
              <a:t> 當迴圈的結束條件，迴圈就會一直跑，這裡的例子是用字串 </a:t>
            </a:r>
            <a:r>
              <a:rPr lang="en-US" altLang="zh-TW" dirty="0"/>
              <a:t>"quit"</a:t>
            </a:r>
            <a:r>
              <a:rPr lang="zh-TW" altLang="en-US" dirty="0"/>
              <a:t> 當迴圈結束指令，當使用者在鍵盤上打入 </a:t>
            </a:r>
            <a:r>
              <a:rPr lang="en-US" altLang="zh-TW" dirty="0"/>
              <a:t>quit</a:t>
            </a:r>
            <a:r>
              <a:rPr lang="zh-TW" altLang="en-US" dirty="0"/>
              <a:t> 後，才利用 </a:t>
            </a:r>
            <a:r>
              <a:rPr lang="en-US" altLang="zh-TW" b="1" dirty="0"/>
              <a:t>break</a:t>
            </a:r>
            <a:r>
              <a:rPr lang="zh-TW" altLang="en-US" dirty="0"/>
              <a:t> 跳出迴圈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2FC6-7FF1-4B54-88C5-026B346A0D32}"/>
              </a:ext>
            </a:extLst>
          </p:cNvPr>
          <p:cNvSpPr txBox="1"/>
          <p:nvPr/>
        </p:nvSpPr>
        <p:spPr>
          <a:xfrm>
            <a:off x="2453216" y="3105150"/>
            <a:ext cx="6747933" cy="25844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True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input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":"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"quit"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break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732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while</a:t>
            </a:r>
            <a:r>
              <a:rPr lang="zh-TW" altLang="en-US" dirty="0"/>
              <a:t> 迴圈也可以是巢狀，例如這邊利用巢狀迴圈印出九九乘法表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10"/>
            <a:ext cx="5396345" cy="377565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1 2 3 4 5 6 7 8 9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2 4 6 8 10 12 14 16 18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3 6 9 12 15 18 21 24 27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4 8 12 16 20 24 28 32 36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5 10 15 20 25 30 35 40 45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6 12 18 24 30 36 42 48 54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7 14 21 28 35 42 49 56 63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8 16 24 32 40 48 56 64 72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9 18 27 36 45 54 63 72 81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04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F074-88AB-4E56-A3F0-2FFBA808F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 </a:t>
            </a:r>
            <a:r>
              <a:rPr lang="en-US" altLang="zh-TW" b="1" dirty="0"/>
              <a:t>continue</a:t>
            </a:r>
            <a:r>
              <a:rPr lang="zh-TW" altLang="en-US" dirty="0"/>
              <a:t> 可以用在 </a:t>
            </a:r>
            <a:r>
              <a:rPr lang="en-US" altLang="zh-TW" b="1" dirty="0"/>
              <a:t>while</a:t>
            </a:r>
            <a:r>
              <a:rPr lang="zh-TW" altLang="en-US" dirty="0"/>
              <a:t> 迴圈中，這讓迴圈直接跳到下一輪執行，注意這裡 </a:t>
            </a:r>
            <a:r>
              <a:rPr lang="en-US" altLang="zh-TW" b="1" dirty="0"/>
              <a:t>continue</a:t>
            </a:r>
            <a:r>
              <a:rPr lang="zh-TW" altLang="en-US" dirty="0"/>
              <a:t> 之前要先將控制變數遞增，不然 </a:t>
            </a:r>
            <a:r>
              <a:rPr lang="en-US" altLang="zh-TW" dirty="0"/>
              <a:t>j</a:t>
            </a:r>
            <a:r>
              <a:rPr lang="zh-TW" altLang="en-US" dirty="0"/>
              <a:t> 會永遠等於 </a:t>
            </a:r>
            <a:r>
              <a:rPr lang="en-US" altLang="zh-TW" dirty="0"/>
              <a:t>4</a:t>
            </a:r>
            <a:r>
              <a:rPr lang="zh-TW" altLang="en-US" dirty="0"/>
              <a:t> ，這個 </a:t>
            </a:r>
            <a:r>
              <a:rPr lang="en-US" altLang="zh-TW" b="1" dirty="0"/>
              <a:t>while</a:t>
            </a:r>
            <a:r>
              <a:rPr lang="zh-TW" altLang="en-US" dirty="0"/>
              <a:t> 迴圈會變成無窮迴圈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157A-05BE-44C6-8226-D07549C661FA}"/>
              </a:ext>
            </a:extLst>
          </p:cNvPr>
          <p:cNvSpPr txBox="1"/>
          <p:nvPr/>
        </p:nvSpPr>
        <p:spPr>
          <a:xfrm>
            <a:off x="838200" y="2401311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while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&lt;=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9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if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4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continue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*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j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end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 "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 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j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142EF-A09E-4B4B-A87B-5ACF1AD6B178}"/>
              </a:ext>
            </a:extLst>
          </p:cNvPr>
          <p:cNvSpPr txBox="1"/>
          <p:nvPr/>
        </p:nvSpPr>
        <p:spPr>
          <a:xfrm>
            <a:off x="6353272" y="2401309"/>
            <a:ext cx="5396345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1 2 3 5 6 7 8 9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2 4 6 10 12 14 16 18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3 6 9 15 18 21 24 27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4 8 12 20 24 28 32 36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5 10 15 25 30 35 40 45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6 12 18 30 36 42 48 54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7 14 21 35 42 49 56 63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8 16 24 40 48 56 64 72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9 18 27 45 54 63 72 81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071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DAF7-B444-4CD6-9088-3124D151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While</a:t>
            </a:r>
          </a:p>
        </p:txBody>
      </p:sp>
      <p:pic>
        <p:nvPicPr>
          <p:cNvPr id="7" name="Content Placeholder 6" descr="Two people standing in front of a window&#10;&#10;Description generated with high confidence">
            <a:extLst>
              <a:ext uri="{FF2B5EF4-FFF2-40B4-BE49-F238E27FC236}">
                <a16:creationId xmlns:a16="http://schemas.microsoft.com/office/drawing/2014/main" id="{E88C1854-7A7C-45A8-A4C1-8E0FE01E1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2053431"/>
            <a:ext cx="4381500" cy="3238500"/>
          </a:xfrm>
        </p:spPr>
      </p:pic>
    </p:spTree>
    <p:extLst>
      <p:ext uri="{BB962C8B-B14F-4D97-AF65-F5344CB8AC3E}">
        <p14:creationId xmlns:p14="http://schemas.microsoft.com/office/powerpoint/2010/main" val="40859812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66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A27-CC38-4017-B327-CA5A8019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 </a:t>
            </a:r>
            <a:r>
              <a:rPr lang="en-US" altLang="zh-TW" dirty="0"/>
              <a:t>4-3</a:t>
            </a:r>
            <a:r>
              <a:rPr lang="zh-TW" altLang="en-US" dirty="0"/>
              <a:t> </a:t>
            </a:r>
            <a:r>
              <a:rPr lang="en-US" altLang="zh-TW" dirty="0"/>
              <a:t>for…in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19969-371F-4204-85B7-A14644821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9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C08C6-BD86-40B9-A4C5-DDA0B401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84478-1C3D-4713-BD82-B3F51E59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當需要對一張清單上所有角色進行一樣的動作，可以使用 </a:t>
            </a:r>
            <a:r>
              <a:rPr lang="en-US" altLang="zh-TW" dirty="0"/>
              <a:t>for</a:t>
            </a:r>
            <a:r>
              <a:rPr lang="zh-TW" altLang="en-US" dirty="0"/>
              <a:t> 的寫法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BB346-7D71-4C45-AEEC-87C64D7ACC20}"/>
              </a:ext>
            </a:extLst>
          </p:cNvPr>
          <p:cNvSpPr txBox="1"/>
          <p:nvPr/>
        </p:nvSpPr>
        <p:spPr>
          <a:xfrm>
            <a:off x="606288" y="2401311"/>
            <a:ext cx="5628258" cy="4091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有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依照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在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向日葵班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zh-TW" alt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說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「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成員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zh-TW" alt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」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27323-E61C-4895-8771-473F05EE64EE}"/>
              </a:ext>
            </a:extLst>
          </p:cNvPr>
          <p:cNvSpPr txBox="1"/>
          <p:nvPr/>
        </p:nvSpPr>
        <p:spPr>
          <a:xfrm>
            <a:off x="6353272" y="24013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小新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，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風間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正男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阿呆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妮妮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]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member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sunflower_class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66FF00"/>
                </a:solidFill>
                <a:highlight>
                  <a:srgbClr val="000000"/>
                </a:highlight>
              </a:rPr>
              <a:t>向日葵班有</a:t>
            </a:r>
            <a:r>
              <a:rPr lang="en-US" altLang="zh-TW" dirty="0">
                <a:solidFill>
                  <a:srgbClr val="66FF00"/>
                </a:solidFill>
                <a:highlight>
                  <a:srgbClr val="000000"/>
                </a:highlight>
              </a:rPr>
              <a:t>"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altLang="zh-TW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zh-TW" alt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member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F595-6EF4-4067-8E5A-740EC7750105}"/>
              </a:ext>
            </a:extLst>
          </p:cNvPr>
          <p:cNvSpPr txBox="1"/>
          <p:nvPr/>
        </p:nvSpPr>
        <p:spPr>
          <a:xfrm>
            <a:off x="6353272" y="4542110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向日葵班有小新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向日葵班有風間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向日葵班有正男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向日葵班有阿呆</a:t>
            </a:r>
            <a:endParaRPr lang="en-US" altLang="zh-TW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zh-TW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向日葵班有妮妮</a:t>
            </a:r>
          </a:p>
        </p:txBody>
      </p:sp>
    </p:spTree>
    <p:extLst>
      <p:ext uri="{BB962C8B-B14F-4D97-AF65-F5344CB8AC3E}">
        <p14:creationId xmlns:p14="http://schemas.microsoft.com/office/powerpoint/2010/main" val="37745324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8104-782A-4A2D-8519-CB7C53C9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21908-2C36-4FA1-AE97-B233AAD0C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經常搭配內建函數 </a:t>
            </a:r>
            <a:r>
              <a:rPr lang="en-US" altLang="zh-TW" dirty="0"/>
              <a:t>range()</a:t>
            </a:r>
            <a:r>
              <a:rPr lang="zh-TW" altLang="en-US" dirty="0"/>
              <a:t>使用</a:t>
            </a:r>
            <a:endParaRPr lang="en-US" altLang="zh-TW" dirty="0"/>
          </a:p>
          <a:p>
            <a:r>
              <a:rPr lang="zh-TW" altLang="en-US" dirty="0"/>
              <a:t>這裡控制變數 </a:t>
            </a:r>
            <a:r>
              <a:rPr lang="en-US" altLang="zh-TW" dirty="0" err="1"/>
              <a:t>i</a:t>
            </a:r>
            <a:r>
              <a:rPr lang="zh-TW" altLang="en-US" dirty="0"/>
              <a:t> 依序取得 </a:t>
            </a:r>
            <a:r>
              <a:rPr lang="en-US" altLang="zh-TW" dirty="0"/>
              <a:t>range(10)</a:t>
            </a:r>
            <a:r>
              <a:rPr lang="zh-TW" altLang="en-US" dirty="0"/>
              <a:t> 產生的 </a:t>
            </a:r>
            <a:r>
              <a:rPr lang="en-US" altLang="zh-TW" dirty="0"/>
              <a:t>0</a:t>
            </a:r>
            <a:r>
              <a:rPr lang="zh-TW" altLang="en-US" dirty="0"/>
              <a:t> 到 </a:t>
            </a:r>
            <a:r>
              <a:rPr lang="en-US" altLang="zh-TW" dirty="0"/>
              <a:t>9</a:t>
            </a:r>
            <a:r>
              <a:rPr lang="zh-TW" altLang="en-US" dirty="0"/>
              <a:t> 的整數，然後利用變數 </a:t>
            </a:r>
            <a:r>
              <a:rPr lang="en-US" altLang="zh-TW" dirty="0"/>
              <a:t>sum</a:t>
            </a:r>
            <a:r>
              <a:rPr lang="zh-TW" altLang="en-US" dirty="0"/>
              <a:t> 進行加總，最後 </a:t>
            </a:r>
            <a:r>
              <a:rPr lang="en-US" altLang="zh-TW" dirty="0"/>
              <a:t>sum</a:t>
            </a:r>
            <a:r>
              <a:rPr lang="zh-TW" altLang="en-US" dirty="0"/>
              <a:t> 的結果是 </a:t>
            </a:r>
            <a:r>
              <a:rPr lang="en-US" altLang="zh-TW" dirty="0"/>
              <a:t>45</a:t>
            </a:r>
          </a:p>
          <a:p>
            <a:r>
              <a:rPr lang="zh-TW" altLang="en-US" dirty="0"/>
              <a:t>這裡 </a:t>
            </a:r>
            <a:r>
              <a:rPr lang="en-US" dirty="0"/>
              <a:t>range() </a:t>
            </a:r>
            <a:r>
              <a:rPr lang="zh-TW" altLang="en-US" dirty="0"/>
              <a:t>完整的參數列為 </a:t>
            </a:r>
            <a:r>
              <a:rPr lang="en-US" i="1" dirty="0"/>
              <a:t>start, stop, step</a:t>
            </a:r>
            <a:r>
              <a:rPr lang="en-US" dirty="0"/>
              <a:t> ，</a:t>
            </a:r>
            <a:r>
              <a:rPr lang="zh-TW" altLang="en-US" dirty="0"/>
              <a:t>三個參數都可用運算式代入，計算出常數值</a:t>
            </a:r>
            <a:endParaRPr lang="en-US" altLang="zh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75F7A-0F57-4856-9AC1-8228D8C307CB}"/>
              </a:ext>
            </a:extLst>
          </p:cNvPr>
          <p:cNvSpPr txBox="1"/>
          <p:nvPr/>
        </p:nvSpPr>
        <p:spPr>
          <a:xfrm>
            <a:off x="2765246" y="3766883"/>
            <a:ext cx="5396345" cy="19227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0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for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i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in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):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  sum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+=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sum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251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5730-68E0-4244-B70C-933DD23C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9391-DDF9-4827-B66A-E8C4F9AF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range(stop),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stop),</a:t>
            </a:r>
            <a:r>
              <a:rPr lang="zh-TW" altLang="en-US" dirty="0"/>
              <a:t> </a:t>
            </a:r>
            <a:r>
              <a:rPr lang="en-US" altLang="zh-TW" dirty="0"/>
              <a:t>range(start,</a:t>
            </a:r>
            <a:r>
              <a:rPr lang="zh-TW" altLang="en-US" dirty="0"/>
              <a:t> </a:t>
            </a:r>
            <a:r>
              <a:rPr lang="en-US" altLang="zh-TW" dirty="0"/>
              <a:t>stop,</a:t>
            </a:r>
            <a:r>
              <a:rPr lang="zh-TW" altLang="en-US" dirty="0"/>
              <a:t> </a:t>
            </a:r>
            <a:r>
              <a:rPr lang="en-US" altLang="zh-TW" dirty="0"/>
              <a:t>step)</a:t>
            </a:r>
          </a:p>
          <a:p>
            <a:r>
              <a:rPr lang="zh-TW" altLang="en-US" dirty="0"/>
              <a:t>印出費波納切數列到第</a:t>
            </a:r>
            <a:r>
              <a:rPr lang="en-US" altLang="zh-TW" dirty="0"/>
              <a:t>200</a:t>
            </a:r>
            <a:r>
              <a:rPr lang="zh-TW" altLang="en-US" dirty="0"/>
              <a:t>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1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01DE-37F7-4A13-82FA-FE7DD16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電子紙裝置 現況與計畫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5C7D-4C37-4C97-950D-B9100879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66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3-0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試著寫出猜數字的遊戲，具有以下特色：</a:t>
            </a:r>
            <a:endParaRPr lang="en-US" altLang="zh-TW" dirty="0"/>
          </a:p>
          <a:p>
            <a:pPr lvl="1"/>
            <a:r>
              <a:rPr lang="zh-TW" altLang="en-US" dirty="0"/>
              <a:t>程式內定固定的數字 </a:t>
            </a:r>
            <a:r>
              <a:rPr lang="en-US" altLang="zh-TW" dirty="0"/>
              <a:t>0~100</a:t>
            </a:r>
          </a:p>
          <a:p>
            <a:pPr lvl="1"/>
            <a:r>
              <a:rPr lang="zh-TW" altLang="en-US" dirty="0"/>
              <a:t>使用者猜數字</a:t>
            </a:r>
            <a:endParaRPr lang="en-US" altLang="zh-TW" dirty="0"/>
          </a:p>
          <a:p>
            <a:pPr lvl="1"/>
            <a:r>
              <a:rPr lang="zh-TW" altLang="en-US" dirty="0"/>
              <a:t>程式判斷數字落在哪個範圍</a:t>
            </a:r>
            <a:endParaRPr lang="en-US" altLang="zh-TW" dirty="0"/>
          </a:p>
          <a:p>
            <a:pPr lvl="1"/>
            <a:r>
              <a:rPr lang="zh-TW" altLang="en-US" dirty="0"/>
              <a:t>更新範圍</a:t>
            </a:r>
            <a:endParaRPr lang="en-US" altLang="zh-TW" dirty="0"/>
          </a:p>
          <a:p>
            <a:pPr lvl="1"/>
            <a:r>
              <a:rPr lang="zh-TW" altLang="en-US" dirty="0"/>
              <a:t>回到使用者猜數字，直到猜中，結束程式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140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練習</a:t>
            </a:r>
            <a:r>
              <a:rPr lang="en-US" altLang="zh-TW" dirty="0"/>
              <a:t>2-1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補充 </a:t>
            </a:r>
            <a:r>
              <a:rPr lang="en-US" altLang="zh-TW" dirty="0"/>
              <a:t>input():</a:t>
            </a:r>
          </a:p>
          <a:p>
            <a:r>
              <a:rPr lang="zh-TW" altLang="en-US" dirty="0"/>
              <a:t>提示：</a:t>
            </a:r>
            <a:endParaRPr lang="en-US" altLang="zh-TW" dirty="0"/>
          </a:p>
          <a:p>
            <a:pPr lvl="1"/>
            <a:r>
              <a:rPr lang="zh-TW" altLang="en-US" dirty="0"/>
              <a:t>變數儲存「範圍、密碼」</a:t>
            </a:r>
            <a:endParaRPr lang="en-US" altLang="zh-TW" dirty="0"/>
          </a:p>
          <a:p>
            <a:pPr lvl="1"/>
            <a:r>
              <a:rPr lang="zh-TW" altLang="en-US" dirty="0"/>
              <a:t>利用</a:t>
            </a:r>
            <a:r>
              <a:rPr lang="en-US" altLang="zh-TW" dirty="0"/>
              <a:t>While</a:t>
            </a:r>
            <a:r>
              <a:rPr lang="zh-TW" altLang="en-US" dirty="0"/>
              <a:t>當作主結構，內部用</a:t>
            </a:r>
            <a:r>
              <a:rPr lang="en-US" altLang="zh-TW" dirty="0" err="1"/>
              <a:t>if_elif_else</a:t>
            </a:r>
            <a:r>
              <a:rPr lang="en-US" altLang="zh-TW" dirty="0"/>
              <a:t>:</a:t>
            </a:r>
            <a:r>
              <a:rPr lang="zh-TW" altLang="en-US" dirty="0"/>
              <a:t>判斷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46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 與 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049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模組化與內建模組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有許多已經定義好的函數，不須額外動作即可直接使用，常用的如：</a:t>
            </a:r>
            <a:endParaRPr lang="en-US" altLang="zh-TW" dirty="0"/>
          </a:p>
          <a:p>
            <a:pPr lvl="1"/>
            <a:r>
              <a:rPr lang="en-US" altLang="zh-TW" dirty="0"/>
              <a:t>Print(x)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印出</a:t>
            </a:r>
            <a:r>
              <a:rPr lang="en-US" altLang="zh-TW" dirty="0"/>
              <a:t>X</a:t>
            </a:r>
          </a:p>
          <a:p>
            <a:pPr lvl="1"/>
            <a:r>
              <a:rPr lang="en-US" altLang="zh-TW" dirty="0"/>
              <a:t>str(x)</a:t>
            </a:r>
            <a:r>
              <a:rPr lang="zh-TW" altLang="en-US" dirty="0"/>
              <a:t>、</a:t>
            </a:r>
            <a:r>
              <a:rPr lang="en-US" altLang="zh-TW" dirty="0"/>
              <a:t>int(x)</a:t>
            </a:r>
            <a:r>
              <a:rPr lang="zh-TW" altLang="en-US" dirty="0"/>
              <a:t>、</a:t>
            </a:r>
            <a:r>
              <a:rPr lang="en-US" altLang="zh-TW" dirty="0"/>
              <a:t>float(x)</a:t>
            </a:r>
            <a:r>
              <a:rPr lang="zh-TW" altLang="en-US" dirty="0"/>
              <a:t> ：將 </a:t>
            </a:r>
            <a:r>
              <a:rPr lang="en-US" altLang="zh-TW" dirty="0"/>
              <a:t>X</a:t>
            </a:r>
            <a:r>
              <a:rPr lang="zh-TW" altLang="en-US" dirty="0"/>
              <a:t> 轉為</a:t>
            </a:r>
            <a:r>
              <a:rPr lang="en-US" altLang="zh-TW" dirty="0"/>
              <a:t>string</a:t>
            </a:r>
            <a:r>
              <a:rPr lang="zh-TW" altLang="en-US" dirty="0"/>
              <a:t>、</a:t>
            </a:r>
            <a:r>
              <a:rPr lang="en-US" altLang="zh-TW" dirty="0"/>
              <a:t>integer</a:t>
            </a:r>
            <a:r>
              <a:rPr lang="zh-TW" altLang="en-US" dirty="0"/>
              <a:t>、</a:t>
            </a:r>
            <a:r>
              <a:rPr lang="en-US" altLang="zh-TW" dirty="0"/>
              <a:t>float</a:t>
            </a:r>
          </a:p>
          <a:p>
            <a:pPr lvl="1"/>
            <a:r>
              <a:rPr lang="en-US" altLang="zh-TW" dirty="0" err="1"/>
              <a:t>len</a:t>
            </a:r>
            <a:r>
              <a:rPr lang="en-US" altLang="zh-TW" dirty="0"/>
              <a:t>(x)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取得</a:t>
            </a:r>
            <a:r>
              <a:rPr lang="en-US" altLang="zh-TW" dirty="0"/>
              <a:t>X</a:t>
            </a:r>
            <a:r>
              <a:rPr lang="zh-TW" altLang="en-US" dirty="0"/>
              <a:t>裡的物件數量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https://docs.python.org/3.7/library/functions.html</a:t>
            </a:r>
          </a:p>
        </p:txBody>
      </p:sp>
    </p:spTree>
    <p:extLst>
      <p:ext uri="{BB962C8B-B14F-4D97-AF65-F5344CB8AC3E}">
        <p14:creationId xmlns:p14="http://schemas.microsoft.com/office/powerpoint/2010/main" val="1005782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CFB4-3E81-41C0-B69E-56250E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679B-0E33-4088-BF80-66868276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另外有些內建的模組，提供許多常用的功能，不必自己重新撰寫</a:t>
            </a:r>
            <a:endParaRPr lang="en-US" altLang="zh-TW" dirty="0"/>
          </a:p>
          <a:p>
            <a:r>
              <a:rPr lang="zh-TW" altLang="en-US" dirty="0"/>
              <a:t>這些模組可以透過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網路上有許多位特定功能設計的</a:t>
            </a:r>
            <a:r>
              <a:rPr lang="en-US" altLang="zh-TW" dirty="0"/>
              <a:t>package</a:t>
            </a:r>
            <a:r>
              <a:rPr lang="zh-TW" altLang="en-US" dirty="0"/>
              <a:t>，功能涵蓋資料分析、視覺辨識、神經網路等，安裝之後也能透過</a:t>
            </a:r>
            <a:r>
              <a:rPr lang="en-US" altLang="zh-TW" dirty="0"/>
              <a:t>import</a:t>
            </a:r>
            <a:r>
              <a:rPr lang="zh-TW" altLang="en-US" dirty="0"/>
              <a:t>來使用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6322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today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格式化輸出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比現在加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days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天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hours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=-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比現在減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小時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+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timedelta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seconds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=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120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比現在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120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s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1CE6-D8A7-4C59-8B80-06A6850FA0F0}"/>
              </a:ext>
            </a:extLst>
          </p:cNvPr>
          <p:cNvSpPr txBox="1"/>
          <p:nvPr/>
        </p:nvSpPr>
        <p:spPr>
          <a:xfrm>
            <a:off x="1290430" y="4939748"/>
            <a:ext cx="9611139" cy="1361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from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 </a:t>
            </a:r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datetime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datetime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now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當前時間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2018-11-07 10:05:16.684310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5828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B18F-C580-4565-8B3A-E43395B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B1B-947C-4F79-9371-A3837CFC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</a:t>
            </a:r>
            <a:r>
              <a:rPr lang="zh-TW" altLang="en-US" b="1" dirty="0"/>
              <a:t>模組：</a:t>
            </a:r>
            <a:r>
              <a:rPr lang="en-US" dirty="0"/>
              <a:t>datetime</a:t>
            </a:r>
            <a:r>
              <a:rPr lang="zh-TW" altLang="en-US" dirty="0"/>
              <a:t>模組用於操作日期時間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63D6-93C2-4D60-8ABB-594C1DBAC280}"/>
              </a:ext>
            </a:extLst>
          </p:cNvPr>
          <p:cNvSpPr txBox="1"/>
          <p:nvPr/>
        </p:nvSpPr>
        <p:spPr>
          <a:xfrm>
            <a:off x="1290430" y="1679713"/>
            <a:ext cx="9611139" cy="2832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import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random</a:t>
            </a: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())</a:t>
            </a:r>
            <a:r>
              <a:rPr lang="en-US" dirty="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0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到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的隨機符點數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: 0 &lt;= 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n &lt; 1.0 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7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用於生成一個指定範圍內的整數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,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1 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和 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7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randrange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1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>
                <a:solidFill>
                  <a:srgbClr val="99CC99"/>
                </a:solidFill>
                <a:highlight>
                  <a:srgbClr val="000000"/>
                </a:highlight>
              </a:rPr>
              <a:t>3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隨機指定範圍內的整數，不包含</a:t>
            </a:r>
            <a:r>
              <a:rPr lang="en-US" altLang="zh-TW" dirty="0">
                <a:solidFill>
                  <a:srgbClr val="00FF00"/>
                </a:solidFill>
                <a:highlight>
                  <a:srgbClr val="000000"/>
                </a:highlight>
              </a:rPr>
              <a:t>3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lidao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隨機字元</a:t>
            </a:r>
            <a:endParaRPr lang="zh-TW" altLang="en-US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r>
              <a:rPr lang="en-US" b="1" dirty="0">
                <a:solidFill>
                  <a:srgbClr val="FF6600"/>
                </a:solidFill>
                <a:highlight>
                  <a:srgbClr val="000000"/>
                </a:highlight>
              </a:rPr>
              <a:t>print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random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.</a:t>
            </a:r>
            <a:r>
              <a:rPr lang="en-US" dirty="0" err="1">
                <a:solidFill>
                  <a:srgbClr val="FFFFFF"/>
                </a:solidFill>
                <a:highlight>
                  <a:srgbClr val="000000"/>
                </a:highlight>
              </a:rPr>
              <a:t>choice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([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aa'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'bb'</a:t>
            </a:r>
            <a:r>
              <a:rPr lang="en-US" b="1" dirty="0" err="1">
                <a:solidFill>
                  <a:srgbClr val="FFCC00"/>
                </a:solidFill>
                <a:highlight>
                  <a:srgbClr val="000000"/>
                </a:highlight>
              </a:rPr>
              <a:t>,</a:t>
            </a:r>
            <a:r>
              <a:rPr lang="en-US" dirty="0" err="1">
                <a:solidFill>
                  <a:srgbClr val="66FF00"/>
                </a:solidFill>
                <a:highlight>
                  <a:srgbClr val="000000"/>
                </a:highlight>
              </a:rPr>
              <a:t>'cc</a:t>
            </a:r>
            <a:r>
              <a:rPr lang="en-US" dirty="0">
                <a:solidFill>
                  <a:srgbClr val="66FF00"/>
                </a:solidFill>
                <a:highlight>
                  <a:srgbClr val="000000"/>
                </a:highlight>
              </a:rPr>
              <a:t>'</a:t>
            </a:r>
            <a:r>
              <a:rPr lang="en-US" b="1" dirty="0">
                <a:solidFill>
                  <a:srgbClr val="FFCC00"/>
                </a:solidFill>
                <a:highlight>
                  <a:srgbClr val="000000"/>
                </a:highlight>
              </a:rPr>
              <a:t>]))</a:t>
            </a:r>
            <a:r>
              <a:rPr lang="en-US" dirty="0">
                <a:solidFill>
                  <a:srgbClr val="00FF00"/>
                </a:solidFill>
                <a:highlight>
                  <a:srgbClr val="000000"/>
                </a:highlight>
              </a:rPr>
              <a:t>#</a:t>
            </a:r>
            <a:r>
              <a:rPr lang="zh-TW" altLang="en-US" dirty="0">
                <a:solidFill>
                  <a:srgbClr val="00FF00"/>
                </a:solidFill>
                <a:highlight>
                  <a:srgbClr val="000000"/>
                </a:highlight>
              </a:rPr>
              <a:t>隨機在列表中取值</a:t>
            </a:r>
            <a:endParaRPr lang="en-US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29743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7067-A101-4EEE-BFB8-6049B0E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檔案讀寫</a:t>
            </a:r>
            <a:r>
              <a:rPr lang="en-US" dirty="0"/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D83F-8721-4242-8C70-F43471CF6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056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4597-5796-43BF-BFFE-503D3E59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341E-9A77-4284-8495-BF472DE3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30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BF1-858D-4F4D-973F-60B20DBC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FC5F-F2C2-437A-8CBB-DC42A6D32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檔案讀寫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TC Bold"/>
        <a:ea typeface="Noto Sans CJK TC Bold"/>
        <a:cs typeface=""/>
      </a:majorFont>
      <a:minorFont>
        <a:latin typeface="Noto Sans CJK TC Regular"/>
        <a:ea typeface="Noto Sans CJK T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8040</Words>
  <Application>Microsoft Office PowerPoint</Application>
  <PresentationFormat>Widescreen</PresentationFormat>
  <Paragraphs>776</Paragraphs>
  <Slides>105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Courier</vt:lpstr>
      <vt:lpstr>Noto Sans CJK TC Bold</vt:lpstr>
      <vt:lpstr>Noto Sans CJK TC Regular</vt:lpstr>
      <vt:lpstr>Arial</vt:lpstr>
      <vt:lpstr>Calibri</vt:lpstr>
      <vt:lpstr>Consolas</vt:lpstr>
      <vt:lpstr>Courier New</vt:lpstr>
      <vt:lpstr>Noto Mono</vt:lpstr>
      <vt:lpstr>Office Theme</vt:lpstr>
      <vt:lpstr>Intro</vt:lpstr>
      <vt:lpstr>工作營設計的對象</vt:lpstr>
      <vt:lpstr>這次工作營的目標</vt:lpstr>
      <vt:lpstr>這次工作營會學到、啟發</vt:lpstr>
      <vt:lpstr>這次工作營不會學到</vt:lpstr>
      <vt:lpstr>這次工作營的性質</vt:lpstr>
      <vt:lpstr>課程 + 工作營 + Hackathon</vt:lpstr>
      <vt:lpstr>電子紙介紹</vt:lpstr>
      <vt:lpstr>電子紙裝置 現況與計畫</vt:lpstr>
      <vt:lpstr>Chapter 0 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如何讀懂Code</vt:lpstr>
      <vt:lpstr>Chapter 1</vt:lpstr>
      <vt:lpstr>Chapter 1-1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變數與運算子</vt:lpstr>
      <vt:lpstr>練習 1-1</vt:lpstr>
      <vt:lpstr>如何寫 如何執行</vt:lpstr>
      <vt:lpstr>練習 1 - 1</vt:lpstr>
      <vt:lpstr>Chapter 1-2</vt:lpstr>
      <vt:lpstr>變數與運算子</vt:lpstr>
      <vt:lpstr>變數與運算子</vt:lpstr>
      <vt:lpstr>變數與運算子</vt:lpstr>
      <vt:lpstr>變數與運算子</vt:lpstr>
      <vt:lpstr>變數與運算子</vt:lpstr>
      <vt:lpstr>練習 1-2</vt:lpstr>
      <vt:lpstr>練習1-2</vt:lpstr>
      <vt:lpstr>Chapter 2</vt:lpstr>
      <vt:lpstr>函數</vt:lpstr>
      <vt:lpstr>縮排</vt:lpstr>
      <vt:lpstr>註解</vt:lpstr>
      <vt:lpstr>函數</vt:lpstr>
      <vt:lpstr>函數</vt:lpstr>
      <vt:lpstr>函數</vt:lpstr>
      <vt:lpstr>練習 2</vt:lpstr>
      <vt:lpstr>練習2</vt:lpstr>
      <vt:lpstr>Chapter 3</vt:lpstr>
      <vt:lpstr>資料結構</vt:lpstr>
      <vt:lpstr>Chapter 3-1</vt:lpstr>
      <vt:lpstr>資料結構：List</vt:lpstr>
      <vt:lpstr>資料結構：List</vt:lpstr>
      <vt:lpstr>資料結構：List</vt:lpstr>
      <vt:lpstr>PowerPoint Presentation</vt:lpstr>
      <vt:lpstr>練習 3-1</vt:lpstr>
      <vt:lpstr>練習3-1</vt:lpstr>
      <vt:lpstr>資料結構</vt:lpstr>
      <vt:lpstr>PowerPoint Presentation</vt:lpstr>
      <vt:lpstr>練習 3-2</vt:lpstr>
      <vt:lpstr>練習2-2</vt:lpstr>
      <vt:lpstr>練習 3-3</vt:lpstr>
      <vt:lpstr>練習3-3</vt:lpstr>
      <vt:lpstr>Chapter 4</vt:lpstr>
      <vt:lpstr>流程控制</vt:lpstr>
      <vt:lpstr>Chapter 4-1 : if</vt:lpstr>
      <vt:lpstr>流程控制</vt:lpstr>
      <vt:lpstr>if</vt:lpstr>
      <vt:lpstr>if</vt:lpstr>
      <vt:lpstr>if</vt:lpstr>
      <vt:lpstr>Chapter 4-2 : while</vt:lpstr>
      <vt:lpstr>While</vt:lpstr>
      <vt:lpstr>While</vt:lpstr>
      <vt:lpstr>While</vt:lpstr>
      <vt:lpstr>While</vt:lpstr>
      <vt:lpstr>While</vt:lpstr>
      <vt:lpstr>練習 4-0</vt:lpstr>
      <vt:lpstr>練習 4-3 for…in</vt:lpstr>
      <vt:lpstr>for</vt:lpstr>
      <vt:lpstr>for</vt:lpstr>
      <vt:lpstr>PowerPoint Presentation</vt:lpstr>
      <vt:lpstr>練習3-0</vt:lpstr>
      <vt:lpstr>練習2-1</vt:lpstr>
      <vt:lpstr>Chapter 5</vt:lpstr>
      <vt:lpstr>模組化與內建模組</vt:lpstr>
      <vt:lpstr>import</vt:lpstr>
      <vt:lpstr>datetime</vt:lpstr>
      <vt:lpstr>datetime</vt:lpstr>
      <vt:lpstr>檔案讀寫Open()</vt:lpstr>
      <vt:lpstr>csv</vt:lpstr>
      <vt:lpstr>Chapter 6</vt:lpstr>
      <vt:lpstr>With open… as</vt:lpstr>
      <vt:lpstr>Chapter 7</vt:lpstr>
      <vt:lpstr>urllib</vt:lpstr>
      <vt:lpstr>發題</vt:lpstr>
      <vt:lpstr>發題</vt:lpstr>
      <vt:lpstr>參考Demo畫面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Chia-ching Yen</dc:creator>
  <cp:lastModifiedBy>Chia Chin Yen</cp:lastModifiedBy>
  <cp:revision>129</cp:revision>
  <dcterms:created xsi:type="dcterms:W3CDTF">2018-09-13T08:59:23Z</dcterms:created>
  <dcterms:modified xsi:type="dcterms:W3CDTF">2018-11-05T16:36:11Z</dcterms:modified>
</cp:coreProperties>
</file>