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353" r:id="rId2"/>
    <p:sldId id="356" r:id="rId3"/>
    <p:sldId id="354" r:id="rId4"/>
    <p:sldId id="355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1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4" r:id="rId29"/>
    <p:sldId id="302" r:id="rId30"/>
    <p:sldId id="303" r:id="rId31"/>
    <p:sldId id="306" r:id="rId32"/>
    <p:sldId id="307" r:id="rId33"/>
    <p:sldId id="305" r:id="rId34"/>
    <p:sldId id="310" r:id="rId35"/>
    <p:sldId id="309" r:id="rId36"/>
    <p:sldId id="308" r:id="rId37"/>
    <p:sldId id="311" r:id="rId38"/>
    <p:sldId id="312" r:id="rId39"/>
    <p:sldId id="313" r:id="rId40"/>
    <p:sldId id="344" r:id="rId41"/>
    <p:sldId id="345" r:id="rId42"/>
    <p:sldId id="336" r:id="rId43"/>
    <p:sldId id="361" r:id="rId44"/>
    <p:sldId id="362" r:id="rId45"/>
    <p:sldId id="360" r:id="rId46"/>
    <p:sldId id="363" r:id="rId47"/>
    <p:sldId id="364" r:id="rId48"/>
    <p:sldId id="314" r:id="rId49"/>
    <p:sldId id="315" r:id="rId50"/>
    <p:sldId id="357" r:id="rId51"/>
    <p:sldId id="318" r:id="rId52"/>
    <p:sldId id="320" r:id="rId53"/>
    <p:sldId id="321" r:id="rId54"/>
    <p:sldId id="323" r:id="rId55"/>
    <p:sldId id="324" r:id="rId56"/>
    <p:sldId id="326" r:id="rId57"/>
    <p:sldId id="325" r:id="rId58"/>
    <p:sldId id="327" r:id="rId59"/>
    <p:sldId id="328" r:id="rId60"/>
    <p:sldId id="329" r:id="rId61"/>
    <p:sldId id="358" r:id="rId62"/>
    <p:sldId id="359" r:id="rId63"/>
    <p:sldId id="330" r:id="rId64"/>
    <p:sldId id="367" r:id="rId65"/>
    <p:sldId id="366" r:id="rId66"/>
    <p:sldId id="331" r:id="rId67"/>
    <p:sldId id="333" r:id="rId68"/>
    <p:sldId id="334" r:id="rId69"/>
    <p:sldId id="335" r:id="rId70"/>
    <p:sldId id="368" r:id="rId71"/>
    <p:sldId id="365" r:id="rId72"/>
    <p:sldId id="337" r:id="rId73"/>
    <p:sldId id="370" r:id="rId74"/>
    <p:sldId id="371" r:id="rId75"/>
    <p:sldId id="338" r:id="rId76"/>
    <p:sldId id="372" r:id="rId77"/>
    <p:sldId id="373" r:id="rId78"/>
    <p:sldId id="374" r:id="rId79"/>
    <p:sldId id="375" r:id="rId80"/>
    <p:sldId id="339" r:id="rId81"/>
    <p:sldId id="341" r:id="rId82"/>
    <p:sldId id="346" r:id="rId83"/>
    <p:sldId id="347" r:id="rId84"/>
    <p:sldId id="348" r:id="rId85"/>
    <p:sldId id="376" r:id="rId86"/>
    <p:sldId id="377" r:id="rId87"/>
    <p:sldId id="379" r:id="rId88"/>
    <p:sldId id="378" r:id="rId89"/>
    <p:sldId id="349" r:id="rId90"/>
    <p:sldId id="350" r:id="rId91"/>
    <p:sldId id="352" r:id="rId92"/>
    <p:sldId id="351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8F4429-4522-42D4-9FE4-0FF8C621DE6E}">
          <p14:sldIdLst>
            <p14:sldId id="353"/>
            <p14:sldId id="356"/>
            <p14:sldId id="354"/>
            <p14:sldId id="355"/>
          </p14:sldIdLst>
        </p14:section>
        <p14:section name="Chapter 0" id="{6B1716C2-F5CF-4991-8339-9C93D465BD68}">
          <p14:sldIdLst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hapter 1" id="{3C7EFE9A-E46F-44BC-9140-46EE174C6A22}">
          <p14:sldIdLst>
            <p14:sldId id="281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4"/>
            <p14:sldId id="302"/>
            <p14:sldId id="303"/>
            <p14:sldId id="306"/>
            <p14:sldId id="307"/>
            <p14:sldId id="305"/>
            <p14:sldId id="310"/>
            <p14:sldId id="309"/>
            <p14:sldId id="308"/>
            <p14:sldId id="311"/>
            <p14:sldId id="312"/>
            <p14:sldId id="313"/>
          </p14:sldIdLst>
        </p14:section>
        <p14:section name="Chapter 2" id="{40F43C3E-51AD-4C8E-863F-9D6E87FAA681}">
          <p14:sldIdLst>
            <p14:sldId id="344"/>
            <p14:sldId id="345"/>
            <p14:sldId id="336"/>
            <p14:sldId id="361"/>
            <p14:sldId id="362"/>
            <p14:sldId id="360"/>
            <p14:sldId id="363"/>
            <p14:sldId id="364"/>
          </p14:sldIdLst>
        </p14:section>
        <p14:section name="Chapter 3" id="{E5436C1B-5431-4A3D-9B9F-82C5CE6C2A8D}">
          <p14:sldIdLst>
            <p14:sldId id="314"/>
            <p14:sldId id="315"/>
            <p14:sldId id="357"/>
            <p14:sldId id="318"/>
            <p14:sldId id="320"/>
            <p14:sldId id="321"/>
            <p14:sldId id="323"/>
            <p14:sldId id="324"/>
            <p14:sldId id="326"/>
            <p14:sldId id="325"/>
            <p14:sldId id="327"/>
            <p14:sldId id="328"/>
            <p14:sldId id="329"/>
            <p14:sldId id="358"/>
            <p14:sldId id="359"/>
          </p14:sldIdLst>
        </p14:section>
        <p14:section name="Chapter 4" id="{41A89CD5-EBC8-40D0-BD6D-E7BF17488527}">
          <p14:sldIdLst>
            <p14:sldId id="330"/>
            <p14:sldId id="367"/>
            <p14:sldId id="366"/>
            <p14:sldId id="331"/>
            <p14:sldId id="333"/>
            <p14:sldId id="334"/>
            <p14:sldId id="335"/>
            <p14:sldId id="368"/>
            <p14:sldId id="365"/>
            <p14:sldId id="337"/>
            <p14:sldId id="370"/>
            <p14:sldId id="371"/>
            <p14:sldId id="338"/>
            <p14:sldId id="372"/>
            <p14:sldId id="373"/>
            <p14:sldId id="374"/>
            <p14:sldId id="375"/>
            <p14:sldId id="339"/>
            <p14:sldId id="341"/>
          </p14:sldIdLst>
        </p14:section>
        <p14:section name="Chapter 5" id="{65ECE8A0-DD72-44E1-9316-2A44CD3002D7}">
          <p14:sldIdLst>
            <p14:sldId id="346"/>
            <p14:sldId id="347"/>
            <p14:sldId id="348"/>
            <p14:sldId id="376"/>
            <p14:sldId id="377"/>
            <p14:sldId id="379"/>
            <p14:sldId id="378"/>
          </p14:sldIdLst>
        </p14:section>
        <p14:section name="Chapter 6" id="{7638E779-BBA2-4D0F-8925-61099B021B49}">
          <p14:sldIdLst>
            <p14:sldId id="349"/>
            <p14:sldId id="350"/>
          </p14:sldIdLst>
        </p14:section>
        <p14:section name="Chapter 7" id="{8D8555D9-2397-4F81-A374-D4A22FB3730F}">
          <p14:sldIdLst>
            <p14:sldId id="352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64" autoAdjust="0"/>
  </p:normalViewPr>
  <p:slideViewPr>
    <p:cSldViewPr snapToGrid="0">
      <p:cViewPr varScale="1">
        <p:scale>
          <a:sx n="96" d="100"/>
          <a:sy n="96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25C57-FF84-4DD8-8CC7-1EBAF8F2224E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88F-E9C2-40CA-ADE6-6AB63FDB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9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9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3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0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3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AA27-6AD6-4B41-BB42-79BB70EC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058EC-049A-429F-BD3B-E7A30AB55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BFD59-4E82-4C23-B9F4-3699A1C0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CCFA-52EC-459A-BA33-3881FFD5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03DF-999A-494E-ABF8-1CC0885C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4A36-9623-4863-9E3A-C41F6A37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FC53E-093E-46AF-AC88-46C264234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78EA4-EB31-4C91-B26A-B7A04265C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481D6-1AE3-4473-9A65-B91D578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02ABB-1533-4DAC-85D4-64DFDC5C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8DB5E-1C4F-444A-A89E-6FAD2BE4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D743-8E2A-41B0-8FE3-43692286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571BE-AEBF-4FA5-8690-14164A5EB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5E97-7FEE-41B7-A279-39FFAA43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21B0-FE9F-4ED5-9292-EA932C74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3DE72-C02E-4415-A8F9-64E0A105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FDCD2-F5A3-4699-9952-A74E704F9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33824-D4BB-4671-85F6-586852888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A4EC3-102D-4F45-BE66-FAA4B4B8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1E63-466A-439E-B354-AF15AA7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4C895-1B93-4030-A231-58F72655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8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3E75-3027-440D-B83A-89F54D73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414-FCA1-46CF-879D-4E3556D2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E2F5-911F-410A-9EE7-4DB06E4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5EBB-94F4-4A03-B7CA-455B187F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4C51-109C-405A-846B-C5D366C9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3E75-3027-440D-B83A-89F54D73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414-FCA1-46CF-879D-4E3556D2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399"/>
            <a:ext cx="5257800" cy="5008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E2F5-911F-410A-9EE7-4DB06E4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5EBB-94F4-4A03-B7CA-455B187F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4C51-109C-405A-846B-C5D366C9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AFCE91-EB84-41F1-A8F9-FCEFFC0C795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83866" y="1168399"/>
            <a:ext cx="4969933" cy="5008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6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03F0-7A97-4C82-95E8-6097D5AD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F4584-B3DF-406E-921A-D79B4270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BEB6-E014-4ED6-99E2-8269EA1D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D247-0E61-4A86-B0E0-BBD9A6D7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1927-CE69-4F6B-A632-AD1A55F0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765A-B91E-4612-BF60-FACF2BE8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AD0D-08BF-44F2-AC25-03D0F9E59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4FA63-34A4-453E-BAF1-286F5B228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D0F7-BCC3-42C1-B92D-18F52A4F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44DC-F286-4E7E-A160-2102DF7F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15A59-98A8-46DA-8BAB-225A3155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3B2A-2A48-482D-83AC-411029AC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F554D-4181-4693-A5FC-1ADFAA27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32DC-24FD-4603-A157-825ED1AB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F159C-5119-4334-9A46-F1772DD30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2A31E-7C8E-4964-8037-AAE23AFA2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F2345-FEF5-4B3C-8AF8-9F5241B9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ACE1A-7B7B-4A41-830B-76A7B39D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5179E-F16B-45DC-80BF-865F6F04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40A-7840-4215-8C30-C94AFEA7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4E2DA-8456-4C70-A16A-118F8D76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31962-5200-4CF0-AFE7-0F623AEF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4EF3D-6227-4B64-AC15-123CF421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7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FBF3D-90BF-4250-AD56-8CA8DE26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19DFA-E5BC-4031-9823-F45C333A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68302-5822-4340-A0F3-69E63C3B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A831-500B-4113-A623-72F4F7BA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62C2-FBF7-47E4-BCA5-ADE539A3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DE315-16C3-4C20-9F78-6D2891ED2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FAE06-E2CA-4218-B673-43E183EA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833CB-3ED7-4150-82C5-F9660C25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509D-2EE7-41B1-B143-7C1CE4D2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306B-0A12-4A75-879C-A55CE57F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515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A4F5-E898-42F0-960E-8AC3698B1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8399"/>
            <a:ext cx="10515600" cy="5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E881-090A-48FC-B8D6-0F1700930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6D71-DE00-4007-B44A-27D4352BB836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B386-DF7E-40C8-8856-B28DE3481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1DD0-83E8-4264-A91A-E219F4C31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FF82E-A808-4AF8-8CD9-2B36714499A2}"/>
              </a:ext>
            </a:extLst>
          </p:cNvPr>
          <p:cNvSpPr/>
          <p:nvPr userDrawn="1"/>
        </p:nvSpPr>
        <p:spPr>
          <a:xfrm>
            <a:off x="643467" y="365127"/>
            <a:ext cx="194733" cy="422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Noto Sans CJK TC Bold" panose="020B0800000000000000" pitchFamily="34" charset="-128"/>
          <a:ea typeface="Noto Sans CJK TC Bold" panose="020B08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9F6-F276-42A4-9690-78114309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D6A2C-D714-4D1E-B25A-4F239B017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在初學讀</a:t>
            </a:r>
            <a:r>
              <a:rPr lang="en-US" altLang="zh-TW" dirty="0"/>
              <a:t>Code</a:t>
            </a:r>
            <a:r>
              <a:rPr lang="zh-TW" altLang="en-US" dirty="0"/>
              <a:t>的時候，因為全部都是不熟悉的文字和文法，很容易搞混劇情本身和劇本的文法</a:t>
            </a:r>
            <a:endParaRPr lang="en-US" altLang="zh-TW" dirty="0"/>
          </a:p>
          <a:p>
            <a:r>
              <a:rPr lang="zh-TW" altLang="en-US" dirty="0"/>
              <a:t>事先了解、辨認一段</a:t>
            </a:r>
            <a:r>
              <a:rPr lang="en-US" altLang="zh-TW" dirty="0"/>
              <a:t>code</a:t>
            </a:r>
            <a:r>
              <a:rPr lang="zh-TW" altLang="en-US" dirty="0"/>
              <a:t>裡，哪些是有</a:t>
            </a:r>
            <a:r>
              <a:rPr lang="zh-TW" altLang="en-US" dirty="0">
                <a:solidFill>
                  <a:schemeClr val="accent2"/>
                </a:solidFill>
              </a:rPr>
              <a:t>公定</a:t>
            </a:r>
            <a:r>
              <a:rPr lang="zh-TW" altLang="en-US" dirty="0"/>
              <a:t>寫法的「劇本文法」，哪些是可以</a:t>
            </a:r>
            <a:r>
              <a:rPr lang="zh-TW" altLang="en-US" dirty="0">
                <a:solidFill>
                  <a:schemeClr val="accent2"/>
                </a:solidFill>
              </a:rPr>
              <a:t>自訂</a:t>
            </a:r>
            <a:r>
              <a:rPr lang="zh-TW" altLang="en-US" dirty="0"/>
              <a:t>的「劇情」，對初學時期很有幫助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EFCDB-8244-44CA-97A1-36D3D254CA60}"/>
              </a:ext>
            </a:extLst>
          </p:cNvPr>
          <p:cNvSpPr/>
          <p:nvPr/>
        </p:nvSpPr>
        <p:spPr>
          <a:xfrm>
            <a:off x="6157789" y="2928139"/>
            <a:ext cx="30075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demo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plus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880000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b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c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b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endParaRPr lang="en-US" altLang="zh-TW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chemeClr val="accent3"/>
                </a:solidFill>
                <a:latin typeface="Consolas" panose="020B0609020204030204" pitchFamily="49" charset="0"/>
              </a:rPr>
              <a:t>c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33308-9F08-48C2-80FD-316424350951}"/>
              </a:ext>
            </a:extLst>
          </p:cNvPr>
          <p:cNvSpPr/>
          <p:nvPr/>
        </p:nvSpPr>
        <p:spPr>
          <a:xfrm>
            <a:off x="1773796" y="2928139"/>
            <a:ext cx="30075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demo():</a:t>
            </a:r>
          </a:p>
          <a:p>
            <a:r>
              <a:rPr lang="en-US" dirty="0">
                <a:latin typeface="Consolas" panose="020B0609020204030204" pitchFamily="49" charset="0"/>
              </a:rPr>
              <a:t>	 ""</a:t>
            </a:r>
            <a:r>
              <a:rPr lang="en-US" altLang="zh-TW" dirty="0">
                <a:latin typeface="Consolas" panose="020B0609020204030204" pitchFamily="49" charset="0"/>
              </a:rPr>
              <a:t>"a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plus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b"""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10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b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c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+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b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altLang="zh-TW" dirty="0">
                <a:latin typeface="Consolas" panose="020B0609020204030204" pitchFamily="49" charset="0"/>
              </a:rPr>
              <a:t>return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0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劇本的文法些固定的字彙，如「中場休息」等，都有事先約定好的意思</a:t>
            </a:r>
            <a:endParaRPr lang="en-US" altLang="zh-TW" dirty="0"/>
          </a:p>
          <a:p>
            <a:r>
              <a:rPr lang="en-US" altLang="zh-TW" dirty="0"/>
              <a:t>Python</a:t>
            </a:r>
            <a:r>
              <a:rPr lang="zh-TW" altLang="en-US" dirty="0"/>
              <a:t>裡的文法字彙有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F7FA3-29AA-44ED-83A2-A2B6C18373CB}"/>
              </a:ext>
            </a:extLst>
          </p:cNvPr>
          <p:cNvSpPr/>
          <p:nvPr/>
        </p:nvSpPr>
        <p:spPr>
          <a:xfrm>
            <a:off x="1381569" y="2338193"/>
            <a:ext cx="96425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False	None	True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and	del	in	is	lambda	not	or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as	assert	break	continue	from	global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Import	nonlocal	pass	raise	return	yield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else	</a:t>
            </a:r>
            <a:r>
              <a:rPr lang="en-US" dirty="0" err="1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elif</a:t>
            </a:r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	except	finally	for	if	try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while	with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class	def</a:t>
            </a:r>
          </a:p>
        </p:txBody>
      </p:sp>
    </p:spTree>
    <p:extLst>
      <p:ext uri="{BB962C8B-B14F-4D97-AF65-F5344CB8AC3E}">
        <p14:creationId xmlns:p14="http://schemas.microsoft.com/office/powerpoint/2010/main" val="268334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劇本的文法些具有固定意義的標點符號，如「</a:t>
            </a:r>
            <a:r>
              <a:rPr lang="zh-TW" altLang="en-US" dirty="0">
                <a:solidFill>
                  <a:schemeClr val="accent2"/>
                </a:solidFill>
              </a:rPr>
              <a:t>：「」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en-US" altLang="zh-TW" dirty="0"/>
              <a:t>Python</a:t>
            </a:r>
            <a:r>
              <a:rPr lang="zh-TW" altLang="en-US" dirty="0"/>
              <a:t>裡的標點符號有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F7FA3-29AA-44ED-83A2-A2B6C18373CB}"/>
              </a:ext>
            </a:extLst>
          </p:cNvPr>
          <p:cNvSpPr/>
          <p:nvPr/>
        </p:nvSpPr>
        <p:spPr>
          <a:xfrm>
            <a:off x="1381569" y="2338193"/>
            <a:ext cx="9642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	-	*	**	/	//	%	&lt;&lt;	&gt;&gt;	&amp;	</a:t>
            </a:r>
          </a:p>
          <a:p>
            <a:r>
              <a:rPr lang="en-US" dirty="0"/>
              <a:t>|	^	~		&lt;	&gt;	&lt;=	&gt;=	==	!=	</a:t>
            </a:r>
          </a:p>
          <a:p>
            <a:r>
              <a:rPr lang="en-US" dirty="0"/>
              <a:t>(	)	[	]	{	}	,	:	.	;	</a:t>
            </a:r>
          </a:p>
          <a:p>
            <a:r>
              <a:rPr lang="en-US" dirty="0"/>
              <a:t>@	=	+=	-=	*=	/=	//=	%=	&amp;=	|=	</a:t>
            </a:r>
          </a:p>
          <a:p>
            <a:r>
              <a:rPr lang="en-US" dirty="0"/>
              <a:t>^=	&lt;&lt;=	&gt;&gt;=	**=	</a:t>
            </a:r>
            <a:r>
              <a:rPr lang="en-US" altLang="zh-TW" dirty="0"/>
              <a:t>'	"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026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8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劇本最基本的元素是演員</a:t>
            </a:r>
            <a:endParaRPr lang="en-US" altLang="zh-TW" dirty="0"/>
          </a:p>
          <a:p>
            <a:r>
              <a:rPr lang="zh-TW" altLang="en-US" dirty="0"/>
              <a:t>演員可以記憶一句或一些台詞</a:t>
            </a:r>
            <a:endParaRPr lang="en-US" altLang="zh-TW" dirty="0"/>
          </a:p>
          <a:p>
            <a:r>
              <a:rPr lang="zh-TW" altLang="en-US" dirty="0"/>
              <a:t>要創造一個演員，在</a:t>
            </a:r>
            <a:r>
              <a:rPr lang="en-US" altLang="zh-TW" dirty="0"/>
              <a:t>python</a:t>
            </a:r>
            <a:r>
              <a:rPr lang="zh-TW" altLang="en-US" dirty="0"/>
              <a:t>中只要直接輸入演員的名字就好</a:t>
            </a:r>
            <a:endParaRPr lang="en-US" altLang="zh-TW" dirty="0"/>
          </a:p>
          <a:p>
            <a:r>
              <a:rPr lang="zh-TW" altLang="en-US" dirty="0"/>
              <a:t>但你不需要一個什麼都不記的雞肋演員，所以創造演員時，一定要給賦予他一件事</a:t>
            </a:r>
            <a:endParaRPr lang="en-US" altLang="zh-TW" dirty="0"/>
          </a:p>
          <a:p>
            <a:r>
              <a:rPr lang="zh-TW" altLang="en-US" dirty="0"/>
              <a:t>演員名字不能是特定會用於劇本結構的字眼，如「腳色」，否則會使劇本難以閱讀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704168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Python(</a:t>
            </a:r>
            <a:r>
              <a:rPr lang="zh-TW" altLang="en-US" dirty="0">
                <a:solidFill>
                  <a:schemeClr val="accent2"/>
                </a:solidFill>
              </a:rPr>
              <a:t>與許多其他程式語言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r>
              <a:rPr lang="zh-TW" altLang="en-US" dirty="0"/>
              <a:t>最基本的元素是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en-US" altLang="zh-TW" dirty="0">
                <a:solidFill>
                  <a:schemeClr val="accent2"/>
                </a:solidFill>
              </a:rPr>
              <a:t>(Variables)</a:t>
            </a:r>
          </a:p>
          <a:p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可以記憶一句或一些</a:t>
            </a:r>
            <a:r>
              <a:rPr lang="zh-TW" altLang="en-US" dirty="0">
                <a:solidFill>
                  <a:schemeClr val="accent2"/>
                </a:solidFill>
              </a:rPr>
              <a:t>值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zh-TW" altLang="en-US" dirty="0"/>
              <a:t>要</a:t>
            </a:r>
            <a:r>
              <a:rPr lang="zh-TW" altLang="en-US" dirty="0">
                <a:solidFill>
                  <a:schemeClr val="accent2"/>
                </a:solidFill>
              </a:rPr>
              <a:t>宣告</a:t>
            </a:r>
            <a:r>
              <a:rPr lang="zh-TW" altLang="en-US" dirty="0"/>
              <a:t>一個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，在</a:t>
            </a:r>
            <a:r>
              <a:rPr lang="en-US" altLang="zh-TW" dirty="0"/>
              <a:t>python</a:t>
            </a:r>
            <a:r>
              <a:rPr lang="zh-TW" altLang="en-US" dirty="0"/>
              <a:t>中只要直接輸入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的名字就好</a:t>
            </a:r>
            <a:endParaRPr lang="en-US" altLang="zh-TW" dirty="0"/>
          </a:p>
          <a:p>
            <a:r>
              <a:rPr lang="zh-TW" altLang="en-US" dirty="0"/>
              <a:t>但你不需要一個什麼都不記的雞肋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，所以創造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時，一定要給賦予他一件</a:t>
            </a:r>
            <a:r>
              <a:rPr lang="zh-TW" altLang="en-US" dirty="0">
                <a:solidFill>
                  <a:schemeClr val="accent2"/>
                </a:solidFill>
              </a:rPr>
              <a:t>值</a:t>
            </a:r>
            <a:endParaRPr lang="en-US" altLang="zh-TW" dirty="0"/>
          </a:p>
          <a:p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名字不能是特定會用於劇本結構的字眼，如「</a:t>
            </a:r>
            <a:r>
              <a:rPr lang="en-US" altLang="zh-TW" dirty="0">
                <a:solidFill>
                  <a:schemeClr val="accent2"/>
                </a:solidFill>
              </a:rPr>
              <a:t>for</a:t>
            </a:r>
            <a:r>
              <a:rPr lang="zh-TW" altLang="en-US" dirty="0"/>
              <a:t>」，否則會使劇本難以閱讀</a:t>
            </a:r>
            <a:endParaRPr lang="en-US" altLang="zh-TW" dirty="0"/>
          </a:p>
          <a:p>
            <a:r>
              <a:rPr lang="zh-TW" altLang="en-US" dirty="0"/>
              <a:t>要給變數賦予一個值時，在</a:t>
            </a:r>
            <a:r>
              <a:rPr lang="en-US" altLang="zh-TW" dirty="0"/>
              <a:t>Python</a:t>
            </a:r>
            <a:r>
              <a:rPr lang="zh-TW" altLang="en-US" dirty="0"/>
              <a:t>中使用「 </a:t>
            </a:r>
            <a:r>
              <a:rPr lang="en-US" altLang="zh-TW" dirty="0">
                <a:solidFill>
                  <a:schemeClr val="accent2"/>
                </a:solidFill>
              </a:rPr>
              <a:t>=</a:t>
            </a:r>
            <a:r>
              <a:rPr lang="zh-TW" altLang="en-US" dirty="0"/>
              <a:t> 」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7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可惜的是，單純創造一個變數，看起來好像什麼事都沒發生</a:t>
            </a:r>
            <a:endParaRPr lang="en-US" altLang="zh-TW" dirty="0"/>
          </a:p>
          <a:p>
            <a:r>
              <a:rPr lang="zh-TW" altLang="en-US" dirty="0"/>
              <a:t>電腦會按照指示創造一個名叫 </a:t>
            </a:r>
            <a:r>
              <a:rPr lang="en-US" altLang="zh-TW" dirty="0"/>
              <a:t>albert</a:t>
            </a:r>
            <a:r>
              <a:rPr lang="zh-TW" altLang="en-US" dirty="0"/>
              <a:t> 的變數，其數值為 </a:t>
            </a:r>
            <a:r>
              <a:rPr lang="en-US" altLang="zh-TW" dirty="0"/>
              <a:t>10</a:t>
            </a:r>
            <a:r>
              <a:rPr lang="zh-TW" altLang="en-US" dirty="0"/>
              <a:t> ，然後就沒有然後了</a:t>
            </a:r>
            <a:endParaRPr lang="en-US" altLang="zh-TW" dirty="0"/>
          </a:p>
          <a:p>
            <a:r>
              <a:rPr lang="zh-TW" altLang="en-US" dirty="0"/>
              <a:t>因為劇本的確就只寫到這裡，電腦已仁至義盡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這時你可能會需要一個人來幫助劇本看起來好像有想表達什麼</a:t>
            </a:r>
            <a:endParaRPr lang="en-US" altLang="zh-TW" dirty="0"/>
          </a:p>
          <a:p>
            <a:r>
              <a:rPr lang="zh-TW" altLang="en-US" dirty="0"/>
              <a:t>這個人叫 </a:t>
            </a:r>
            <a:r>
              <a:rPr lang="en-US" altLang="zh-TW" dirty="0">
                <a:solidFill>
                  <a:schemeClr val="accent2"/>
                </a:solidFill>
              </a:rPr>
              <a:t>print(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r>
              <a:rPr lang="zh-TW" altLang="en-US" dirty="0"/>
              <a:t>，你可以想像它是一個字幕師，會把演員的台詞打在舞台兩邊</a:t>
            </a:r>
            <a:endParaRPr lang="en-US" altLang="zh-TW" dirty="0"/>
          </a:p>
          <a:p>
            <a:r>
              <a:rPr lang="en-US" altLang="zh-TW" dirty="0"/>
              <a:t>print()</a:t>
            </a:r>
            <a:r>
              <a:rPr lang="zh-TW" altLang="en-US" dirty="0"/>
              <a:t> 是一個</a:t>
            </a:r>
            <a:r>
              <a:rPr lang="zh-TW" altLang="en-US" dirty="0">
                <a:solidFill>
                  <a:schemeClr val="accent2"/>
                </a:solidFill>
              </a:rPr>
              <a:t>函數</a:t>
            </a:r>
            <a:r>
              <a:rPr lang="zh-TW" altLang="en-US" dirty="0"/>
              <a:t>，函數視覺上的特徵是「一串字後面接一個括號，括號裡面可能有東西」</a:t>
            </a:r>
            <a:r>
              <a:rPr lang="en-US" altLang="zh-TW" dirty="0"/>
              <a:t>(</a:t>
            </a:r>
            <a:r>
              <a:rPr lang="zh-TW" altLang="en-US" dirty="0"/>
              <a:t>很不專業的說法，但現階段先知道這樣就好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函數可以理解為舞台工作人員，來幫劇中角色打光、打字幕、上妝等等，使角色發生一點</a:t>
            </a:r>
            <a:r>
              <a:rPr lang="zh-TW" altLang="en-US" dirty="0">
                <a:solidFill>
                  <a:schemeClr val="accent2"/>
                </a:solidFill>
              </a:rPr>
              <a:t>變化</a:t>
            </a:r>
            <a:endParaRPr lang="en-US" altLang="zh-TW" dirty="0">
              <a:solidFill>
                <a:schemeClr val="accent2"/>
              </a:solidFill>
            </a:endParaRPr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63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C2772-961E-4E0B-A986-B513E2864815}"/>
              </a:ext>
            </a:extLst>
          </p:cNvPr>
          <p:cNvSpPr txBox="1"/>
          <p:nvPr/>
        </p:nvSpPr>
        <p:spPr>
          <a:xfrm>
            <a:off x="5621867" y="3992035"/>
            <a:ext cx="5486400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有一個角色叫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，他的台詞是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10</a:t>
            </a:r>
          </a:p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請字幕師打上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的台詞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4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看起來 </a:t>
            </a:r>
            <a:r>
              <a:rPr lang="en-US" altLang="zh-TW" dirty="0"/>
              <a:t>Albert</a:t>
            </a:r>
            <a:r>
              <a:rPr lang="zh-TW" altLang="en-US" dirty="0"/>
              <a:t>什麼事情都沒做，為什麼不要直接叫字幕師打上「</a:t>
            </a:r>
            <a:r>
              <a:rPr lang="en-US" altLang="zh-TW" dirty="0"/>
              <a:t>10</a:t>
            </a:r>
            <a:r>
              <a:rPr lang="zh-TW" altLang="en-US" dirty="0"/>
              <a:t>」就好</a:t>
            </a:r>
            <a:endParaRPr lang="en-US" altLang="zh-TW" dirty="0"/>
          </a:p>
          <a:p>
            <a:r>
              <a:rPr lang="zh-TW" altLang="en-US" dirty="0"/>
              <a:t>那為什麼需要變數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C2772-961E-4E0B-A986-B513E2864815}"/>
              </a:ext>
            </a:extLst>
          </p:cNvPr>
          <p:cNvSpPr txBox="1"/>
          <p:nvPr/>
        </p:nvSpPr>
        <p:spPr>
          <a:xfrm>
            <a:off x="5621867" y="3992035"/>
            <a:ext cx="5486400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有一個角色叫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，他的台詞是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10</a:t>
            </a:r>
          </a:p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請字幕師打上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的台詞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3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工作營目標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5385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當劇情中有一個神祕數字「</a:t>
            </a:r>
            <a:r>
              <a:rPr lang="en-US" altLang="zh-TW" dirty="0"/>
              <a:t>456489123467345</a:t>
            </a:r>
            <a:r>
              <a:rPr lang="zh-TW" altLang="en-US" dirty="0"/>
              <a:t>」，你希望這神秘數字能被一字不差記著，不要因為數字太多，劇本容易</a:t>
            </a:r>
            <a:r>
              <a:rPr lang="en-US" altLang="zh-TW" dirty="0"/>
              <a:t>key</a:t>
            </a:r>
            <a:r>
              <a:rPr lang="zh-TW" altLang="en-US" dirty="0"/>
              <a:t>錯導致劇情不連貫</a:t>
            </a:r>
            <a:endParaRPr lang="en-US" altLang="zh-TW" dirty="0"/>
          </a:p>
          <a:p>
            <a:r>
              <a:rPr lang="zh-TW" altLang="en-US" dirty="0"/>
              <a:t>所以你創造一個角色叫做「神秘數字記憶者」，並叫他負責記住這串數字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自此之後，劇中所有角色都不需要記憶這數字，需要的時候再向神秘數字記憶者詢問就好</a:t>
            </a:r>
            <a:endParaRPr lang="en-US" altLang="zh-TW" dirty="0"/>
          </a:p>
          <a:p>
            <a:r>
              <a:rPr lang="zh-TW" altLang="en-US" dirty="0"/>
              <a:t>劇本上寫神秘數字記憶者也比「</a:t>
            </a:r>
            <a:r>
              <a:rPr lang="en-US" altLang="zh-TW" dirty="0"/>
              <a:t> 456489123467345 </a:t>
            </a:r>
            <a:r>
              <a:rPr lang="zh-TW" altLang="en-US" dirty="0"/>
              <a:t>」好寫許多，也不容易出錯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0120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當劇情中有一個數字需消耗很多時間才能得到，又不能在劇本撰寫時就事先知道：如現場觀眾人數</a:t>
            </a:r>
            <a:endParaRPr lang="en-US" altLang="zh-TW" dirty="0"/>
          </a:p>
          <a:p>
            <a:r>
              <a:rPr lang="zh-TW" altLang="en-US" dirty="0"/>
              <a:t>所以你先請一個演員事先統計好人數，其他人只要向他詢問就好，不必自己統計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830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當劇情中有些事情會隨時間變化，但劇情需要回憶先前的狀態，比如說特定時間下劇情中領便當的腳色數</a:t>
            </a:r>
            <a:endParaRPr lang="en-US" altLang="zh-TW" dirty="0"/>
          </a:p>
          <a:p>
            <a:r>
              <a:rPr lang="zh-TW" altLang="en-US" dirty="0"/>
              <a:t>在特定時間下，指派一個演員記憶當時有多少人領便當</a:t>
            </a:r>
            <a:endParaRPr lang="en-US" altLang="zh-TW" dirty="0"/>
          </a:p>
          <a:p>
            <a:r>
              <a:rPr lang="zh-TW" altLang="en-US" dirty="0"/>
              <a:t>當劇情繼續下去，越來越多角色被消失，又突然需要那個特定時間下的人數，這時就請那位演員出來說明當時究竟死了多少人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8804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了解什麼時候需要變數，有助於往後設計程式的架構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需要一串很常用的 值 時</a:t>
            </a:r>
            <a:endParaRPr lang="en-US" altLang="zh-TW" dirty="0"/>
          </a:p>
          <a:p>
            <a:pPr lvl="1"/>
            <a:r>
              <a:rPr lang="zh-TW" altLang="en-US" dirty="0"/>
              <a:t>一個得來不易的數字</a:t>
            </a:r>
            <a:endParaRPr lang="en-US" altLang="zh-TW" dirty="0"/>
          </a:p>
          <a:p>
            <a:pPr lvl="1"/>
            <a:r>
              <a:rPr lang="zh-TW" altLang="en-US" dirty="0"/>
              <a:t>一個稍後會用到 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691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再來會逐漸降低課程中使用具象事物類比的比例，慢慢使用原有的抽象名詞進行教學</a:t>
            </a:r>
            <a:endParaRPr lang="en-US" altLang="zh-TW" dirty="0"/>
          </a:p>
          <a:p>
            <a:r>
              <a:rPr lang="zh-TW" altLang="en-US" dirty="0"/>
              <a:t>如果一時無法理解，請試著用 寫一篇劇本 的方式去想像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8146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 的目的是要 記憶 資料 </a:t>
            </a:r>
            <a:r>
              <a:rPr lang="en-US" altLang="zh-TW" dirty="0"/>
              <a:t>(</a:t>
            </a:r>
            <a:r>
              <a:rPr lang="zh-TW" altLang="en-US" dirty="0"/>
              <a:t>一段台詞、一個數字等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資料有幾種型態：一段文字、一個數字、是或否等</a:t>
            </a:r>
            <a:endParaRPr lang="en-US" altLang="zh-TW" dirty="0"/>
          </a:p>
          <a:p>
            <a:r>
              <a:rPr lang="en-US" altLang="zh-TW" dirty="0"/>
              <a:t>Print()</a:t>
            </a:r>
            <a:r>
              <a:rPr lang="zh-TW" altLang="en-US" dirty="0"/>
              <a:t> 的功能就是將變數所記憶的資料顯示在螢幕上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641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內建許多有用的資料型態 </a:t>
            </a:r>
            <a:r>
              <a:rPr lang="en-US" altLang="zh-TW" dirty="0"/>
              <a:t>(</a:t>
            </a:r>
            <a:r>
              <a:rPr lang="en-US" dirty="0"/>
              <a:t>data type) ，</a:t>
            </a:r>
            <a:r>
              <a:rPr lang="zh-TW" altLang="en-US" dirty="0"/>
              <a:t>像是整數 </a:t>
            </a:r>
            <a:r>
              <a:rPr lang="en-US" altLang="zh-TW" dirty="0"/>
              <a:t>(</a:t>
            </a:r>
            <a:r>
              <a:rPr lang="en-US" dirty="0"/>
              <a:t>integer) 、</a:t>
            </a:r>
            <a:r>
              <a:rPr lang="zh-TW" altLang="en-US" dirty="0"/>
              <a:t>浮點數 </a:t>
            </a:r>
            <a:r>
              <a:rPr lang="en-US" altLang="zh-TW" dirty="0"/>
              <a:t>(</a:t>
            </a:r>
            <a:r>
              <a:rPr lang="en-US" dirty="0"/>
              <a:t>floating-point number) 、</a:t>
            </a:r>
            <a:r>
              <a:rPr lang="zh-TW" altLang="en-US" dirty="0"/>
              <a:t>字串 </a:t>
            </a:r>
            <a:r>
              <a:rPr lang="en-US" altLang="zh-TW" dirty="0"/>
              <a:t>(</a:t>
            </a:r>
            <a:r>
              <a:rPr lang="en-US" dirty="0"/>
              <a:t>string) </a:t>
            </a:r>
            <a:r>
              <a:rPr lang="zh-TW" altLang="en-US" dirty="0"/>
              <a:t>等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7530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1-0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試著創造不同的變數，並且使用 </a:t>
            </a:r>
            <a:r>
              <a:rPr lang="en-US" altLang="zh-TW" dirty="0"/>
              <a:t>print()</a:t>
            </a:r>
            <a:r>
              <a:rPr lang="zh-TW" altLang="en-US" dirty="0"/>
              <a:t> 將每一個變數</a:t>
            </a:r>
            <a:r>
              <a:rPr lang="en-US" altLang="zh-TW" dirty="0"/>
              <a:t>print</a:t>
            </a:r>
            <a:r>
              <a:rPr lang="zh-TW" altLang="en-US" dirty="0"/>
              <a:t>出來，看看是否符合你的預期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39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12EAFD-D498-4346-AA43-04458F9E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69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跳脫序列是一些不可見字元，由斜線 </a:t>
            </a:r>
            <a:r>
              <a:rPr lang="en-US" altLang="zh-TW" dirty="0"/>
              <a:t>\</a:t>
            </a:r>
            <a:r>
              <a:rPr lang="zh-TW" altLang="en-US" dirty="0"/>
              <a:t> 開始，然後接一些特定的英文字元，常見的有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</p:nvPr>
        </p:nvGraphicFramePr>
        <p:xfrm>
          <a:off x="6383338" y="2220538"/>
          <a:ext cx="4970462" cy="2904286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Courier"/>
                        </a:rPr>
                        <a:t>\a</a:t>
                      </a:r>
                      <a:endParaRPr lang="en-US" sz="1300" dirty="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響鈴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\b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倒退鍵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\f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跳頁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\n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印出新列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\r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歸位符號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\t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tab </a:t>
                      </a:r>
                      <a:r>
                        <a:rPr lang="zh-TW" altLang="en-US" sz="1300"/>
                        <a:t>鍵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\v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垂直定位符號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\\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印出反斜線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\?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印出問號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16984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\'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印出單引號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84917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\"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印出雙引號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682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另外有三個常數 </a:t>
            </a:r>
            <a:r>
              <a:rPr lang="en-US" altLang="zh-TW" dirty="0"/>
              <a:t>(constant) </a:t>
            </a:r>
            <a:r>
              <a:rPr lang="zh-TW" altLang="en-US" dirty="0"/>
              <a:t>很特別，表示真假值的 </a:t>
            </a:r>
            <a:r>
              <a:rPr lang="en-US" altLang="zh-TW" b="1" dirty="0"/>
              <a:t>True</a:t>
            </a:r>
            <a:r>
              <a:rPr lang="zh-TW" altLang="en-US" dirty="0"/>
              <a:t> 及 </a:t>
            </a:r>
            <a:r>
              <a:rPr lang="en-US" altLang="zh-TW" b="1" dirty="0"/>
              <a:t>False</a:t>
            </a:r>
            <a:r>
              <a:rPr lang="zh-TW" altLang="en-US" dirty="0"/>
              <a:t> ，還有表示什麼都不是的 </a:t>
            </a:r>
            <a:r>
              <a:rPr lang="en-US" altLang="zh-TW" b="1" dirty="0"/>
              <a:t>None</a:t>
            </a:r>
            <a:r>
              <a:rPr lang="zh-TW" altLang="en-US" dirty="0"/>
              <a:t> ，這三個常數也都是關鍵字 </a:t>
            </a:r>
            <a:r>
              <a:rPr lang="en-US" altLang="zh-TW" dirty="0"/>
              <a:t>(keyword) </a:t>
            </a:r>
            <a:r>
              <a:rPr lang="zh-TW" altLang="en-US" dirty="0"/>
              <a:t>。若變數 </a:t>
            </a:r>
            <a:r>
              <a:rPr lang="en-US" altLang="zh-TW" dirty="0"/>
              <a:t>(variable) </a:t>
            </a:r>
            <a:r>
              <a:rPr lang="zh-TW" altLang="en-US" dirty="0"/>
              <a:t>被指派到 </a:t>
            </a:r>
            <a:r>
              <a:rPr lang="en-US" altLang="zh-TW" b="1" dirty="0"/>
              <a:t>None</a:t>
            </a:r>
            <a:r>
              <a:rPr lang="zh-TW" altLang="en-US" dirty="0"/>
              <a:t> ，這變數就如同空值，在條件測試中等同 </a:t>
            </a:r>
            <a:r>
              <a:rPr lang="en-US" altLang="zh-TW" b="1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6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3 </a:t>
            </a:r>
            <a:r>
              <a:rPr lang="zh-TW" altLang="en-US" dirty="0"/>
              <a:t>之後的版本可以用任何 </a:t>
            </a:r>
            <a:r>
              <a:rPr lang="en-US" altLang="zh-TW" dirty="0"/>
              <a:t>Unicode </a:t>
            </a:r>
            <a:r>
              <a:rPr lang="zh-TW" altLang="en-US" dirty="0"/>
              <a:t>字元當作識別字 </a:t>
            </a:r>
            <a:r>
              <a:rPr lang="en-US" altLang="zh-TW" dirty="0"/>
              <a:t>(identifier) </a:t>
            </a:r>
            <a:r>
              <a:rPr lang="zh-TW" altLang="en-US" dirty="0"/>
              <a:t>名稱，識別字命名的基本規則是不能用關鍵字 </a:t>
            </a:r>
            <a:r>
              <a:rPr lang="en-US" altLang="zh-TW" dirty="0"/>
              <a:t>(keyword) </a:t>
            </a:r>
            <a:r>
              <a:rPr lang="zh-TW" altLang="en-US" dirty="0"/>
              <a:t>，也不能用運算子 </a:t>
            </a:r>
            <a:r>
              <a:rPr lang="en-US" altLang="zh-TW" dirty="0"/>
              <a:t>(operator) </a:t>
            </a:r>
            <a:r>
              <a:rPr lang="zh-TW" altLang="en-US" dirty="0"/>
              <a:t>或空白符號，多個英文單字組合的識別字中間也不能有空白符號。</a:t>
            </a:r>
          </a:p>
          <a:p>
            <a:r>
              <a:rPr lang="en-US" altLang="zh-TW" dirty="0"/>
              <a:t>Unicode </a:t>
            </a:r>
            <a:r>
              <a:rPr lang="zh-TW" altLang="en-US" dirty="0"/>
              <a:t>字元包含大部分的中文字，雖然說用中文當識別字名稱是合法的，可是標準程式庫 </a:t>
            </a:r>
            <a:r>
              <a:rPr lang="en-US" altLang="zh-TW" dirty="0"/>
              <a:t>(standard library) </a:t>
            </a:r>
            <a:r>
              <a:rPr lang="zh-TW" altLang="en-US" dirty="0"/>
              <a:t>跟大量第三方程式庫 </a:t>
            </a:r>
            <a:r>
              <a:rPr lang="en-US" altLang="zh-TW" dirty="0"/>
              <a:t>(third-party library) </a:t>
            </a:r>
            <a:r>
              <a:rPr lang="zh-TW" altLang="en-US" dirty="0"/>
              <a:t>都是使用英文命名識別字，因此如果要保持跟標準程式庫命名的一致性，以及跟國外開發者接軌，基本上仍是以英文來命名識別字名稱比較好。</a:t>
            </a:r>
          </a:p>
        </p:txBody>
      </p:sp>
    </p:spTree>
    <p:extLst>
      <p:ext uri="{BB962C8B-B14F-4D97-AF65-F5344CB8AC3E}">
        <p14:creationId xmlns:p14="http://schemas.microsoft.com/office/powerpoint/2010/main" val="2563255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20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運算子 </a:t>
            </a:r>
            <a:r>
              <a:rPr lang="en-US" altLang="zh-TW" dirty="0"/>
              <a:t>(</a:t>
            </a:r>
            <a:r>
              <a:rPr lang="en-US" dirty="0"/>
              <a:t>operator) </a:t>
            </a:r>
            <a:r>
              <a:rPr lang="zh-TW" altLang="en-US" dirty="0"/>
              <a:t>是計算用的符號或文字，如</a:t>
            </a:r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、* </a:t>
            </a:r>
            <a:r>
              <a:rPr lang="en-US" altLang="zh-TW" dirty="0"/>
              <a:t>/</a:t>
            </a:r>
          </a:p>
          <a:p>
            <a:r>
              <a:rPr lang="zh-TW" altLang="en-US" dirty="0"/>
              <a:t>運算子配合變數或字面常數等使用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56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55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10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加號及減號都跟數學上相同，乘法是用星號，除法是用斜線，連續兩個星號用來計算次方，連續兩條斜線用來做整數除法，取餘數則是用百分比符號，如下表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282009637"/>
              </p:ext>
            </p:extLst>
          </p:nvPr>
        </p:nvGraphicFramePr>
        <p:xfrm>
          <a:off x="6383338" y="2220538"/>
          <a:ext cx="4970462" cy="292608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加法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減法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乘法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計算次方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整數除法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取餘數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498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運算子 </a:t>
            </a:r>
            <a:r>
              <a:rPr lang="en-US" altLang="zh-TW" dirty="0"/>
              <a:t>(</a:t>
            </a:r>
            <a:r>
              <a:rPr lang="en-US" dirty="0"/>
              <a:t>operator) </a:t>
            </a:r>
            <a:r>
              <a:rPr lang="zh-TW" altLang="en-US" dirty="0"/>
              <a:t>是計算用的符號或文字，如</a:t>
            </a:r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、* </a:t>
            </a:r>
            <a:r>
              <a:rPr lang="en-US" altLang="zh-TW" dirty="0"/>
              <a:t>/</a:t>
            </a:r>
          </a:p>
          <a:p>
            <a:r>
              <a:rPr lang="zh-TW" altLang="en-US" dirty="0"/>
              <a:t>運算子配合變數或字面常數等使用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56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03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運算子有使用小於符號的小於，使用大於符號的大於，使用小於符號跟等號連結在一起的小於等於，使用大於符號跟等號連結在一起的大於等於，連續兩個等號為比較相等，驚嘆號加上等號則是比較不相等。這裡須注意由於單獨一個等號已經被當成指派運算子，因此比較相等用連續兩個等號。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501285856"/>
              </p:ext>
            </p:extLst>
          </p:nvPr>
        </p:nvGraphicFramePr>
        <p:xfrm>
          <a:off x="6383338" y="2220538"/>
          <a:ext cx="4970462" cy="292608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r>
                        <a:rPr lang="en-US"/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不相等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zh-TW" altLang="en-US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955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比較運算是布林運算的一種，結果回傳真假值</a:t>
            </a:r>
            <a:endParaRPr lang="en-US" altLang="zh-TW" dirty="0"/>
          </a:p>
          <a:p>
            <a:r>
              <a:rPr lang="zh-TW" altLang="en-US" dirty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的比較是比較第一個字元在字母表中的順序，字元在字母表越後面，表示該字元的數值越大，如果第一個字元相同，就會往後比較之後的字元，這裡 </a:t>
            </a:r>
            <a:r>
              <a:rPr lang="en-US" altLang="zh-TW" dirty="0"/>
              <a:t>There</a:t>
            </a:r>
            <a:r>
              <a:rPr lang="zh-TW" altLang="en-US" dirty="0"/>
              <a:t> 與 </a:t>
            </a:r>
            <a:r>
              <a:rPr lang="en-US" altLang="zh-TW" dirty="0"/>
              <a:t>Them</a:t>
            </a:r>
            <a:r>
              <a:rPr lang="zh-TW" altLang="en-US" dirty="0"/>
              <a:t> 是比較第四個字元 </a:t>
            </a:r>
            <a:r>
              <a:rPr lang="en-US" altLang="zh-TW" dirty="0"/>
              <a:t>r</a:t>
            </a:r>
            <a:r>
              <a:rPr lang="zh-TW" altLang="en-US" dirty="0"/>
              <a:t> 及 </a:t>
            </a:r>
            <a:r>
              <a:rPr lang="en-US" altLang="zh-TW" dirty="0"/>
              <a:t>m</a:t>
            </a:r>
            <a:r>
              <a:rPr lang="zh-TW" altLang="en-US" dirty="0"/>
              <a:t> ，由於 </a:t>
            </a:r>
            <a:r>
              <a:rPr lang="en-US" altLang="zh-TW" dirty="0"/>
              <a:t>r</a:t>
            </a:r>
            <a:r>
              <a:rPr lang="zh-TW" altLang="en-US" dirty="0"/>
              <a:t> 在字母表排在 </a:t>
            </a:r>
            <a:r>
              <a:rPr lang="en-US" altLang="zh-TW" dirty="0"/>
              <a:t>m</a:t>
            </a:r>
            <a:r>
              <a:rPr lang="zh-TW" altLang="en-US" dirty="0"/>
              <a:t> 之後，因此回傳 </a:t>
            </a:r>
            <a:r>
              <a:rPr lang="en-US" altLang="zh-TW" b="1" dirty="0"/>
              <a:t>True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53217" y="2923644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12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6.7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8.9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100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'100'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"There"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"Them"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5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1-1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電子紙介紹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7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80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函數，就是那個函數 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f(x)</a:t>
            </a:r>
          </a:p>
          <a:p>
            <a:r>
              <a:rPr lang="zh-TW" altLang="en-US" dirty="0"/>
              <a:t>商店的賣價是進貨價的</a:t>
            </a:r>
            <a:r>
              <a:rPr lang="en-US" altLang="zh-TW" dirty="0"/>
              <a:t>2</a:t>
            </a:r>
            <a:r>
              <a:rPr lang="zh-TW" altLang="en-US" dirty="0"/>
              <a:t>倍多</a:t>
            </a:r>
            <a:r>
              <a:rPr lang="en-US" altLang="zh-TW" dirty="0"/>
              <a:t>10</a:t>
            </a:r>
            <a:r>
              <a:rPr lang="zh-TW" altLang="en-US" dirty="0"/>
              <a:t>塊</a:t>
            </a:r>
            <a:endParaRPr lang="en-US" altLang="zh-TW" dirty="0"/>
          </a:p>
          <a:p>
            <a:pPr lvl="1"/>
            <a:r>
              <a:rPr lang="en-US" altLang="zh-TW" dirty="0"/>
              <a:t>F(x)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2x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Return</a:t>
            </a:r>
            <a:r>
              <a:rPr lang="zh-TW" altLang="en-US" dirty="0"/>
              <a:t> 意為返還，當函數結束運作後，會變成一筆資料，可以</a:t>
            </a:r>
            <a:r>
              <a:rPr lang="en-US" altLang="zh-TW" dirty="0"/>
              <a:t>assign</a:t>
            </a:r>
            <a:r>
              <a:rPr lang="zh-TW" altLang="en-US" dirty="0"/>
              <a:t>給變數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2BF5C-3E64-4CFE-B4F5-85E940169C1F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x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"""Price formula"""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sell_price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x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*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return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sell_price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	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y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f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y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85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8AF4-26E9-4FEE-A0CC-D96CD09F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縮排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38-1C4C-4934-9F85-F47E1397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縮排 </a:t>
            </a:r>
            <a:r>
              <a:rPr lang="en-US" altLang="zh-TW" dirty="0"/>
              <a:t>(indentation) </a:t>
            </a:r>
            <a:r>
              <a:rPr lang="zh-TW" altLang="en-US" dirty="0"/>
              <a:t>是 </a:t>
            </a:r>
            <a:r>
              <a:rPr lang="en-US" altLang="zh-TW" dirty="0"/>
              <a:t>Python </a:t>
            </a:r>
            <a:r>
              <a:rPr lang="zh-TW" altLang="en-US" dirty="0"/>
              <a:t>區分程式區塊 </a:t>
            </a:r>
            <a:r>
              <a:rPr lang="en-US" altLang="zh-TW" dirty="0"/>
              <a:t>(block) </a:t>
            </a:r>
            <a:r>
              <a:rPr lang="zh-TW" altLang="en-US" dirty="0"/>
              <a:t>的方式，所謂程式區塊是程式中具有特定功能之處，程式區塊依據條件真或假的結果個別執行。</a:t>
            </a:r>
            <a:endParaRPr lang="en-US" altLang="zh-TW" dirty="0"/>
          </a:p>
          <a:p>
            <a:r>
              <a:rPr lang="zh-TW" altLang="en-US" dirty="0"/>
              <a:t>所謂縮排也就是在程式碼開頭的地方多出一些空格數，通常縮排的空格數為 </a:t>
            </a:r>
            <a:r>
              <a:rPr lang="en-US" altLang="zh-TW" dirty="0"/>
              <a:t>4 </a:t>
            </a:r>
            <a:r>
              <a:rPr lang="zh-TW" altLang="en-US" dirty="0"/>
              <a:t>個。</a:t>
            </a:r>
            <a:endParaRPr lang="en-US" altLang="zh-TW" dirty="0"/>
          </a:p>
          <a:p>
            <a:r>
              <a:rPr lang="zh-TW" altLang="en-US" dirty="0"/>
              <a:t>編輯器如</a:t>
            </a:r>
            <a:r>
              <a:rPr lang="en-US" dirty="0"/>
              <a:t>VS Code</a:t>
            </a:r>
            <a:r>
              <a:rPr lang="zh-TW" altLang="en-US" dirty="0"/>
              <a:t>，可設定</a:t>
            </a:r>
            <a:r>
              <a:rPr lang="en-US" altLang="zh-TW" dirty="0"/>
              <a:t>Tab</a:t>
            </a:r>
            <a:r>
              <a:rPr lang="zh-TW" altLang="en-US" dirty="0"/>
              <a:t>鍵等同</a:t>
            </a:r>
            <a:r>
              <a:rPr lang="en-US" altLang="zh-TW" dirty="0"/>
              <a:t>4</a:t>
            </a:r>
            <a:r>
              <a:rPr lang="zh-TW" altLang="en-US" dirty="0"/>
              <a:t>個空格，方便編輯。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01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FFD3-711E-40C7-891C-1716680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註解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0990-9802-4107-A257-3D05E420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註解 </a:t>
            </a:r>
            <a:r>
              <a:rPr lang="en-US" altLang="zh-TW" dirty="0"/>
              <a:t>(comment) </a:t>
            </a:r>
            <a:r>
              <a:rPr lang="zh-TW" altLang="en-US" dirty="0"/>
              <a:t>如其字面意義，就是附加的說明文字，為什麼程式需要註解呢？因為有時候自己會忘了為什麼自己要這樣寫程式碼，又或者程式碼需要跟其他人共同合作開發，為了確保團隊中的每個人都能理解特定程式碼的用途，因此整個團隊需要一致性的註解方式。</a:t>
            </a:r>
            <a:endParaRPr lang="en-US" altLang="zh-TW" dirty="0"/>
          </a:p>
          <a:p>
            <a:r>
              <a:rPr lang="zh-TW" altLang="en-US" dirty="0"/>
              <a:t>註解是為了附加說明，所有在程式中的註解都不會被執行。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FC897-7BD5-475E-AC93-5F44B9C95EFD}"/>
              </a:ext>
            </a:extLst>
          </p:cNvPr>
          <p:cNvSpPr txBox="1"/>
          <p:nvPr/>
        </p:nvSpPr>
        <p:spPr>
          <a:xfrm>
            <a:off x="2453216" y="3105150"/>
            <a:ext cx="6747933" cy="33596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# 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單行註解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多行註解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"""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也可以單行用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 print("Nothing will happen")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99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2-1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31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函數是組織好的，可</a:t>
            </a:r>
            <a:r>
              <a:rPr lang="zh-TW" altLang="en-US" dirty="0">
                <a:solidFill>
                  <a:schemeClr val="accent2"/>
                </a:solidFill>
              </a:rPr>
              <a:t>重複使用</a:t>
            </a:r>
            <a:r>
              <a:rPr lang="zh-TW" altLang="en-US" dirty="0"/>
              <a:t>的，用來實現單一，或相關聯功能的代碼段。</a:t>
            </a:r>
          </a:p>
          <a:p>
            <a:r>
              <a:rPr lang="zh-TW" altLang="en-US" dirty="0"/>
              <a:t>函數能提高應用的模塊性，和代碼的重複利用率。你已經知道</a:t>
            </a:r>
            <a:r>
              <a:rPr lang="en-US" altLang="zh-TW" dirty="0"/>
              <a:t>Python</a:t>
            </a:r>
            <a:r>
              <a:rPr lang="zh-TW" altLang="en-US" dirty="0"/>
              <a:t>提供了許多內建函數，比如</a:t>
            </a:r>
            <a:r>
              <a:rPr lang="en-US" altLang="zh-TW" dirty="0"/>
              <a:t>print()</a:t>
            </a:r>
            <a:r>
              <a:rPr lang="zh-TW" altLang="en-US" dirty="0"/>
              <a:t>。但你也可以自己創建函數，這被叫做自定義函數。</a:t>
            </a:r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262BE-CED6-4ABB-A32D-CCFF49F491D1}"/>
              </a:ext>
            </a:extLst>
          </p:cNvPr>
          <p:cNvSpPr txBox="1"/>
          <p:nvPr/>
        </p:nvSpPr>
        <p:spPr>
          <a:xfrm>
            <a:off x="2453216" y="2329922"/>
            <a:ext cx="6747933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"""When it is dinner time"""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隨便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不要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"Alex"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"Mandy"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people_2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24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要定義一個函數，基本構造是</a:t>
            </a:r>
            <a:r>
              <a:rPr lang="en-US" altLang="zh-TW" dirty="0">
                <a:solidFill>
                  <a:schemeClr val="accent2"/>
                </a:solidFill>
              </a:rPr>
              <a:t>def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zh-TW" altLang="en-US" dirty="0"/>
              <a:t>函數名稱</a:t>
            </a:r>
            <a:r>
              <a:rPr lang="en-US" altLang="zh-TW" dirty="0">
                <a:solidFill>
                  <a:schemeClr val="accent2"/>
                </a:solidFill>
              </a:rPr>
              <a:t>(</a:t>
            </a:r>
            <a:r>
              <a:rPr lang="zh-TW" altLang="en-US" dirty="0"/>
              <a:t>參數</a:t>
            </a:r>
            <a:r>
              <a:rPr lang="en-US" altLang="zh-TW" dirty="0">
                <a:solidFill>
                  <a:schemeClr val="accent2"/>
                </a:solidFill>
              </a:rPr>
              <a:t>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262BE-CED6-4ABB-A32D-CCFF49F491D1}"/>
              </a:ext>
            </a:extLst>
          </p:cNvPr>
          <p:cNvSpPr txBox="1"/>
          <p:nvPr/>
        </p:nvSpPr>
        <p:spPr>
          <a:xfrm>
            <a:off x="2453216" y="2329922"/>
            <a:ext cx="6747933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"""When it is dinner time"""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隨便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不要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"Alex"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"Mandy"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people_2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actor_2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"Mandy"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66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參數可以有預設值，如果沒有給定值，就會依照預設值進行運算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262BE-CED6-4ABB-A32D-CCFF49F491D1}"/>
              </a:ext>
            </a:extLst>
          </p:cNvPr>
          <p:cNvSpPr txBox="1"/>
          <p:nvPr/>
        </p:nvSpPr>
        <p:spPr>
          <a:xfrm>
            <a:off x="2453216" y="2329922"/>
            <a:ext cx="6747933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"78_man"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"""When it is dinner time"""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隨便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不要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"Alex"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71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61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180BD-F877-4493-8A97-868CE37A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76D7D-4F57-40DE-AA80-2DE74702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當劇中角色變多時，一個一個為角色命名會顯得很沒有效率</a:t>
            </a:r>
            <a:endParaRPr lang="en-US" altLang="zh-TW" dirty="0"/>
          </a:p>
          <a:p>
            <a:r>
              <a:rPr lang="zh-TW" altLang="en-US" dirty="0"/>
              <a:t>例如：劇情需要一個班級，向日葵班，有</a:t>
            </a:r>
            <a:r>
              <a:rPr lang="en-US" altLang="zh-TW" dirty="0"/>
              <a:t>30</a:t>
            </a:r>
            <a:r>
              <a:rPr lang="zh-TW" altLang="en-US" dirty="0"/>
              <a:t>個學生，要一個一個命名時</a:t>
            </a:r>
            <a:r>
              <a:rPr lang="en-US" altLang="zh-TW" dirty="0"/>
              <a:t>…</a:t>
            </a:r>
          </a:p>
          <a:p>
            <a:endParaRPr lang="en-US" dirty="0"/>
          </a:p>
          <a:p>
            <a:r>
              <a:rPr lang="zh-TW" altLang="en-US" dirty="0"/>
              <a:t>當需要使用的變數越來越多，需要善用資料結構來</a:t>
            </a:r>
            <a:r>
              <a:rPr lang="zh-TW" altLang="en-US" dirty="0">
                <a:solidFill>
                  <a:schemeClr val="accent2"/>
                </a:solidFill>
              </a:rPr>
              <a:t>儲存、管理</a:t>
            </a:r>
            <a:r>
              <a:rPr lang="zh-TW" altLang="en-US" dirty="0"/>
              <a:t>變數</a:t>
            </a:r>
            <a:endParaRPr lang="en-US" altLang="zh-TW" dirty="0"/>
          </a:p>
          <a:p>
            <a:r>
              <a:rPr lang="zh-TW" altLang="en-US" dirty="0"/>
              <a:t>最常用的資料結構有：列表</a:t>
            </a:r>
            <a:r>
              <a:rPr lang="en-US" altLang="zh-TW" dirty="0"/>
              <a:t>(List)</a:t>
            </a:r>
            <a:r>
              <a:rPr lang="zh-TW" altLang="en-US" dirty="0"/>
              <a:t>、字典</a:t>
            </a:r>
            <a:r>
              <a:rPr lang="en-US" altLang="zh-TW" dirty="0"/>
              <a:t>(Dictionary)</a:t>
            </a:r>
            <a:r>
              <a:rPr lang="zh-TW" altLang="en-US" dirty="0"/>
              <a:t>等等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241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9F6-F276-42A4-9690-78114309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0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D6A2C-D714-4D1E-B25A-4F239B017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8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資料結構：列表</a:t>
            </a:r>
            <a:r>
              <a:rPr lang="en-US" altLang="zh-TW" dirty="0"/>
              <a:t>(List)</a:t>
            </a:r>
          </a:p>
        </p:txBody>
      </p:sp>
    </p:spTree>
    <p:extLst>
      <p:ext uri="{BB962C8B-B14F-4D97-AF65-F5344CB8AC3E}">
        <p14:creationId xmlns:p14="http://schemas.microsoft.com/office/powerpoint/2010/main" val="42703634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資料結構：</a:t>
            </a:r>
            <a:r>
              <a:rPr lang="en-US" altLang="zh-TW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列表</a:t>
            </a:r>
            <a:r>
              <a:rPr lang="en-US" altLang="zh-TW" dirty="0"/>
              <a:t>(List)</a:t>
            </a:r>
            <a:r>
              <a:rPr lang="zh-TW" altLang="en-US" dirty="0"/>
              <a:t>是</a:t>
            </a:r>
            <a:r>
              <a:rPr lang="en-US" altLang="zh-TW" dirty="0"/>
              <a:t>Python</a:t>
            </a:r>
            <a:r>
              <a:rPr lang="zh-TW" altLang="en-US" dirty="0"/>
              <a:t>中最基本的數據結構之一，如其名，列表就是儲存一項項資料的清單。</a:t>
            </a:r>
            <a:endParaRPr lang="en-US" altLang="zh-TW" dirty="0"/>
          </a:p>
          <a:p>
            <a:r>
              <a:rPr lang="zh-TW" altLang="en-US" dirty="0"/>
              <a:t>可以想像為，直接將一群角色放進一張清單，名為</a:t>
            </a:r>
            <a:r>
              <a:rPr lang="en-US" altLang="zh-TW" dirty="0"/>
              <a:t>"</a:t>
            </a:r>
            <a:r>
              <a:rPr lang="zh-TW" altLang="en-US" dirty="0"/>
              <a:t>向日葵小班</a:t>
            </a:r>
            <a:r>
              <a:rPr lang="en-US" altLang="zh-TW" dirty="0"/>
              <a:t>"</a:t>
            </a:r>
            <a:r>
              <a:rPr lang="zh-TW" altLang="en-US" dirty="0"/>
              <a:t>，從此之後劇本中可以直接以「向日葵小班</a:t>
            </a:r>
            <a:r>
              <a:rPr lang="en-US" altLang="zh-TW" dirty="0"/>
              <a:t>1</a:t>
            </a:r>
            <a:r>
              <a:rPr lang="zh-TW" altLang="en-US" dirty="0"/>
              <a:t>號」、「向日葵小班</a:t>
            </a:r>
            <a:r>
              <a:rPr lang="en-US" altLang="zh-TW" dirty="0"/>
              <a:t>2</a:t>
            </a:r>
            <a:r>
              <a:rPr lang="zh-TW" altLang="en-US" dirty="0"/>
              <a:t>號」來代替腳色名，也方便一次呼喚整個清單上的角色。</a:t>
            </a:r>
            <a:endParaRPr lang="en-US" altLang="zh-TW" dirty="0"/>
          </a:p>
          <a:p>
            <a:r>
              <a:rPr lang="zh-TW" altLang="en-US" dirty="0"/>
              <a:t>創建一個列表，只要把逗號分隔的不同的數據項使用方括號括起來即可。</a:t>
            </a:r>
            <a:endParaRPr lang="en-US" altLang="zh-TW" dirty="0"/>
          </a:p>
          <a:p>
            <a:r>
              <a:rPr lang="zh-TW" altLang="en-US" dirty="0"/>
              <a:t>列表中的每個元素都分配一個數字 </a:t>
            </a:r>
            <a:r>
              <a:rPr lang="en-US" altLang="zh-TW" dirty="0"/>
              <a:t>- </a:t>
            </a:r>
            <a:r>
              <a:rPr lang="zh-TW" altLang="en-US" dirty="0"/>
              <a:t>它的位置，或索引，第一個索引是</a:t>
            </a:r>
            <a:r>
              <a:rPr lang="en-US" altLang="zh-TW" dirty="0"/>
              <a:t>0</a:t>
            </a:r>
            <a:r>
              <a:rPr lang="zh-TW" altLang="en-US" dirty="0"/>
              <a:t>，第二個索引是</a:t>
            </a:r>
            <a:r>
              <a:rPr lang="en-US" altLang="zh-TW" dirty="0"/>
              <a:t>1</a:t>
            </a:r>
            <a:r>
              <a:rPr lang="zh-TW" altLang="en-US" dirty="0"/>
              <a:t>，依此類推。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list3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",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'physics'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'chemistry'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1997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2000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list2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4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da-DK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09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資料結構：</a:t>
            </a:r>
            <a:r>
              <a:rPr lang="en-US" altLang="zh-TW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要取用清單中第 </a:t>
            </a:r>
            <a:r>
              <a:rPr lang="en-US" altLang="zh-TW" dirty="0">
                <a:solidFill>
                  <a:schemeClr val="accent2"/>
                </a:solidFill>
              </a:rPr>
              <a:t>x</a:t>
            </a:r>
            <a:r>
              <a:rPr lang="zh-TW" altLang="en-US" dirty="0"/>
              <a:t> 筆資料時，只要在清單名後面加上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accent2"/>
                </a:solidFill>
              </a:rPr>
              <a:t>x-1</a:t>
            </a:r>
            <a:r>
              <a:rPr lang="en-US" altLang="zh-TW" dirty="0"/>
              <a:t>]</a:t>
            </a:r>
            <a:r>
              <a:rPr lang="zh-TW" altLang="en-US" dirty="0"/>
              <a:t>，其餘使用如一般變數</a:t>
            </a:r>
            <a:endParaRPr lang="en-US" altLang="zh-TW" dirty="0"/>
          </a:p>
          <a:p>
            <a:r>
              <a:rPr lang="zh-TW" altLang="en-US" dirty="0"/>
              <a:t>列表索引從</a:t>
            </a:r>
            <a:r>
              <a:rPr lang="en-US" altLang="zh-TW" dirty="0"/>
              <a:t>0</a:t>
            </a:r>
            <a:r>
              <a:rPr lang="zh-TW" altLang="en-US" dirty="0"/>
              <a:t>開始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要表示整張清單時，使用方式如同一般變數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2D4D1-B4B5-40F2-9774-A1D802CE6342}"/>
              </a:ext>
            </a:extLst>
          </p:cNvPr>
          <p:cNvSpPr txBox="1"/>
          <p:nvPr/>
        </p:nvSpPr>
        <p:spPr>
          <a:xfrm>
            <a:off x="2453216" y="3850745"/>
            <a:ext cx="7909984" cy="25319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",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b="1" dirty="0">
              <a:solidFill>
                <a:srgbClr val="FFCC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Another_Sunflower_class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endParaRPr lang="en-US" altLang="zh-TW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Another_Sunflower_class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新之助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86805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資料結構：</a:t>
            </a:r>
            <a:r>
              <a:rPr lang="en-US" altLang="zh-TW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如果今天隨著劇情演變，有新的角色要加入列表</a:t>
            </a:r>
            <a:endParaRPr lang="en-US" altLang="zh-TW" dirty="0"/>
          </a:p>
          <a:p>
            <a:pPr lvl="1"/>
            <a:r>
              <a:rPr lang="zh-TW" altLang="en-US" dirty="0"/>
              <a:t>可以將兩張列表直接相加</a:t>
            </a:r>
            <a:endParaRPr lang="en-US" altLang="zh-TW" dirty="0"/>
          </a:p>
          <a:p>
            <a:pPr lvl="1"/>
            <a:r>
              <a:rPr lang="zh-TW" altLang="en-US" dirty="0"/>
              <a:t>或是使用 </a:t>
            </a:r>
            <a:r>
              <a:rPr lang="en-US" altLang="zh-TW" dirty="0"/>
              <a:t>.append</a:t>
            </a:r>
          </a:p>
          <a:p>
            <a:pPr lvl="1"/>
            <a:r>
              <a:rPr lang="en-US" altLang="zh-TW" dirty="0"/>
              <a:t>append()</a:t>
            </a:r>
            <a:r>
              <a:rPr lang="zh-TW" altLang="en-US" dirty="0"/>
              <a:t>是列表內建的</a:t>
            </a:r>
            <a:r>
              <a:rPr lang="zh-TW" altLang="en-US" dirty="0">
                <a:solidFill>
                  <a:schemeClr val="accent2"/>
                </a:solidFill>
              </a:rPr>
              <a:t>方法</a:t>
            </a:r>
            <a:r>
              <a:rPr lang="zh-TW" altLang="en-US" dirty="0"/>
              <a:t>之一，方法的功能類似函數</a:t>
            </a:r>
            <a:endParaRPr lang="en-US" altLang="zh-TW" dirty="0"/>
          </a:p>
          <a:p>
            <a:pPr lvl="1"/>
            <a:r>
              <a:rPr lang="en-US" altLang="zh-TW" dirty="0" err="1"/>
              <a:t>Sunflower_Class.append</a:t>
            </a:r>
            <a:r>
              <a:rPr lang="en-US" altLang="zh-TW" dirty="0"/>
              <a:t>(___)</a:t>
            </a:r>
            <a:r>
              <a:rPr lang="zh-TW" altLang="en-US" dirty="0"/>
              <a:t>表示列表「</a:t>
            </a:r>
            <a:r>
              <a:rPr lang="en-US" altLang="zh-TW" dirty="0" err="1"/>
              <a:t>Sunflower_Class</a:t>
            </a:r>
            <a:r>
              <a:rPr lang="zh-TW" altLang="en-US" dirty="0"/>
              <a:t>」最後添加一個</a:t>
            </a:r>
            <a:r>
              <a:rPr lang="en-US" altLang="zh-TW" dirty="0"/>
              <a:t>____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7909984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New_student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小愛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+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New_student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小愛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246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list.append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在列表末尾添加新的對象</a:t>
            </a:r>
          </a:p>
          <a:p>
            <a:r>
              <a:rPr lang="en-US" dirty="0" err="1"/>
              <a:t>list.count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統計某個元素在列表中出現的次數</a:t>
            </a:r>
          </a:p>
          <a:p>
            <a:r>
              <a:rPr lang="en-US" dirty="0" err="1"/>
              <a:t>list.extend</a:t>
            </a:r>
            <a:r>
              <a:rPr lang="en-US" dirty="0"/>
              <a:t>(seq)</a:t>
            </a:r>
          </a:p>
          <a:p>
            <a:pPr marL="0" indent="0">
              <a:buNone/>
            </a:pPr>
            <a:r>
              <a:rPr lang="zh-TW" altLang="en-US" dirty="0"/>
              <a:t>在列表末尾一次性追加另一個序列中的多個值（用新列表擴展原來的列表）</a:t>
            </a:r>
          </a:p>
          <a:p>
            <a:r>
              <a:rPr lang="en-US" dirty="0" err="1"/>
              <a:t>list.index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從列表中找出某個值第一個匹配項的索引位置</a:t>
            </a:r>
          </a:p>
          <a:p>
            <a:r>
              <a:rPr lang="en-US" dirty="0" err="1"/>
              <a:t>list.insert</a:t>
            </a:r>
            <a:r>
              <a:rPr lang="en-US" dirty="0"/>
              <a:t>(index, obj)</a:t>
            </a:r>
          </a:p>
          <a:p>
            <a:pPr marL="0" indent="0">
              <a:buNone/>
            </a:pPr>
            <a:r>
              <a:rPr lang="zh-TW" altLang="en-US" dirty="0"/>
              <a:t>將對象插入列表</a:t>
            </a:r>
          </a:p>
          <a:p>
            <a:r>
              <a:rPr lang="en-US" dirty="0" err="1"/>
              <a:t>list.pop</a:t>
            </a:r>
            <a:r>
              <a:rPr lang="en-US" dirty="0"/>
              <a:t>([index=-1])</a:t>
            </a:r>
          </a:p>
          <a:p>
            <a:pPr marL="0" indent="0">
              <a:buNone/>
            </a:pPr>
            <a:r>
              <a:rPr lang="zh-TW" altLang="en-US" dirty="0"/>
              <a:t>移除列表中的一個元素（默認最後一個元素），並且返回該元素的值</a:t>
            </a:r>
          </a:p>
          <a:p>
            <a:r>
              <a:rPr lang="en-US" dirty="0" err="1"/>
              <a:t>list.remove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移除列表中某個值的第一個匹配項</a:t>
            </a:r>
          </a:p>
          <a:p>
            <a:r>
              <a:rPr lang="en-US" dirty="0" err="1"/>
              <a:t>list.reverse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zh-TW" altLang="en-US" dirty="0"/>
              <a:t>反向列表中元素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265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3-1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5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3-1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799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字典：</a:t>
            </a:r>
            <a:r>
              <a:rPr lang="en-US" altLang="zh-TW" dirty="0"/>
              <a:t>Python</a:t>
            </a:r>
            <a:r>
              <a:rPr lang="zh-TW" altLang="en-US" dirty="0"/>
              <a:t>及許多其他語言中常用的資料結構，人如其名，就是個字典</a:t>
            </a:r>
            <a:endParaRPr lang="en-US" altLang="zh-TW" dirty="0"/>
          </a:p>
          <a:p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</a:p>
          <a:p>
            <a:pPr lvl="1"/>
            <a:r>
              <a:rPr lang="en-US" altLang="zh-TW" dirty="0"/>
              <a:t>Value</a:t>
            </a:r>
            <a:r>
              <a:rPr lang="zh-TW" altLang="en-US" dirty="0"/>
              <a:t>是真正需要的數值，而</a:t>
            </a:r>
            <a:r>
              <a:rPr lang="en-US" altLang="zh-TW" dirty="0"/>
              <a:t>Key</a:t>
            </a:r>
            <a:r>
              <a:rPr lang="zh-TW" altLang="en-US" dirty="0"/>
              <a:t>是用來表示在字典中的索引</a:t>
            </a:r>
            <a:endParaRPr lang="en-US" altLang="zh-TW" dirty="0"/>
          </a:p>
          <a:p>
            <a:pPr lvl="1"/>
            <a:r>
              <a:rPr lang="zh-TW" altLang="en-US" dirty="0"/>
              <a:t>通常</a:t>
            </a:r>
            <a:r>
              <a:rPr lang="en-US" altLang="zh-TW" dirty="0"/>
              <a:t>key</a:t>
            </a:r>
            <a:r>
              <a:rPr lang="zh-TW" altLang="en-US" dirty="0"/>
              <a:t>是你已知的，</a:t>
            </a:r>
            <a:r>
              <a:rPr lang="en-US" altLang="zh-TW" dirty="0"/>
              <a:t>value</a:t>
            </a:r>
            <a:r>
              <a:rPr lang="zh-TW" altLang="en-US" dirty="0"/>
              <a:t>是你需要的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'apple'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蘋果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'guava'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芭樂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lemon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檸檬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66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'apple'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b="1" dirty="0">
              <a:solidFill>
                <a:srgbClr val="FFCC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banana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香蕉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985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1	</a:t>
            </a:r>
            <a:r>
              <a:rPr lang="en-US" dirty="0" err="1"/>
              <a:t>dict.clear</a:t>
            </a:r>
            <a:r>
              <a:rPr lang="en-US" dirty="0"/>
              <a:t>()</a:t>
            </a:r>
          </a:p>
          <a:p>
            <a:r>
              <a:rPr lang="zh-TW" altLang="en-US" dirty="0"/>
              <a:t>刪除字典內所有元素</a:t>
            </a:r>
          </a:p>
          <a:p>
            <a:r>
              <a:rPr lang="en-US" altLang="zh-TW" dirty="0"/>
              <a:t>2	</a:t>
            </a:r>
            <a:r>
              <a:rPr lang="en-US" dirty="0" err="1"/>
              <a:t>dict.copy</a:t>
            </a:r>
            <a:r>
              <a:rPr lang="en-US" dirty="0"/>
              <a:t>()</a:t>
            </a:r>
          </a:p>
          <a:p>
            <a:r>
              <a:rPr lang="zh-TW" altLang="en-US" dirty="0"/>
              <a:t>返回一個字典的淺複製</a:t>
            </a:r>
          </a:p>
          <a:p>
            <a:r>
              <a:rPr lang="en-US" altLang="zh-TW" dirty="0"/>
              <a:t>3	</a:t>
            </a:r>
            <a:r>
              <a:rPr lang="en-US" dirty="0" err="1"/>
              <a:t>dict.fromkeys</a:t>
            </a:r>
            <a:r>
              <a:rPr lang="en-US" dirty="0"/>
              <a:t>(seq[, </a:t>
            </a:r>
            <a:r>
              <a:rPr lang="en-US" dirty="0" err="1"/>
              <a:t>val</a:t>
            </a:r>
            <a:r>
              <a:rPr lang="en-US" dirty="0"/>
              <a:t>])</a:t>
            </a:r>
          </a:p>
          <a:p>
            <a:r>
              <a:rPr lang="zh-TW" altLang="en-US" dirty="0"/>
              <a:t>創建一個新字典，以序列 </a:t>
            </a:r>
            <a:r>
              <a:rPr lang="en-US" dirty="0"/>
              <a:t>seq </a:t>
            </a:r>
            <a:r>
              <a:rPr lang="zh-TW" altLang="en-US" dirty="0"/>
              <a:t>中元素做字典的鍵，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zh-TW" altLang="en-US" dirty="0"/>
              <a:t>為字典所有鍵對應的初始值</a:t>
            </a:r>
          </a:p>
          <a:p>
            <a:r>
              <a:rPr lang="en-US" altLang="zh-TW" dirty="0"/>
              <a:t>4	</a:t>
            </a:r>
            <a:r>
              <a:rPr lang="en-US" dirty="0" err="1"/>
              <a:t>dict.get</a:t>
            </a:r>
            <a:r>
              <a:rPr lang="en-US" dirty="0"/>
              <a:t>(key, default=None)</a:t>
            </a:r>
          </a:p>
          <a:p>
            <a:r>
              <a:rPr lang="zh-TW" altLang="en-US" dirty="0"/>
              <a:t>返回指定鍵的值，如果值不在字典中返回</a:t>
            </a:r>
            <a:r>
              <a:rPr lang="en-US" dirty="0"/>
              <a:t>default</a:t>
            </a:r>
            <a:r>
              <a:rPr lang="zh-TW" altLang="en-US" dirty="0"/>
              <a:t>值</a:t>
            </a:r>
          </a:p>
          <a:p>
            <a:r>
              <a:rPr lang="en-US" altLang="zh-TW" dirty="0"/>
              <a:t>5	</a:t>
            </a:r>
            <a:r>
              <a:rPr lang="en-US" dirty="0" err="1"/>
              <a:t>dict.has_key</a:t>
            </a:r>
            <a:r>
              <a:rPr lang="en-US" dirty="0"/>
              <a:t>(key)</a:t>
            </a:r>
          </a:p>
          <a:p>
            <a:r>
              <a:rPr lang="zh-TW" altLang="en-US" dirty="0"/>
              <a:t>如果鍵在字典</a:t>
            </a:r>
            <a:r>
              <a:rPr lang="en-US" dirty="0" err="1"/>
              <a:t>dict</a:t>
            </a:r>
            <a:r>
              <a:rPr lang="zh-TW" altLang="en-US" dirty="0"/>
              <a:t>裡返回</a:t>
            </a:r>
            <a:r>
              <a:rPr lang="en-US" dirty="0"/>
              <a:t>true，</a:t>
            </a:r>
            <a:r>
              <a:rPr lang="zh-TW" altLang="en-US" dirty="0"/>
              <a:t>否則返回</a:t>
            </a:r>
            <a:r>
              <a:rPr lang="en-US" dirty="0"/>
              <a:t>false</a:t>
            </a:r>
          </a:p>
          <a:p>
            <a:r>
              <a:rPr lang="en-US" dirty="0"/>
              <a:t>6	</a:t>
            </a:r>
            <a:r>
              <a:rPr lang="en-US" dirty="0" err="1"/>
              <a:t>dict.items</a:t>
            </a:r>
            <a:r>
              <a:rPr lang="en-US" dirty="0"/>
              <a:t>()</a:t>
            </a:r>
          </a:p>
          <a:p>
            <a:r>
              <a:rPr lang="zh-TW" altLang="en-US" dirty="0"/>
              <a:t>以列表返回可遍歷的</a:t>
            </a:r>
            <a:r>
              <a:rPr lang="en-US" altLang="zh-TW" dirty="0"/>
              <a:t>(</a:t>
            </a:r>
            <a:r>
              <a:rPr lang="zh-TW" altLang="en-US" dirty="0"/>
              <a:t>鍵</a:t>
            </a:r>
            <a:r>
              <a:rPr lang="en-US" altLang="zh-TW" dirty="0"/>
              <a:t>, </a:t>
            </a:r>
            <a:r>
              <a:rPr lang="zh-TW" altLang="en-US" dirty="0"/>
              <a:t>值</a:t>
            </a:r>
            <a:r>
              <a:rPr lang="en-US" altLang="zh-TW" dirty="0"/>
              <a:t>) </a:t>
            </a:r>
            <a:r>
              <a:rPr lang="zh-TW" altLang="en-US" dirty="0"/>
              <a:t>元組數組</a:t>
            </a:r>
          </a:p>
          <a:p>
            <a:r>
              <a:rPr lang="en-US" altLang="zh-TW" dirty="0"/>
              <a:t>7	</a:t>
            </a:r>
            <a:r>
              <a:rPr lang="en-US" dirty="0" err="1"/>
              <a:t>dict.keys</a:t>
            </a:r>
            <a:r>
              <a:rPr lang="en-US" dirty="0"/>
              <a:t>()</a:t>
            </a:r>
          </a:p>
          <a:p>
            <a:r>
              <a:rPr lang="zh-TW" altLang="en-US" dirty="0"/>
              <a:t>以列表返回一個字典所有的鍵</a:t>
            </a:r>
          </a:p>
          <a:p>
            <a:r>
              <a:rPr lang="en-US" altLang="zh-TW" dirty="0"/>
              <a:t>8	</a:t>
            </a:r>
            <a:r>
              <a:rPr lang="en-US" dirty="0" err="1"/>
              <a:t>dict.setdefault</a:t>
            </a:r>
            <a:r>
              <a:rPr lang="en-US" dirty="0"/>
              <a:t>(key, default=None)</a:t>
            </a:r>
          </a:p>
          <a:p>
            <a:r>
              <a:rPr lang="zh-TW" altLang="en-US" dirty="0"/>
              <a:t>和</a:t>
            </a:r>
            <a:r>
              <a:rPr lang="en-US" dirty="0"/>
              <a:t>get()</a:t>
            </a:r>
            <a:r>
              <a:rPr lang="zh-TW" altLang="en-US" dirty="0"/>
              <a:t>類似</a:t>
            </a:r>
            <a:r>
              <a:rPr lang="en-US" altLang="zh-TW" dirty="0"/>
              <a:t>, </a:t>
            </a:r>
            <a:r>
              <a:rPr lang="zh-TW" altLang="en-US" dirty="0"/>
              <a:t>但如果鍵不存在於字典中，將會添加鍵並將值設為</a:t>
            </a:r>
            <a:r>
              <a:rPr lang="en-US" dirty="0"/>
              <a:t>default</a:t>
            </a:r>
          </a:p>
          <a:p>
            <a:r>
              <a:rPr lang="en-US" dirty="0"/>
              <a:t>9	</a:t>
            </a:r>
            <a:r>
              <a:rPr lang="en-US" dirty="0" err="1"/>
              <a:t>dict.update</a:t>
            </a:r>
            <a:r>
              <a:rPr lang="en-US" dirty="0"/>
              <a:t>(dict2)</a:t>
            </a:r>
          </a:p>
          <a:p>
            <a:r>
              <a:rPr lang="zh-TW" altLang="en-US" dirty="0"/>
              <a:t>把字典</a:t>
            </a:r>
            <a:r>
              <a:rPr lang="en-US" dirty="0"/>
              <a:t>dict2</a:t>
            </a:r>
            <a:r>
              <a:rPr lang="zh-TW" altLang="en-US" dirty="0"/>
              <a:t>的鍵</a:t>
            </a:r>
            <a:r>
              <a:rPr lang="en-US" altLang="zh-TW" dirty="0"/>
              <a:t>/</a:t>
            </a:r>
            <a:r>
              <a:rPr lang="zh-TW" altLang="en-US" dirty="0"/>
              <a:t>值對更新到</a:t>
            </a:r>
            <a:r>
              <a:rPr lang="en-US" dirty="0" err="1"/>
              <a:t>dict</a:t>
            </a:r>
            <a:r>
              <a:rPr lang="zh-TW" altLang="en-US" dirty="0"/>
              <a:t>裡</a:t>
            </a:r>
          </a:p>
          <a:p>
            <a:r>
              <a:rPr lang="en-US" altLang="zh-TW" dirty="0"/>
              <a:t>10	</a:t>
            </a:r>
            <a:r>
              <a:rPr lang="en-US" dirty="0" err="1"/>
              <a:t>dict.values</a:t>
            </a:r>
            <a:r>
              <a:rPr lang="en-US" dirty="0"/>
              <a:t>()</a:t>
            </a:r>
          </a:p>
          <a:p>
            <a:r>
              <a:rPr lang="zh-TW" altLang="en-US" dirty="0"/>
              <a:t>以列表返回字典中的所有值</a:t>
            </a:r>
          </a:p>
          <a:p>
            <a:r>
              <a:rPr lang="en-US" altLang="zh-TW" dirty="0"/>
              <a:t>11	</a:t>
            </a:r>
            <a:r>
              <a:rPr lang="en-US" dirty="0"/>
              <a:t>pop(key[,default])</a:t>
            </a:r>
          </a:p>
          <a:p>
            <a:r>
              <a:rPr lang="zh-TW" altLang="en-US" dirty="0"/>
              <a:t>刪除字典給定鍵 </a:t>
            </a:r>
            <a:r>
              <a:rPr lang="en-US" dirty="0"/>
              <a:t>key </a:t>
            </a:r>
            <a:r>
              <a:rPr lang="zh-TW" altLang="en-US" dirty="0"/>
              <a:t>所對應的值，返回值為被刪除的值。</a:t>
            </a:r>
            <a:r>
              <a:rPr lang="en-US" dirty="0"/>
              <a:t>key</a:t>
            </a:r>
            <a:r>
              <a:rPr lang="zh-TW" altLang="en-US" dirty="0"/>
              <a:t>值必須給出。 否則，返回</a:t>
            </a:r>
            <a:r>
              <a:rPr lang="en-US" dirty="0"/>
              <a:t>default</a:t>
            </a:r>
            <a:r>
              <a:rPr lang="zh-TW" altLang="en-US" dirty="0"/>
              <a:t>值。</a:t>
            </a:r>
          </a:p>
          <a:p>
            <a:r>
              <a:rPr lang="en-US" altLang="zh-TW" dirty="0"/>
              <a:t>12	</a:t>
            </a:r>
            <a:r>
              <a:rPr lang="en-US" dirty="0" err="1"/>
              <a:t>popitem</a:t>
            </a:r>
            <a:r>
              <a:rPr lang="en-US" dirty="0"/>
              <a:t>()</a:t>
            </a:r>
          </a:p>
          <a:p>
            <a:r>
              <a:rPr lang="zh-TW" altLang="en-US" dirty="0"/>
              <a:t>隨機返回並刪除字典中的一對鍵和值。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625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3-2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3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一段</a:t>
            </a:r>
            <a:r>
              <a:rPr lang="en-US" altLang="zh-TW" dirty="0"/>
              <a:t>code</a:t>
            </a:r>
            <a:r>
              <a:rPr lang="zh-TW" altLang="en-US" dirty="0"/>
              <a:t>可以理解為一段劇本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accent3"/>
                </a:solidFill>
              </a:rPr>
              <a:t>第十六節 </a:t>
            </a:r>
            <a:r>
              <a:rPr lang="zh-TW" altLang="en-US" dirty="0"/>
              <a:t>投水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accent3"/>
                </a:solidFill>
              </a:rPr>
              <a:t>〔</a:t>
            </a:r>
            <a:r>
              <a:rPr lang="zh-TW" altLang="en-US" dirty="0"/>
              <a:t>迎親的隊伍來到離水邊，停轎，英台出來，自己掀開紅蓋頭，轉身對眾人說</a:t>
            </a:r>
            <a:r>
              <a:rPr lang="en-US" altLang="zh-TW" dirty="0">
                <a:solidFill>
                  <a:schemeClr val="accent3"/>
                </a:solidFill>
              </a:rPr>
              <a:t>〕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2"/>
                </a:solidFill>
              </a:rPr>
              <a:t>英台</a:t>
            </a:r>
            <a:r>
              <a:rPr lang="zh-TW" altLang="en-US" dirty="0">
                <a:solidFill>
                  <a:schemeClr val="accent3"/>
                </a:solidFill>
              </a:rPr>
              <a:t>：「</a:t>
            </a:r>
            <a:r>
              <a:rPr lang="zh-TW" altLang="en-US" dirty="0"/>
              <a:t>你們往後退百步，別礙著我。 </a:t>
            </a:r>
            <a:r>
              <a:rPr lang="zh-TW" altLang="en-US" dirty="0">
                <a:solidFill>
                  <a:schemeClr val="accent3"/>
                </a:solidFill>
              </a:rPr>
              <a:t>」</a:t>
            </a:r>
          </a:p>
          <a:p>
            <a:endParaRPr lang="zh-TW" altLang="en-US" dirty="0"/>
          </a:p>
          <a:p>
            <a:r>
              <a:rPr lang="zh-TW" altLang="en-US" dirty="0">
                <a:solidFill>
                  <a:schemeClr val="accent2"/>
                </a:solidFill>
              </a:rPr>
              <a:t>眾人</a:t>
            </a:r>
            <a:r>
              <a:rPr lang="zh-TW" altLang="en-US" dirty="0">
                <a:solidFill>
                  <a:schemeClr val="accent3"/>
                </a:solidFill>
              </a:rPr>
              <a:t>：「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chemeClr val="accent3"/>
                </a:solidFill>
              </a:rPr>
              <a:t>」（</a:t>
            </a:r>
            <a:r>
              <a:rPr lang="zh-TW" altLang="en-US" dirty="0"/>
              <a:t>紛紛退走，下</a:t>
            </a:r>
            <a:r>
              <a:rPr lang="zh-TW" altLang="en-US" dirty="0">
                <a:solidFill>
                  <a:schemeClr val="accent3"/>
                </a:solidFill>
              </a:rPr>
              <a:t>）</a:t>
            </a:r>
            <a:endParaRPr lang="en-US" altLang="zh-TW" dirty="0">
              <a:solidFill>
                <a:schemeClr val="accent3"/>
              </a:solidFill>
            </a:endParaRP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accent3"/>
                </a:solidFill>
              </a:rPr>
              <a:t>#</a:t>
            </a:r>
            <a:r>
              <a:rPr lang="zh-TW" altLang="en-US" dirty="0">
                <a:solidFill>
                  <a:schemeClr val="accent3"/>
                </a:solidFill>
              </a:rPr>
              <a:t> 中場休息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r>
              <a:rPr lang="en-US" altLang="zh-TW" dirty="0">
                <a:solidFill>
                  <a:schemeClr val="accent3"/>
                </a:solidFill>
              </a:rPr>
              <a:t>-</a:t>
            </a:r>
            <a:r>
              <a:rPr lang="zh-TW" altLang="en-US" dirty="0">
                <a:solidFill>
                  <a:schemeClr val="accent3"/>
                </a:solidFill>
              </a:rPr>
              <a:t>等待觀眾掌聲結束後：</a:t>
            </a:r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>
                <a:solidFill>
                  <a:schemeClr val="accent3"/>
                </a:solidFill>
              </a:rPr>
              <a:t>	</a:t>
            </a:r>
            <a:r>
              <a:rPr lang="zh-TW" altLang="en-US" dirty="0">
                <a:solidFill>
                  <a:schemeClr val="accent3"/>
                </a:solidFill>
              </a:rPr>
              <a:t>關舞台燈</a:t>
            </a:r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>
                <a:solidFill>
                  <a:schemeClr val="accent3"/>
                </a:solidFill>
              </a:rPr>
              <a:t>	</a:t>
            </a:r>
            <a:r>
              <a:rPr lang="zh-TW" altLang="en-US" dirty="0">
                <a:solidFill>
                  <a:schemeClr val="accent3"/>
                </a:solidFill>
              </a:rPr>
              <a:t>拉起布幕</a:t>
            </a:r>
            <a:endParaRPr lang="en-US" altLang="zh-TW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056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90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3-3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824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3-3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嘗試提取出</a:t>
            </a:r>
            <a:r>
              <a:rPr lang="en-US" altLang="zh-TW" dirty="0"/>
              <a:t>{a}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17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流程控制：條件判斷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67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流程控制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如果今天需要演員隨機應變的話，要怎麼把這樣的橋段寫進劇本？</a:t>
            </a:r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</a:p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如果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小於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的話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說出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「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去影印店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印吧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203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0F4-E302-4FBD-BE1F-C50C29C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dirty="0"/>
              <a:t>4-1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9AC5-E528-43CE-B75E-FA216B237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833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流程控制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如果今天需要演員隨機應變的話，要怎麼把這樣的橋段寫進劇本？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F2B2-E5FA-48C3-9CFC-466858CDCAF9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price_a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price_b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price_a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"Let's take a"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</a:p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如果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小於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的話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說出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「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去影印店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印吧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21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</a:t>
            </a:r>
            <a:r>
              <a:rPr lang="en-US" dirty="0"/>
              <a:t> 、 </a:t>
            </a:r>
            <a:r>
              <a:rPr lang="en-US" b="1" dirty="0" err="1"/>
              <a:t>elif</a:t>
            </a:r>
            <a:r>
              <a:rPr lang="en-US" dirty="0"/>
              <a:t> 、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三個關鍵字 </a:t>
            </a:r>
            <a:r>
              <a:rPr lang="en-US" altLang="zh-TW" dirty="0"/>
              <a:t>(</a:t>
            </a:r>
            <a:r>
              <a:rPr lang="en-US" dirty="0"/>
              <a:t>keyword) </a:t>
            </a:r>
            <a:r>
              <a:rPr lang="zh-TW" altLang="en-US" dirty="0"/>
              <a:t>用來進行條件 </a:t>
            </a:r>
            <a:r>
              <a:rPr lang="en-US" altLang="zh-TW" dirty="0"/>
              <a:t>(</a:t>
            </a:r>
            <a:r>
              <a:rPr lang="en-US" dirty="0"/>
              <a:t>condition) </a:t>
            </a:r>
            <a:r>
              <a:rPr lang="zh-TW" altLang="en-US" dirty="0"/>
              <a:t>選擇</a:t>
            </a:r>
            <a:endParaRPr lang="en-US" altLang="zh-TW" dirty="0"/>
          </a:p>
          <a:p>
            <a:r>
              <a:rPr lang="zh-TW" altLang="en-US" dirty="0"/>
              <a:t>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及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後面都接條件，只要任一條件為真，直譯器 </a:t>
            </a:r>
            <a:r>
              <a:rPr lang="en-US" altLang="zh-TW" dirty="0"/>
              <a:t>(</a:t>
            </a:r>
            <a:r>
              <a:rPr lang="en-US" dirty="0"/>
              <a:t>interpreter) </a:t>
            </a:r>
            <a:r>
              <a:rPr lang="zh-TW" altLang="en-US" dirty="0"/>
              <a:t>就會執行底下的程式區塊 </a:t>
            </a:r>
            <a:r>
              <a:rPr lang="en-US" altLang="zh-TW" dirty="0"/>
              <a:t>(</a:t>
            </a:r>
            <a:r>
              <a:rPr lang="en-US" dirty="0"/>
              <a:t>block) ，</a:t>
            </a:r>
            <a:r>
              <a:rPr lang="zh-TW" altLang="en-US" dirty="0"/>
              <a:t>其他部分會跳過，如果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及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後面的條件都為假，直譯器才會執行最後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底下的程式區塊。</a:t>
            </a:r>
            <a:endParaRPr lang="en-US" altLang="zh-TW" dirty="0"/>
          </a:p>
          <a:p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與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連用，當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後面的條件為假，就會執行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的部分，注意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後面不需要接條件，但是要接上冒號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744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如果條件有多個，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底下可有依條件數量不等的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注意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後面的條件最後也要接上冒號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529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加上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最後如果要有處理以上皆非的情況，就在最底下加上 </a:t>
            </a:r>
            <a:r>
              <a:rPr lang="en-US" b="1" dirty="0"/>
              <a:t>else</a:t>
            </a:r>
            <a:r>
              <a:rPr lang="en-US" dirty="0"/>
              <a:t> ，</a:t>
            </a:r>
            <a:r>
              <a:rPr lang="zh-TW" altLang="en-US" dirty="0"/>
              <a:t>注意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是 </a:t>
            </a:r>
            <a:r>
              <a:rPr lang="en-US" b="1" dirty="0"/>
              <a:t>if-</a:t>
            </a:r>
            <a:r>
              <a:rPr lang="en-US" b="1" dirty="0" err="1"/>
              <a:t>elif</a:t>
            </a:r>
            <a:r>
              <a:rPr lang="en-US" b="1" dirty="0"/>
              <a:t>-else</a:t>
            </a:r>
            <a:r>
              <a:rPr lang="en-US" dirty="0"/>
              <a:t> </a:t>
            </a:r>
            <a:r>
              <a:rPr lang="zh-TW" altLang="en-US" dirty="0"/>
              <a:t>最後的部分，假設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底下再出現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就會發生語法錯誤 </a:t>
            </a:r>
            <a:r>
              <a:rPr lang="en-US" altLang="zh-TW" dirty="0"/>
              <a:t>(</a:t>
            </a:r>
            <a:r>
              <a:rPr lang="en-US" dirty="0"/>
              <a:t>syntax error)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"not 1~3"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4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9ED-F088-4F54-B948-A1A0989F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5D74-1BB3-4293-A3B8-B7E0E3D0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一段</a:t>
            </a:r>
            <a:r>
              <a:rPr lang="en-US" altLang="zh-TW" dirty="0"/>
              <a:t>code</a:t>
            </a:r>
            <a:r>
              <a:rPr lang="zh-TW" altLang="en-US" dirty="0"/>
              <a:t>有時可以稱呼為</a:t>
            </a:r>
            <a:r>
              <a:rPr lang="en-US" altLang="zh-TW" dirty="0"/>
              <a:t>Script</a:t>
            </a:r>
          </a:p>
          <a:p>
            <a:r>
              <a:rPr lang="en-US" altLang="zh-TW" dirty="0"/>
              <a:t>Python</a:t>
            </a:r>
            <a:r>
              <a:rPr lang="zh-TW" altLang="en-US" dirty="0"/>
              <a:t> 可以直接依照</a:t>
            </a:r>
            <a:r>
              <a:rPr lang="en-US" altLang="zh-TW" dirty="0"/>
              <a:t>script</a:t>
            </a:r>
            <a:r>
              <a:rPr lang="zh-TW" altLang="en-US" dirty="0"/>
              <a:t>內的指示執行指定的一連串動作</a:t>
            </a:r>
            <a:endParaRPr lang="en-US" altLang="zh-TW" dirty="0"/>
          </a:p>
          <a:p>
            <a:r>
              <a:rPr lang="zh-TW" altLang="en-US" dirty="0"/>
              <a:t>其執行的順序與邏輯與人類直覺大致相同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只需具備一些簡單知識，理論上你可以直接讀懂任何寫作良好的</a:t>
            </a:r>
            <a:r>
              <a:rPr lang="en-US" altLang="zh-TW" dirty="0"/>
              <a:t>Code</a:t>
            </a:r>
          </a:p>
          <a:p>
            <a:r>
              <a:rPr lang="zh-TW" altLang="en-US" dirty="0"/>
              <a:t>甚至用紙筆執行得到與電腦一模一樣的結果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9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0F4-E302-4FBD-BE1F-C50C29C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dirty="0"/>
              <a:t>4-2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while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9AC5-E528-43CE-B75E-FA216B237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0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當今天戲劇的狀況需要演員持續做某個動作，直到發生特定狀況才停止時，可以使用</a:t>
            </a:r>
            <a:r>
              <a:rPr lang="en-US" altLang="zh-TW" dirty="0"/>
              <a:t>while</a:t>
            </a:r>
          </a:p>
          <a:p>
            <a:r>
              <a:rPr lang="zh-TW" altLang="en-US" dirty="0"/>
              <a:t>關鍵字 </a:t>
            </a:r>
            <a:r>
              <a:rPr lang="en-US" altLang="zh-TW" dirty="0"/>
              <a:t> </a:t>
            </a:r>
            <a:r>
              <a:rPr lang="en-US" altLang="zh-TW" b="1" dirty="0"/>
              <a:t>while</a:t>
            </a:r>
            <a:r>
              <a:rPr lang="zh-TW" altLang="en-US" dirty="0"/>
              <a:t> 構成的迴圈 ， </a:t>
            </a:r>
            <a:r>
              <a:rPr lang="en-US" altLang="zh-TW" b="1" dirty="0"/>
              <a:t>while</a:t>
            </a:r>
            <a:r>
              <a:rPr lang="zh-TW" altLang="en-US" dirty="0"/>
              <a:t> 之後空一格接上迴圈結束條件，最後加上冒號，只要條件為真，迴圈就會持續進行，條件為假就會結束迴圈。通常結束條件是用控制變數 </a:t>
            </a:r>
            <a:r>
              <a:rPr lang="en-US" altLang="zh-TW" dirty="0"/>
              <a:t>(variable) </a:t>
            </a:r>
            <a:r>
              <a:rPr lang="zh-TW" altLang="en-US" dirty="0"/>
              <a:t>進行管理，因此進入迴圈前要先設定好控制變數，迴圈裡也要調整控制變數值。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DEF8A-47DB-4ADE-8DE3-18D55E9642C9}"/>
              </a:ext>
            </a:extLst>
          </p:cNvPr>
          <p:cNvSpPr txBox="1"/>
          <p:nvPr/>
        </p:nvSpPr>
        <p:spPr>
          <a:xfrm>
            <a:off x="6096000" y="3105150"/>
            <a:ext cx="4490025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</a:rPr>
              <a:t>tree_hp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10</a:t>
            </a:r>
          </a:p>
          <a:p>
            <a:endParaRPr lang="en-US" b="1" dirty="0">
              <a:solidFill>
                <a:srgbClr val="FF6600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</a:rPr>
              <a:t>tree_hp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!=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 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華盛頓砍一下樹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</a:p>
          <a:p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    </a:t>
            </a:r>
            <a:r>
              <a:rPr lang="en-US" altLang="zh-TW" b="1" dirty="0" err="1">
                <a:solidFill>
                  <a:srgbClr val="FFFFFF"/>
                </a:solidFill>
                <a:highlight>
                  <a:srgbClr val="000000"/>
                </a:highlight>
              </a:rPr>
              <a:t>tree_hp</a:t>
            </a:r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b="1" dirty="0">
                <a:solidFill>
                  <a:srgbClr val="FFFFFF"/>
                </a:solidFill>
                <a:highlight>
                  <a:srgbClr val="000000"/>
                </a:highlight>
              </a:rPr>
              <a:t>-=</a:t>
            </a:r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b="1" dirty="0">
                <a:solidFill>
                  <a:srgbClr val="FFFFFF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華盛頓砍倒櫻桃樹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6C1AB-44F3-4171-968A-3EFB35231E18}"/>
              </a:ext>
            </a:extLst>
          </p:cNvPr>
          <p:cNvSpPr txBox="1"/>
          <p:nvPr/>
        </p:nvSpPr>
        <p:spPr>
          <a:xfrm>
            <a:off x="1317965" y="3105150"/>
            <a:ext cx="4490025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當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樹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沒有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倒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華盛頓砍一下樹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</a:p>
          <a:p>
            <a:endParaRPr lang="en-US" b="1" dirty="0">
              <a:solidFill>
                <a:srgbClr val="FF66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說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「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我砍的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145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有時候寫程式會故意讓迴圈不會結束，讓迴圈變成無窮迴圈 </a:t>
            </a:r>
            <a:r>
              <a:rPr lang="en-US" altLang="zh-TW" dirty="0"/>
              <a:t>(infinite loop) </a:t>
            </a:r>
            <a:r>
              <a:rPr lang="zh-TW" altLang="en-US" dirty="0"/>
              <a:t>，因為很多情況需要這麼做，例如打開電腦後，開啟一個視窗，想要維持視窗顯示在螢幕上，這就需要一個無窮迴圈</a:t>
            </a:r>
            <a:endParaRPr lang="en-US" altLang="zh-TW" dirty="0"/>
          </a:p>
          <a:p>
            <a:r>
              <a:rPr lang="zh-TW" altLang="en-US" dirty="0"/>
              <a:t>最簡單設定無窮迴圈就是在 </a:t>
            </a:r>
            <a:r>
              <a:rPr lang="en-US" altLang="zh-TW" b="1" dirty="0"/>
              <a:t>while</a:t>
            </a:r>
            <a:r>
              <a:rPr lang="zh-TW" altLang="en-US" dirty="0"/>
              <a:t> 用 </a:t>
            </a:r>
            <a:r>
              <a:rPr lang="en-US" altLang="zh-TW" b="1" dirty="0"/>
              <a:t>True</a:t>
            </a:r>
            <a:r>
              <a:rPr lang="zh-TW" altLang="en-US" dirty="0"/>
              <a:t> 當迴圈的結束條件，迴圈就會一直跑，這裡的例子是用字串 </a:t>
            </a:r>
            <a:r>
              <a:rPr lang="en-US" altLang="zh-TW" dirty="0"/>
              <a:t>"quit"</a:t>
            </a:r>
            <a:r>
              <a:rPr lang="zh-TW" altLang="en-US" dirty="0"/>
              <a:t> 當迴圈結束指令，當使用者在鍵盤上打入 </a:t>
            </a:r>
            <a:r>
              <a:rPr lang="en-US" altLang="zh-TW" dirty="0"/>
              <a:t>quit</a:t>
            </a:r>
            <a:r>
              <a:rPr lang="zh-TW" altLang="en-US" dirty="0"/>
              <a:t> 後，才利用 </a:t>
            </a:r>
            <a:r>
              <a:rPr lang="en-US" altLang="zh-TW" b="1" dirty="0"/>
              <a:t>break</a:t>
            </a:r>
            <a:r>
              <a:rPr lang="zh-TW" altLang="en-US" dirty="0"/>
              <a:t> 跳出迴圈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True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input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"quit"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break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732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DAF7-B444-4CD6-9088-3124D151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F074-88AB-4E56-A3F0-2FFBA808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while</a:t>
            </a:r>
            <a:r>
              <a:rPr lang="zh-TW" altLang="en-US" dirty="0"/>
              <a:t> 迴圈也可以是巢狀，例如這邊利用巢狀迴圈印出九九乘法表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157A-05BE-44C6-8226-D07549C661FA}"/>
              </a:ext>
            </a:extLst>
          </p:cNvPr>
          <p:cNvSpPr txBox="1"/>
          <p:nvPr/>
        </p:nvSpPr>
        <p:spPr>
          <a:xfrm>
            <a:off x="838200" y="2401311"/>
            <a:ext cx="5396345" cy="37756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*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end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 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142EF-A09E-4B4B-A87B-5ACF1AD6B178}"/>
              </a:ext>
            </a:extLst>
          </p:cNvPr>
          <p:cNvSpPr txBox="1"/>
          <p:nvPr/>
        </p:nvSpPr>
        <p:spPr>
          <a:xfrm>
            <a:off x="6353272" y="2401310"/>
            <a:ext cx="5396345" cy="37756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1 2 3 4 5 6 7 8 9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2 4 6 8 10 12 14 16 18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3 6 9 12 15 18 21 24 27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4 8 12 16 20 24 28 32 36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5 10 15 20 25 30 35 40 45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6 12 18 24 30 36 42 48 54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7 14 21 28 35 42 49 56 63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8 16 24 32 40 48 56 64 72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9 18 27 36 45 54 63 72 81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041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DAF7-B444-4CD6-9088-3124D151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F074-88AB-4E56-A3F0-2FFBA808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關鍵字 </a:t>
            </a:r>
            <a:r>
              <a:rPr lang="en-US" altLang="zh-TW" b="1" dirty="0"/>
              <a:t>continue</a:t>
            </a:r>
            <a:r>
              <a:rPr lang="zh-TW" altLang="en-US" dirty="0"/>
              <a:t> 可以用在 </a:t>
            </a:r>
            <a:r>
              <a:rPr lang="en-US" altLang="zh-TW" b="1" dirty="0"/>
              <a:t>while</a:t>
            </a:r>
            <a:r>
              <a:rPr lang="zh-TW" altLang="en-US" dirty="0"/>
              <a:t> 迴圈中，這讓迴圈直接跳到下一輪執行，注意這裡 </a:t>
            </a:r>
            <a:r>
              <a:rPr lang="en-US" altLang="zh-TW" b="1" dirty="0"/>
              <a:t>continue</a:t>
            </a:r>
            <a:r>
              <a:rPr lang="zh-TW" altLang="en-US" dirty="0"/>
              <a:t> 之前要先將控制變數遞增，不然 </a:t>
            </a:r>
            <a:r>
              <a:rPr lang="en-US" altLang="zh-TW" dirty="0"/>
              <a:t>j</a:t>
            </a:r>
            <a:r>
              <a:rPr lang="zh-TW" altLang="en-US" dirty="0"/>
              <a:t> 會永遠等於 </a:t>
            </a:r>
            <a:r>
              <a:rPr lang="en-US" altLang="zh-TW" dirty="0"/>
              <a:t>4</a:t>
            </a:r>
            <a:r>
              <a:rPr lang="zh-TW" altLang="en-US" dirty="0"/>
              <a:t> ，這個 </a:t>
            </a:r>
            <a:r>
              <a:rPr lang="en-US" altLang="zh-TW" b="1" dirty="0"/>
              <a:t>while</a:t>
            </a:r>
            <a:r>
              <a:rPr lang="zh-TW" altLang="en-US" dirty="0"/>
              <a:t> 迴圈會變成無窮迴圈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157A-05BE-44C6-8226-D07549C661FA}"/>
              </a:ext>
            </a:extLst>
          </p:cNvPr>
          <p:cNvSpPr txBox="1"/>
          <p:nvPr/>
        </p:nvSpPr>
        <p:spPr>
          <a:xfrm>
            <a:off x="838200" y="2401311"/>
            <a:ext cx="5396345" cy="40915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4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continue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*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end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 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142EF-A09E-4B4B-A87B-5ACF1AD6B178}"/>
              </a:ext>
            </a:extLst>
          </p:cNvPr>
          <p:cNvSpPr txBox="1"/>
          <p:nvPr/>
        </p:nvSpPr>
        <p:spPr>
          <a:xfrm>
            <a:off x="6353272" y="2401309"/>
            <a:ext cx="5396345" cy="40915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1 2 3 5 6 7 8 9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2 4 6 10 12 14 16 18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3 6 9 15 18 21 24 27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4 8 12 20 24 28 32 36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5 10 15 25 30 35 40 45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6 12 18 30 36 42 48 54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7 14 21 35 42 49 56 63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8 16 24 40 48 56 64 72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9 18 27 45 54 63 72 81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071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4-0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866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4-3</a:t>
            </a:r>
            <a:r>
              <a:rPr lang="zh-TW" altLang="en-US" dirty="0"/>
              <a:t> </a:t>
            </a:r>
            <a:r>
              <a:rPr lang="en-US" altLang="zh-TW" dirty="0"/>
              <a:t>for…in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092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C08C6-BD86-40B9-A4C5-DDA0B401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784478-1C3D-4713-BD82-B3F51E59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當需要對一張清單上所有角色進行一樣的動作，可以使用 </a:t>
            </a:r>
            <a:r>
              <a:rPr lang="en-US" altLang="zh-TW" dirty="0"/>
              <a:t>for</a:t>
            </a:r>
            <a:r>
              <a:rPr lang="zh-TW" altLang="en-US" dirty="0"/>
              <a:t> 的寫法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BB346-7D71-4C45-AEEC-87C64D7ACC20}"/>
              </a:ext>
            </a:extLst>
          </p:cNvPr>
          <p:cNvSpPr txBox="1"/>
          <p:nvPr/>
        </p:nvSpPr>
        <p:spPr>
          <a:xfrm>
            <a:off x="838200" y="2401311"/>
            <a:ext cx="5396345" cy="40915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向日葵班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有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小新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，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風間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正男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妮妮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依照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成員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在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向日葵班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說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「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向日葵班有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成員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27323-E61C-4895-8771-473F05EE64EE}"/>
              </a:ext>
            </a:extLst>
          </p:cNvPr>
          <p:cNvSpPr txBox="1"/>
          <p:nvPr/>
        </p:nvSpPr>
        <p:spPr>
          <a:xfrm>
            <a:off x="6353272" y="2401310"/>
            <a:ext cx="5396345" cy="19227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小新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，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風間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正男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妮妮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]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for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member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向日葵班有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member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AF595-6EF4-4067-8E5A-740EC7750105}"/>
              </a:ext>
            </a:extLst>
          </p:cNvPr>
          <p:cNvSpPr txBox="1"/>
          <p:nvPr/>
        </p:nvSpPr>
        <p:spPr>
          <a:xfrm>
            <a:off x="6353272" y="4542110"/>
            <a:ext cx="5396345" cy="19227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向日葵班有小新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向日葵班有風間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向日葵班有正男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向日葵班有阿呆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向日葵班有妮妮</a:t>
            </a:r>
          </a:p>
        </p:txBody>
      </p:sp>
    </p:spTree>
    <p:extLst>
      <p:ext uri="{BB962C8B-B14F-4D97-AF65-F5344CB8AC3E}">
        <p14:creationId xmlns:p14="http://schemas.microsoft.com/office/powerpoint/2010/main" val="37745324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8104-782A-4A2D-8519-CB7C53C9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21908-2C36-4FA1-AE97-B233AAD0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經常搭配內建函數 </a:t>
            </a:r>
            <a:r>
              <a:rPr lang="en-US" altLang="zh-TW" dirty="0"/>
              <a:t>range()</a:t>
            </a:r>
            <a:r>
              <a:rPr lang="zh-TW" altLang="en-US" dirty="0"/>
              <a:t>使用</a:t>
            </a:r>
            <a:endParaRPr lang="en-US" altLang="zh-TW" dirty="0"/>
          </a:p>
          <a:p>
            <a:r>
              <a:rPr lang="zh-TW" altLang="en-US" dirty="0"/>
              <a:t>這裡控制變數 </a:t>
            </a:r>
            <a:r>
              <a:rPr lang="en-US" altLang="zh-TW" dirty="0" err="1"/>
              <a:t>i</a:t>
            </a:r>
            <a:r>
              <a:rPr lang="zh-TW" altLang="en-US" dirty="0"/>
              <a:t> 依序取得 </a:t>
            </a:r>
            <a:r>
              <a:rPr lang="en-US" altLang="zh-TW" dirty="0"/>
              <a:t>range(10)</a:t>
            </a:r>
            <a:r>
              <a:rPr lang="zh-TW" altLang="en-US" dirty="0"/>
              <a:t> 產生的 </a:t>
            </a:r>
            <a:r>
              <a:rPr lang="en-US" altLang="zh-TW" dirty="0"/>
              <a:t>0</a:t>
            </a:r>
            <a:r>
              <a:rPr lang="zh-TW" altLang="en-US" dirty="0"/>
              <a:t> 到 </a:t>
            </a:r>
            <a:r>
              <a:rPr lang="en-US" altLang="zh-TW" dirty="0"/>
              <a:t>9</a:t>
            </a:r>
            <a:r>
              <a:rPr lang="zh-TW" altLang="en-US" dirty="0"/>
              <a:t> 的整數，然後利用變數 </a:t>
            </a:r>
            <a:r>
              <a:rPr lang="en-US" altLang="zh-TW" dirty="0"/>
              <a:t>sum</a:t>
            </a:r>
            <a:r>
              <a:rPr lang="zh-TW" altLang="en-US" dirty="0"/>
              <a:t> 進行加總，最後 </a:t>
            </a:r>
            <a:r>
              <a:rPr lang="en-US" altLang="zh-TW" dirty="0"/>
              <a:t>sum</a:t>
            </a:r>
            <a:r>
              <a:rPr lang="zh-TW" altLang="en-US" dirty="0"/>
              <a:t> 的結果是 </a:t>
            </a:r>
            <a:r>
              <a:rPr lang="en-US" altLang="zh-TW" dirty="0"/>
              <a:t>45</a:t>
            </a:r>
          </a:p>
          <a:p>
            <a:r>
              <a:rPr lang="zh-TW" altLang="en-US" dirty="0"/>
              <a:t>這裡 </a:t>
            </a:r>
            <a:r>
              <a:rPr lang="en-US" dirty="0"/>
              <a:t>range() </a:t>
            </a:r>
            <a:r>
              <a:rPr lang="zh-TW" altLang="en-US" dirty="0"/>
              <a:t>完整的參數列為 </a:t>
            </a:r>
            <a:r>
              <a:rPr lang="en-US" i="1" dirty="0"/>
              <a:t>start, stop, step</a:t>
            </a:r>
            <a:r>
              <a:rPr lang="en-US" dirty="0"/>
              <a:t> ，</a:t>
            </a:r>
            <a:r>
              <a:rPr lang="zh-TW" altLang="en-US" dirty="0"/>
              <a:t>三個參數都可用運算式代入，計算出常數值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75F7A-0F57-4856-9AC1-8228D8C307CB}"/>
              </a:ext>
            </a:extLst>
          </p:cNvPr>
          <p:cNvSpPr txBox="1"/>
          <p:nvPr/>
        </p:nvSpPr>
        <p:spPr>
          <a:xfrm>
            <a:off x="2765246" y="3766883"/>
            <a:ext cx="5396345" cy="19227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sum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for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range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sum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sum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251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5730-68E0-4244-B70C-933DD23C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99391-DDF9-4827-B66A-E8C4F9AF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印出</a:t>
            </a:r>
            <a:r>
              <a:rPr lang="en-US" altLang="zh-TW" dirty="0"/>
              <a:t>range(stop),</a:t>
            </a:r>
            <a:r>
              <a:rPr lang="zh-TW" altLang="en-US" dirty="0"/>
              <a:t> </a:t>
            </a:r>
            <a:r>
              <a:rPr lang="en-US" altLang="zh-TW" dirty="0"/>
              <a:t>range(start,</a:t>
            </a:r>
            <a:r>
              <a:rPr lang="zh-TW" altLang="en-US" dirty="0"/>
              <a:t> </a:t>
            </a:r>
            <a:r>
              <a:rPr lang="en-US" altLang="zh-TW" dirty="0"/>
              <a:t>stop),</a:t>
            </a:r>
            <a:r>
              <a:rPr lang="zh-TW" altLang="en-US" dirty="0"/>
              <a:t> </a:t>
            </a:r>
            <a:r>
              <a:rPr lang="en-US" altLang="zh-TW" dirty="0"/>
              <a:t>range(start,</a:t>
            </a:r>
            <a:r>
              <a:rPr lang="zh-TW" altLang="en-US" dirty="0"/>
              <a:t> </a:t>
            </a:r>
            <a:r>
              <a:rPr lang="en-US" altLang="zh-TW" dirty="0"/>
              <a:t>stop,</a:t>
            </a:r>
            <a:r>
              <a:rPr lang="zh-TW" altLang="en-US" dirty="0"/>
              <a:t> </a:t>
            </a:r>
            <a:r>
              <a:rPr lang="en-US" altLang="zh-TW" dirty="0"/>
              <a:t>step)</a:t>
            </a:r>
          </a:p>
          <a:p>
            <a:r>
              <a:rPr lang="zh-TW" altLang="en-US" dirty="0"/>
              <a:t>印出費波納切數列到第</a:t>
            </a:r>
            <a:r>
              <a:rPr lang="en-US" altLang="zh-TW" dirty="0"/>
              <a:t>200</a:t>
            </a:r>
            <a:r>
              <a:rPr lang="zh-TW" altLang="en-US" dirty="0"/>
              <a:t>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1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劇本裡有些文字是用來標明劇本的結構，與劇情無關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第十六節</a:t>
            </a:r>
            <a:r>
              <a:rPr lang="zh-TW" altLang="en-US" dirty="0">
                <a:solidFill>
                  <a:schemeClr val="accent3"/>
                </a:solidFill>
              </a:rPr>
              <a:t> 投水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〔</a:t>
            </a:r>
            <a:r>
              <a:rPr lang="zh-TW" altLang="en-US" dirty="0">
                <a:solidFill>
                  <a:schemeClr val="accent3"/>
                </a:solidFill>
              </a:rPr>
              <a:t>迎親的隊伍來到離水邊，停轎，英台出來，自己掀開紅蓋頭，轉身對眾人說</a:t>
            </a:r>
            <a:r>
              <a:rPr lang="en-US" altLang="zh-TW" dirty="0"/>
              <a:t>〕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英台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你們往後退百步，別礙著我。</a:t>
            </a:r>
            <a:r>
              <a:rPr lang="zh-TW" altLang="en-US" dirty="0"/>
              <a:t>」</a:t>
            </a:r>
          </a:p>
          <a:p>
            <a:endParaRPr lang="zh-TW" altLang="en-US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眾人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是</a:t>
            </a:r>
            <a:r>
              <a:rPr lang="zh-TW" altLang="en-US" dirty="0"/>
              <a:t>」（</a:t>
            </a:r>
            <a:r>
              <a:rPr lang="zh-TW" altLang="en-US" dirty="0">
                <a:solidFill>
                  <a:schemeClr val="accent3"/>
                </a:solidFill>
              </a:rPr>
              <a:t>紛紛退走，下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#</a:t>
            </a:r>
            <a:r>
              <a:rPr lang="zh-TW" altLang="en-US" dirty="0"/>
              <a:t> 中場休息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等待觀眾掌聲結束後：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關舞台燈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拉起布幕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3046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3-0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試著寫出猜數字的遊戲，具有以下特色：</a:t>
            </a:r>
            <a:endParaRPr lang="en-US" altLang="zh-TW" dirty="0"/>
          </a:p>
          <a:p>
            <a:pPr lvl="1"/>
            <a:r>
              <a:rPr lang="zh-TW" altLang="en-US" dirty="0"/>
              <a:t>程式內定固定的數字 </a:t>
            </a:r>
            <a:r>
              <a:rPr lang="en-US" altLang="zh-TW" dirty="0"/>
              <a:t>0~100</a:t>
            </a:r>
          </a:p>
          <a:p>
            <a:pPr lvl="1"/>
            <a:r>
              <a:rPr lang="zh-TW" altLang="en-US" dirty="0"/>
              <a:t>使用者猜數字</a:t>
            </a:r>
            <a:endParaRPr lang="en-US" altLang="zh-TW" dirty="0"/>
          </a:p>
          <a:p>
            <a:pPr lvl="1"/>
            <a:r>
              <a:rPr lang="zh-TW" altLang="en-US" dirty="0"/>
              <a:t>程式判斷數字落在哪個範圍</a:t>
            </a:r>
            <a:endParaRPr lang="en-US" altLang="zh-TW" dirty="0"/>
          </a:p>
          <a:p>
            <a:pPr lvl="1"/>
            <a:r>
              <a:rPr lang="zh-TW" altLang="en-US" dirty="0"/>
              <a:t>更新範圍</a:t>
            </a:r>
            <a:endParaRPr lang="en-US" altLang="zh-TW" dirty="0"/>
          </a:p>
          <a:p>
            <a:pPr lvl="1"/>
            <a:r>
              <a:rPr lang="zh-TW" altLang="en-US" dirty="0"/>
              <a:t>回到使用者猜數字，直到猜中，結束程式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140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補充 </a:t>
            </a:r>
            <a:r>
              <a:rPr lang="en-US" altLang="zh-TW" dirty="0"/>
              <a:t>input():</a:t>
            </a:r>
          </a:p>
          <a:p>
            <a:r>
              <a:rPr lang="zh-TW" altLang="en-US" dirty="0"/>
              <a:t>提示：</a:t>
            </a:r>
            <a:endParaRPr lang="en-US" altLang="zh-TW" dirty="0"/>
          </a:p>
          <a:p>
            <a:pPr lvl="1"/>
            <a:r>
              <a:rPr lang="zh-TW" altLang="en-US" dirty="0"/>
              <a:t>變數儲存「範圍、密碼」</a:t>
            </a:r>
            <a:endParaRPr lang="en-US" altLang="zh-TW" dirty="0"/>
          </a:p>
          <a:p>
            <a:pPr lvl="1"/>
            <a:r>
              <a:rPr lang="zh-TW" altLang="en-US" dirty="0"/>
              <a:t>利用</a:t>
            </a:r>
            <a:r>
              <a:rPr lang="en-US" altLang="zh-TW" dirty="0"/>
              <a:t>While</a:t>
            </a:r>
            <a:r>
              <a:rPr lang="zh-TW" altLang="en-US" dirty="0"/>
              <a:t>當作主結構，內部用</a:t>
            </a:r>
            <a:r>
              <a:rPr lang="en-US" altLang="zh-TW" dirty="0" err="1"/>
              <a:t>if_elif_else</a:t>
            </a:r>
            <a:r>
              <a:rPr lang="en-US" altLang="zh-TW" dirty="0"/>
              <a:t>:</a:t>
            </a:r>
            <a:r>
              <a:rPr lang="zh-TW" altLang="en-US" dirty="0"/>
              <a:t>判斷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946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模組 與 檔案讀寫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049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模組化與內建模組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有許多已經定義好的函數，不須額外動作即可直接使用，常用的如：</a:t>
            </a:r>
            <a:endParaRPr lang="en-US" altLang="zh-TW" dirty="0"/>
          </a:p>
          <a:p>
            <a:pPr lvl="1"/>
            <a:r>
              <a:rPr lang="en-US" altLang="zh-TW" dirty="0"/>
              <a:t>Print(x)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印出</a:t>
            </a:r>
            <a:r>
              <a:rPr lang="en-US" altLang="zh-TW" dirty="0"/>
              <a:t>X</a:t>
            </a:r>
          </a:p>
          <a:p>
            <a:pPr lvl="1"/>
            <a:r>
              <a:rPr lang="en-US" altLang="zh-TW" dirty="0"/>
              <a:t>str(x)</a:t>
            </a:r>
            <a:r>
              <a:rPr lang="zh-TW" altLang="en-US" dirty="0"/>
              <a:t>、</a:t>
            </a:r>
            <a:r>
              <a:rPr lang="en-US" altLang="zh-TW" dirty="0"/>
              <a:t>int(x)</a:t>
            </a:r>
            <a:r>
              <a:rPr lang="zh-TW" altLang="en-US" dirty="0"/>
              <a:t>、</a:t>
            </a:r>
            <a:r>
              <a:rPr lang="en-US" altLang="zh-TW" dirty="0"/>
              <a:t>float(x)</a:t>
            </a:r>
            <a:r>
              <a:rPr lang="zh-TW" altLang="en-US" dirty="0"/>
              <a:t> ：將 </a:t>
            </a:r>
            <a:r>
              <a:rPr lang="en-US" altLang="zh-TW" dirty="0"/>
              <a:t>X</a:t>
            </a:r>
            <a:r>
              <a:rPr lang="zh-TW" altLang="en-US" dirty="0"/>
              <a:t> 轉為</a:t>
            </a:r>
            <a:r>
              <a:rPr lang="en-US" altLang="zh-TW" dirty="0"/>
              <a:t>string</a:t>
            </a:r>
            <a:r>
              <a:rPr lang="zh-TW" altLang="en-US" dirty="0"/>
              <a:t>、</a:t>
            </a:r>
            <a:r>
              <a:rPr lang="en-US" altLang="zh-TW" dirty="0"/>
              <a:t>integer</a:t>
            </a:r>
            <a:r>
              <a:rPr lang="zh-TW" altLang="en-US" dirty="0"/>
              <a:t>、</a:t>
            </a:r>
            <a:r>
              <a:rPr lang="en-US" altLang="zh-TW" dirty="0"/>
              <a:t>float</a:t>
            </a:r>
          </a:p>
          <a:p>
            <a:pPr lvl="1"/>
            <a:r>
              <a:rPr lang="en-US" altLang="zh-TW" dirty="0" err="1"/>
              <a:t>len</a:t>
            </a:r>
            <a:r>
              <a:rPr lang="en-US" altLang="zh-TW" dirty="0"/>
              <a:t>(x)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取得</a:t>
            </a:r>
            <a:r>
              <a:rPr lang="en-US" altLang="zh-TW" dirty="0"/>
              <a:t>X</a:t>
            </a:r>
            <a:r>
              <a:rPr lang="zh-TW" altLang="en-US" dirty="0"/>
              <a:t>裡的物件數量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https://docs.python.org/3.7/library/functions.html</a:t>
            </a:r>
          </a:p>
        </p:txBody>
      </p:sp>
    </p:spTree>
    <p:extLst>
      <p:ext uri="{BB962C8B-B14F-4D97-AF65-F5344CB8AC3E}">
        <p14:creationId xmlns:p14="http://schemas.microsoft.com/office/powerpoint/2010/main" val="10057824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另外有些內建的模組，提供許多常用的功能，不必自己重新撰寫</a:t>
            </a:r>
            <a:endParaRPr lang="en-US" altLang="zh-TW" dirty="0"/>
          </a:p>
          <a:p>
            <a:r>
              <a:rPr lang="zh-TW" altLang="en-US" dirty="0"/>
              <a:t>這些模組可以透過</a:t>
            </a:r>
            <a:r>
              <a:rPr lang="en-US" altLang="zh-TW" dirty="0"/>
              <a:t>import</a:t>
            </a:r>
            <a:r>
              <a:rPr lang="zh-TW" altLang="en-US" dirty="0"/>
              <a:t>來使用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網路上有許多位特定功能設計的</a:t>
            </a:r>
            <a:r>
              <a:rPr lang="en-US" altLang="zh-TW" dirty="0"/>
              <a:t>package</a:t>
            </a:r>
            <a:r>
              <a:rPr lang="zh-TW" altLang="en-US" dirty="0"/>
              <a:t>，功能涵蓋資料分析、視覺辨識、神經網路等，安裝之後也能透過</a:t>
            </a:r>
            <a:r>
              <a:rPr lang="en-US" altLang="zh-TW" dirty="0"/>
              <a:t>import</a:t>
            </a:r>
            <a:r>
              <a:rPr lang="zh-TW" altLang="en-US" dirty="0"/>
              <a:t>來使用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6322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B18F-C580-4565-8B3A-E43395B5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CB1B-947C-4F79-9371-A3837CFC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datetime</a:t>
            </a:r>
            <a:r>
              <a:rPr lang="zh-TW" altLang="en-US" b="1" dirty="0"/>
              <a:t>模組：</a:t>
            </a:r>
            <a:r>
              <a:rPr lang="en-US" dirty="0"/>
              <a:t>datetime</a:t>
            </a:r>
            <a:r>
              <a:rPr lang="zh-TW" altLang="en-US" dirty="0"/>
              <a:t>模組用於操作日期時間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C63D6-93C2-4D60-8ABB-594C1DBAC280}"/>
              </a:ext>
            </a:extLst>
          </p:cNvPr>
          <p:cNvSpPr txBox="1"/>
          <p:nvPr/>
        </p:nvSpPr>
        <p:spPr>
          <a:xfrm>
            <a:off x="1290430" y="1679713"/>
            <a:ext cx="9611139" cy="2832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import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datetime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當前時間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2018-11-07 10:05:16.684310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today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格式化輸出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2018-11-07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days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比現在加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天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days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=-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比現在減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天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hours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=-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比現在減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小時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seconds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120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120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s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1CE6-D8A7-4C59-8B80-06A6850FA0F0}"/>
              </a:ext>
            </a:extLst>
          </p:cNvPr>
          <p:cNvSpPr txBox="1"/>
          <p:nvPr/>
        </p:nvSpPr>
        <p:spPr>
          <a:xfrm>
            <a:off x="1290430" y="4939748"/>
            <a:ext cx="9611139" cy="1361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from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datetime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import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datetime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當前時間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2018-11-07 10:05:16.684310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828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B18F-C580-4565-8B3A-E43395B5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CB1B-947C-4F79-9371-A3837CFC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datetime</a:t>
            </a:r>
            <a:r>
              <a:rPr lang="zh-TW" altLang="en-US" b="1" dirty="0"/>
              <a:t>模組：</a:t>
            </a:r>
            <a:r>
              <a:rPr lang="en-US" dirty="0"/>
              <a:t>datetime</a:t>
            </a:r>
            <a:r>
              <a:rPr lang="zh-TW" altLang="en-US" dirty="0"/>
              <a:t>模組用於操作日期時間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C63D6-93C2-4D60-8ABB-594C1DBAC280}"/>
              </a:ext>
            </a:extLst>
          </p:cNvPr>
          <p:cNvSpPr txBox="1"/>
          <p:nvPr/>
        </p:nvSpPr>
        <p:spPr>
          <a:xfrm>
            <a:off x="1290430" y="1679713"/>
            <a:ext cx="9611139" cy="2832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import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random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用於生成一個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到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的隨機符點數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: 0 &lt;=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n &lt; 1.0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7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用於生成一個指定範圍內的整數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包含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 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和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7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randrange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隨機指定範圍內的整數，不包含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3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choice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lidao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隨機字元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choice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aa'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'bb'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'cc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]))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隨機在列表中取值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29743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7067-A101-4EEE-BFB8-6049B0E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檔案讀寫</a:t>
            </a:r>
            <a:r>
              <a:rPr lang="en-US" dirty="0"/>
              <a:t>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D83F-8721-4242-8C70-F43471CF6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056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4597-5796-43BF-BFFE-503D3E59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341E-9A77-4284-8495-BF472DE3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30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檔案讀寫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我們是要學習劇本的寫作的文法，而非劇情本身</a:t>
            </a:r>
            <a:endParaRPr lang="en-US" altLang="zh-TW" dirty="0"/>
          </a:p>
          <a:p>
            <a:r>
              <a:rPr lang="zh-TW" altLang="en-US" dirty="0"/>
              <a:t>劇本有公定的文法，劇情則無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第十六節</a:t>
            </a:r>
            <a:r>
              <a:rPr lang="zh-TW" altLang="en-US" dirty="0">
                <a:solidFill>
                  <a:schemeClr val="accent3"/>
                </a:solidFill>
              </a:rPr>
              <a:t> 投水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〔</a:t>
            </a:r>
            <a:r>
              <a:rPr lang="zh-TW" altLang="en-US" dirty="0">
                <a:solidFill>
                  <a:schemeClr val="accent3"/>
                </a:solidFill>
              </a:rPr>
              <a:t>迎親的隊伍來到離水邊，停轎，英台出來，自己掀開紅蓋頭，轉身對眾人說</a:t>
            </a:r>
            <a:r>
              <a:rPr lang="en-US" altLang="zh-TW" dirty="0"/>
              <a:t>〕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英台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你們往後退百步，別礙著我。</a:t>
            </a:r>
            <a:r>
              <a:rPr lang="zh-TW" altLang="en-US" dirty="0"/>
              <a:t>」</a:t>
            </a:r>
          </a:p>
          <a:p>
            <a:endParaRPr lang="zh-TW" altLang="en-US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眾人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是</a:t>
            </a:r>
            <a:r>
              <a:rPr lang="zh-TW" altLang="en-US" dirty="0"/>
              <a:t>」（</a:t>
            </a:r>
            <a:r>
              <a:rPr lang="zh-TW" altLang="en-US" dirty="0">
                <a:solidFill>
                  <a:schemeClr val="accent3"/>
                </a:solidFill>
              </a:rPr>
              <a:t>紛紛退走，下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#</a:t>
            </a:r>
            <a:r>
              <a:rPr lang="zh-TW" altLang="en-US" dirty="0"/>
              <a:t> 中場休息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等待觀眾掌聲結束後：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關舞台燈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拉起布幕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024757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open…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Csv,</a:t>
            </a:r>
            <a:r>
              <a:rPr lang="zh-TW" altLang="en-US" dirty="0"/>
              <a:t> </a:t>
            </a:r>
            <a:r>
              <a:rPr lang="en-US" altLang="zh-TW" dirty="0"/>
              <a:t>json,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F2B2-E5FA-48C3-9CFC-466858CDCAF9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834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Urllib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225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B66F-9976-4227-A452-633DBA58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urllib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40A8-3785-409E-B966-2FC6AD85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">
      <a:majorFont>
        <a:latin typeface="Noto Sans CJK TC Bold"/>
        <a:ea typeface="Noto Sans CJK TC Bold"/>
        <a:cs typeface=""/>
      </a:majorFont>
      <a:minorFont>
        <a:latin typeface="Noto Sans CJK TC Regular"/>
        <a:ea typeface="Noto Sans CJK T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7904</TotalTime>
  <Words>6548</Words>
  <Application>Microsoft Office PowerPoint</Application>
  <PresentationFormat>Widescreen</PresentationFormat>
  <Paragraphs>665</Paragraphs>
  <Slides>92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Courier</vt:lpstr>
      <vt:lpstr>Noto Sans CJK TC Bold</vt:lpstr>
      <vt:lpstr>Noto Sans CJK TC Regular</vt:lpstr>
      <vt:lpstr>Arial</vt:lpstr>
      <vt:lpstr>Calibri</vt:lpstr>
      <vt:lpstr>Consolas</vt:lpstr>
      <vt:lpstr>Courier New</vt:lpstr>
      <vt:lpstr>Noto Mono</vt:lpstr>
      <vt:lpstr>Office Theme</vt:lpstr>
      <vt:lpstr>Intro</vt:lpstr>
      <vt:lpstr>工作營目標</vt:lpstr>
      <vt:lpstr>Why Python</vt:lpstr>
      <vt:lpstr>電子紙介紹</vt:lpstr>
      <vt:lpstr>Chapter 0 </vt:lpstr>
      <vt:lpstr>如何讀懂Code</vt:lpstr>
      <vt:lpstr>如何讀懂Code</vt:lpstr>
      <vt:lpstr>如何讀懂Code</vt:lpstr>
      <vt:lpstr>如何讀懂Code</vt:lpstr>
      <vt:lpstr>如何讀懂Code</vt:lpstr>
      <vt:lpstr>如何讀懂Code</vt:lpstr>
      <vt:lpstr>如何讀懂Code</vt:lpstr>
      <vt:lpstr>Chapter 1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練習 1-0</vt:lpstr>
      <vt:lpstr>練習 1 - 0</vt:lpstr>
      <vt:lpstr>變數與運算子</vt:lpstr>
      <vt:lpstr>變數與運算子</vt:lpstr>
      <vt:lpstr>變數與運算子</vt:lpstr>
      <vt:lpstr>Chapter 1</vt:lpstr>
      <vt:lpstr>變數與運算子</vt:lpstr>
      <vt:lpstr>變數與運算子</vt:lpstr>
      <vt:lpstr>變數與運算子</vt:lpstr>
      <vt:lpstr>變數與運算子</vt:lpstr>
      <vt:lpstr>變數與運算子</vt:lpstr>
      <vt:lpstr>練習 1-1</vt:lpstr>
      <vt:lpstr>Chapter 2</vt:lpstr>
      <vt:lpstr>函數</vt:lpstr>
      <vt:lpstr>縮排</vt:lpstr>
      <vt:lpstr>註解</vt:lpstr>
      <vt:lpstr>練習 2-1</vt:lpstr>
      <vt:lpstr>函數</vt:lpstr>
      <vt:lpstr>函數</vt:lpstr>
      <vt:lpstr>函數</vt:lpstr>
      <vt:lpstr>Chapter 3</vt:lpstr>
      <vt:lpstr>資料結構</vt:lpstr>
      <vt:lpstr>Chapter 3-1</vt:lpstr>
      <vt:lpstr>資料結構：List</vt:lpstr>
      <vt:lpstr>資料結構：List</vt:lpstr>
      <vt:lpstr>資料結構：List</vt:lpstr>
      <vt:lpstr>PowerPoint Presentation</vt:lpstr>
      <vt:lpstr>練習 3-1</vt:lpstr>
      <vt:lpstr>練習3-1</vt:lpstr>
      <vt:lpstr>資料結構</vt:lpstr>
      <vt:lpstr>PowerPoint Presentation</vt:lpstr>
      <vt:lpstr>練習 3-2</vt:lpstr>
      <vt:lpstr>練習2-2</vt:lpstr>
      <vt:lpstr>練習 3-3</vt:lpstr>
      <vt:lpstr>練習3-3</vt:lpstr>
      <vt:lpstr>Chapter 4</vt:lpstr>
      <vt:lpstr>流程控制</vt:lpstr>
      <vt:lpstr>Chapter 4-1 : if</vt:lpstr>
      <vt:lpstr>流程控制</vt:lpstr>
      <vt:lpstr>if</vt:lpstr>
      <vt:lpstr>if</vt:lpstr>
      <vt:lpstr>if</vt:lpstr>
      <vt:lpstr>Chapter 4-2 : while</vt:lpstr>
      <vt:lpstr>While</vt:lpstr>
      <vt:lpstr>While</vt:lpstr>
      <vt:lpstr>While</vt:lpstr>
      <vt:lpstr>While</vt:lpstr>
      <vt:lpstr>練習 4-0</vt:lpstr>
      <vt:lpstr>練習 4-3 for…in</vt:lpstr>
      <vt:lpstr>for</vt:lpstr>
      <vt:lpstr>for</vt:lpstr>
      <vt:lpstr>PowerPoint Presentation</vt:lpstr>
      <vt:lpstr>練習3-0</vt:lpstr>
      <vt:lpstr>練習2-1</vt:lpstr>
      <vt:lpstr>Chapter 5</vt:lpstr>
      <vt:lpstr>模組化與內建模組</vt:lpstr>
      <vt:lpstr>import</vt:lpstr>
      <vt:lpstr>datetime</vt:lpstr>
      <vt:lpstr>datetime</vt:lpstr>
      <vt:lpstr>檔案讀寫Open()</vt:lpstr>
      <vt:lpstr>csv</vt:lpstr>
      <vt:lpstr>Chapter 6</vt:lpstr>
      <vt:lpstr>With open… as</vt:lpstr>
      <vt:lpstr>Chapter 7</vt:lpstr>
      <vt:lpstr>urllib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Chia-ching Yen</dc:creator>
  <cp:lastModifiedBy>Chia Chin Yen</cp:lastModifiedBy>
  <cp:revision>111</cp:revision>
  <dcterms:created xsi:type="dcterms:W3CDTF">2018-09-13T08:59:23Z</dcterms:created>
  <dcterms:modified xsi:type="dcterms:W3CDTF">2018-10-31T16:07:51Z</dcterms:modified>
</cp:coreProperties>
</file>