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2" r:id="rId3"/>
    <p:sldId id="278" r:id="rId4"/>
    <p:sldId id="280" r:id="rId5"/>
    <p:sldId id="281" r:id="rId6"/>
    <p:sldId id="279" r:id="rId7"/>
    <p:sldId id="277" r:id="rId8"/>
    <p:sldId id="283" r:id="rId9"/>
    <p:sldId id="284" r:id="rId10"/>
    <p:sldId id="282" r:id="rId11"/>
    <p:sldId id="285" r:id="rId12"/>
    <p:sldId id="27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FD668-7F81-4C83-A33E-A81FB9ED833D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F0BF-9EAB-4A51-AD3A-D65B95DD9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28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78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0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40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841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35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27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71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391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82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91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B5504-85E9-4715-9FF3-5F1DB315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6D026C-DAED-4827-B987-2A4808419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28772-DBA5-4772-A586-A2E901F1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D3703-F4C3-4C59-9FB9-6BE37ADC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B9B265-3CD4-43CA-896D-6D8EF1B3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98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0A474-59DD-4CC0-9569-ED092A7D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C97E95-0617-427B-A638-F1FD6352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7C4A5-6C8E-4E15-9F64-5775EF09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05CA1-650C-4C08-B186-05627417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D4FF2-0C02-4FBD-9CC6-53597DEC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5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1FD1C1-EED0-4750-B89E-B3D2A629C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12AF75-C8D2-4B3D-970D-ABA5DB1FD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FC1527-458B-4521-8246-C7972065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F1CCA-3AAB-45CA-A0A3-D62F0C5A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3F0CC-A4DD-49D9-9109-D356F35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0FCC8-65AA-4E81-98E9-89EDB4BE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2B638-8963-4B3F-9F1B-DDBC8DA5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1C024F-531B-4D50-80CA-1D3CA371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82702-9565-4E4C-A86C-3DF7A333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D1EBE9-0F9F-46CC-87DD-A615AEA8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7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0A55B-7F53-46D3-B9F9-4111614E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7EE577-BB42-46B1-8296-36D2386D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E29F8-05C3-45DA-82EB-48077AA0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105D1-6546-4FB4-A9A7-697EC486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71B24-860D-4282-9BAF-D3916A12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7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39BF7-65A2-4C1B-82F8-AC0E9DEA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284B3-332B-4F81-9D2F-D5199EEE8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7EF77-E36D-41FA-94FB-211716A8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E07D5-A865-4223-8E61-2A3A661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1ED3B5-35F4-40BC-83F7-87E91AC4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E1E251-F844-4A88-8DB9-DDA13FE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8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9B39A-0BA3-4D2B-89D4-FD48F75A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C07878-0299-4253-9F64-BE7B7A7F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188AAE-EEE5-43C8-8AE3-3987195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65F8B8-F53D-4AC7-A463-8080C7392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7668F4-F5BF-48F4-A801-14464E735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20006E-00C3-42E3-B812-0751E566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8FFA43-0BF1-4699-970E-A789D6E3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D6DAD7-9E07-4CF8-AB97-A6F929A6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9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714D6-0685-4F4B-9F90-9EC84299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F59CED-9736-40BD-9AB6-B8EC21DB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46A759-1A30-40AF-A167-2159AE8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99541E-1CCA-45A1-B2BA-97F3FD1D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AB51CC-CA3F-417C-8EFB-34783E40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D344A2-3DBA-48DD-9598-0ED05233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F3BDEC-CB55-4189-80D7-53A8489A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F866C-B047-4B96-BE0A-D92C7710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677BB8-69E2-4912-B901-857A0866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6E19FF-005D-4C23-913D-C0C6BC6D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806CAD-E600-473F-BC26-BE828271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14ECDD-838E-46EB-A12D-518ECDC3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163173-DB77-4823-8B1B-521CF6A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2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D8FC8-8CDC-4F86-83E8-3EB51243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0FA9F1-1E78-4A7B-AE91-27EA56164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BA1856-B5F0-4AFB-9EF2-3371DFE8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AFBE3F-7E50-42A2-AC10-941FE88C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462A50-46C8-4F97-835B-60ABE8A0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9D8054-3C0B-4732-BAC6-10BE35E1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490D2F-7D4F-42F2-B221-FF04ACA1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23D03-2B71-442E-A1A5-577318C4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B939F-697B-4E4A-80CC-758F06D37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3FD7-CD8B-4BC0-8FBF-097AC5D59149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3D025A-E21F-4DD7-991A-076D66603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72F357-D405-4371-BD0B-108E4990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250D-D90B-4AD6-979F-943A81187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41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2988257.298826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05.07143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2023/09/20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Dataset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B9D03B5-5C90-4BB3-B121-29568C02841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17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標楷體" panose="03000509000000000000" pitchFamily="65" charset="-120"/>
              </a:rPr>
              <a:t>DAIC-WOZ</a:t>
            </a: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資料量少、包含很多 </a:t>
            </a:r>
            <a:r>
              <a:rPr lang="en-US" altLang="zh-TW" dirty="0">
                <a:ea typeface="標楷體" panose="03000509000000000000" pitchFamily="65" charset="-120"/>
              </a:rPr>
              <a:t>Noise</a:t>
            </a:r>
            <a:r>
              <a:rPr lang="zh-TW" altLang="en-US" dirty="0">
                <a:ea typeface="標楷體" panose="03000509000000000000" pitchFamily="65" charset="-120"/>
              </a:rPr>
              <a:t>，正負樣本比</a:t>
            </a:r>
            <a:r>
              <a:rPr lang="en-US" altLang="zh-TW" dirty="0">
                <a:ea typeface="標楷體" panose="03000509000000000000" pitchFamily="65" charset="-120"/>
              </a:rPr>
              <a:t>3:1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Extended DAIC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MODMA (Multi-modal Open Dataset for Mental-disorder Analysis)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23 Major Depressive Disorder subjects and 29 Healthy Control subjects</a:t>
            </a: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包含心電圖與語音資料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目前沒看到用於語音相關研究</a:t>
            </a:r>
          </a:p>
        </p:txBody>
      </p:sp>
    </p:spTree>
    <p:extLst>
      <p:ext uri="{BB962C8B-B14F-4D97-AF65-F5344CB8AC3E}">
        <p14:creationId xmlns:p14="http://schemas.microsoft.com/office/powerpoint/2010/main" val="42679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Model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B9D03B5-5C90-4BB3-B121-29568C02841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17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ea typeface="標楷體" panose="03000509000000000000" pitchFamily="65" charset="-120"/>
              </a:rPr>
              <a:t>DepAudioNet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ea typeface="標楷體" panose="03000509000000000000" pitchFamily="65" charset="-120"/>
              </a:rPr>
              <a:t>有別人 </a:t>
            </a:r>
            <a:r>
              <a:rPr lang="en-US" altLang="zh-TW" dirty="0">
                <a:ea typeface="標楷體" panose="03000509000000000000" pitchFamily="65" charset="-120"/>
              </a:rPr>
              <a:t>reproduce </a:t>
            </a:r>
            <a:r>
              <a:rPr lang="zh-TW" altLang="en-US" dirty="0"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ea typeface="標楷體" panose="03000509000000000000" pitchFamily="65" charset="-120"/>
              </a:rPr>
              <a:t>github</a:t>
            </a:r>
            <a:r>
              <a:rPr lang="en-US" altLang="zh-TW" dirty="0">
                <a:ea typeface="標楷體" panose="03000509000000000000" pitchFamily="65" charset="-120"/>
              </a:rPr>
              <a:t> source code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  <a:hlinkClick r:id="rId3"/>
              </a:rPr>
              <a:t>https://dl.acm.org/doi/pdf/10.1145/2988257.2988267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X-vector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TDNN (Time Delay Neural Network)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ECAPA-TDNN (Emphasized Channel Attention, Propagation and Aggregation)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  <a:hlinkClick r:id="rId4"/>
              </a:rPr>
              <a:t>https://arxiv.org/pdf/2005.07143.pdf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en-US" altLang="zh-TW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69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Next Step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22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去看更多利用語音資料檢測憂鬱症相關的論文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找更多憂鬱症相關的語音資料集</a:t>
            </a:r>
          </a:p>
        </p:txBody>
      </p:sp>
    </p:spTree>
    <p:extLst>
      <p:ext uri="{BB962C8B-B14F-4D97-AF65-F5344CB8AC3E}">
        <p14:creationId xmlns:p14="http://schemas.microsoft.com/office/powerpoint/2010/main" val="18389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Paper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ECAPA-TDNN Based Depression Detection from Clinical Speech</a:t>
            </a:r>
          </a:p>
          <a:p>
            <a:pPr marL="0" indent="0"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en-US" altLang="zh-TW" sz="2400" dirty="0">
                <a:ea typeface="標楷體" panose="03000509000000000000" pitchFamily="65" charset="-120"/>
              </a:rPr>
              <a:t>A Step Towards Preserving Speakers’ Identity While Detecting Depression Via Speaker Disentanglement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Unsupervised Instance Discriminative Learning for Depression Detection from Speech Signals</a:t>
            </a:r>
          </a:p>
        </p:txBody>
      </p:sp>
    </p:spTree>
    <p:extLst>
      <p:ext uri="{BB962C8B-B14F-4D97-AF65-F5344CB8AC3E}">
        <p14:creationId xmlns:p14="http://schemas.microsoft.com/office/powerpoint/2010/main" val="347857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ECAPA-TDNN Based Depression Detection from Clinical Speech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162895"/>
            <a:ext cx="10515600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ECAPA-TDNN </a:t>
            </a:r>
            <a:r>
              <a:rPr lang="zh-TW" altLang="en-US" sz="2400" dirty="0">
                <a:ea typeface="標楷體" panose="03000509000000000000" pitchFamily="65" charset="-120"/>
              </a:rPr>
              <a:t>是一個用於</a:t>
            </a:r>
            <a:r>
              <a:rPr lang="en-US" altLang="zh-TW" sz="2400" dirty="0">
                <a:ea typeface="標楷體" panose="03000509000000000000" pitchFamily="65" charset="-120"/>
              </a:rPr>
              <a:t>Speaker Verification</a:t>
            </a:r>
            <a:r>
              <a:rPr lang="zh-TW" altLang="en-US" sz="2400" dirty="0">
                <a:ea typeface="標楷體" panose="03000509000000000000" pitchFamily="65" charset="-120"/>
              </a:rPr>
              <a:t>的模型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8A624D-330A-4886-ACE4-BFB49845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1551962"/>
            <a:ext cx="12106275" cy="53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ECAPA-TDNN Based Depression Detection from Clinical Speech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758003"/>
            <a:ext cx="10515600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ea typeface="標楷體" panose="03000509000000000000" pitchFamily="65" charset="-120"/>
              </a:rPr>
              <a:t>Github</a:t>
            </a:r>
            <a:r>
              <a:rPr lang="en-US" altLang="zh-TW" sz="2400" dirty="0"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有模型的 </a:t>
            </a:r>
            <a:r>
              <a:rPr lang="en-US" altLang="zh-TW" sz="2400" dirty="0">
                <a:ea typeface="標楷體" panose="03000509000000000000" pitchFamily="65" charset="-120"/>
              </a:rPr>
              <a:t>code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實驗室使用自己收集的 </a:t>
            </a:r>
            <a:r>
              <a:rPr lang="en-US" altLang="zh-TW" sz="2400" dirty="0">
                <a:ea typeface="標楷體" panose="03000509000000000000" pitchFamily="65" charset="-120"/>
              </a:rPr>
              <a:t>dataset </a:t>
            </a:r>
            <a:r>
              <a:rPr lang="zh-TW" altLang="en-US" sz="2400" dirty="0">
                <a:ea typeface="標楷體" panose="03000509000000000000" pitchFamily="65" charset="-120"/>
              </a:rPr>
              <a:t>但沒有公開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論文裡使用的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Date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augmentation: </a:t>
            </a:r>
            <a:r>
              <a:rPr lang="en-US" altLang="zh-TW" dirty="0" err="1">
                <a:ea typeface="標楷體" panose="03000509000000000000" pitchFamily="65" charset="-120"/>
              </a:rPr>
              <a:t>SpecAugument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Voice activity detection</a:t>
            </a:r>
          </a:p>
        </p:txBody>
      </p:sp>
    </p:spTree>
    <p:extLst>
      <p:ext uri="{BB962C8B-B14F-4D97-AF65-F5344CB8AC3E}">
        <p14:creationId xmlns:p14="http://schemas.microsoft.com/office/powerpoint/2010/main" val="11024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Paper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ECAPA-TDNN Based Depression Detection from Clinical Speech</a:t>
            </a:r>
          </a:p>
          <a:p>
            <a:pPr marL="0" indent="0"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en-US" altLang="zh-TW" sz="2400" dirty="0">
                <a:ea typeface="標楷體" panose="03000509000000000000" pitchFamily="65" charset="-120"/>
              </a:rPr>
              <a:t>A Step Towards Preserving Speakers’ Identity While Detecting Depression Via Speaker Disentanglement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Unsupervised Instance Discriminative Learning for Depression Detection from Speech Signals</a:t>
            </a:r>
          </a:p>
        </p:txBody>
      </p:sp>
    </p:spTree>
    <p:extLst>
      <p:ext uri="{BB962C8B-B14F-4D97-AF65-F5344CB8AC3E}">
        <p14:creationId xmlns:p14="http://schemas.microsoft.com/office/powerpoint/2010/main" val="330761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 Step Towards Preserving Speakers’ Identity While Detecting Depression Via Speaker Disentanglement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683FDE2-D480-4230-AB80-FEC213F42A02}"/>
              </a:ext>
            </a:extLst>
          </p:cNvPr>
          <p:cNvSpPr txBox="1">
            <a:spLocks/>
          </p:cNvSpPr>
          <p:nvPr/>
        </p:nvSpPr>
        <p:spPr>
          <a:xfrm>
            <a:off x="838200" y="1343818"/>
            <a:ext cx="10515600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作者認為模型從語句</a:t>
            </a:r>
            <a:r>
              <a:rPr lang="en-US" altLang="zh-TW" sz="2400" dirty="0">
                <a:ea typeface="標楷體" panose="03000509000000000000" pitchFamily="65" charset="-120"/>
              </a:rPr>
              <a:t>(Utterance)</a:t>
            </a:r>
            <a:r>
              <a:rPr lang="zh-TW" altLang="en-US" sz="2400" dirty="0">
                <a:ea typeface="標楷體" panose="03000509000000000000" pitchFamily="65" charset="-120"/>
              </a:rPr>
              <a:t>提取出的特徵保留了與</a:t>
            </a:r>
            <a:r>
              <a:rPr lang="en-US" altLang="zh-TW" sz="2400" dirty="0">
                <a:ea typeface="標楷體" panose="03000509000000000000" pitchFamily="65" charset="-120"/>
              </a:rPr>
              <a:t>speaker</a:t>
            </a:r>
            <a:r>
              <a:rPr lang="zh-TW" altLang="en-US" sz="2400" dirty="0">
                <a:ea typeface="標楷體" panose="03000509000000000000" pitchFamily="65" charset="-120"/>
              </a:rPr>
              <a:t>有關的資訊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且與</a:t>
            </a:r>
            <a:r>
              <a:rPr lang="en-US" altLang="zh-TW" sz="2400" dirty="0">
                <a:ea typeface="標楷體" panose="03000509000000000000" pitchFamily="65" charset="-120"/>
              </a:rPr>
              <a:t>speaker</a:t>
            </a:r>
            <a:r>
              <a:rPr lang="zh-TW" altLang="en-US" sz="2400" dirty="0">
                <a:ea typeface="標楷體" panose="03000509000000000000" pitchFamily="65" charset="-120"/>
              </a:rPr>
              <a:t>有關的資訊是無益於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</a:t>
            </a:r>
            <a:r>
              <a:rPr lang="zh-TW" altLang="en-US" sz="2400" dirty="0">
                <a:ea typeface="標楷體" panose="03000509000000000000" pitchFamily="65" charset="-120"/>
              </a:rPr>
              <a:t>。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9DB606-B2B1-4B1D-9138-6FBB1CDF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45" y="2327683"/>
            <a:ext cx="4333875" cy="4400550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B06BC7E-C802-4A88-8F37-E641EF3564B9}"/>
              </a:ext>
            </a:extLst>
          </p:cNvPr>
          <p:cNvSpPr txBox="1">
            <a:spLocks/>
          </p:cNvSpPr>
          <p:nvPr/>
        </p:nvSpPr>
        <p:spPr>
          <a:xfrm>
            <a:off x="1384882" y="3611264"/>
            <a:ext cx="2515999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MFCC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Raw-audio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Hidden-state from Wav2Vec2.0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DEEFD0B-5905-45A3-B9CA-64670044E9F6}"/>
              </a:ext>
            </a:extLst>
          </p:cNvPr>
          <p:cNvSpPr txBox="1">
            <a:spLocks/>
          </p:cNvSpPr>
          <p:nvPr/>
        </p:nvSpPr>
        <p:spPr>
          <a:xfrm>
            <a:off x="8156196" y="3223117"/>
            <a:ext cx="2515999" cy="5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Maximize loss</a:t>
            </a:r>
            <a:r>
              <a:rPr lang="en-US" altLang="zh-TW" sz="1600" dirty="0"/>
              <a:t> 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B4394AD-5C2B-4BE6-B674-C2E498F654E2}"/>
              </a:ext>
            </a:extLst>
          </p:cNvPr>
          <p:cNvSpPr txBox="1">
            <a:spLocks/>
          </p:cNvSpPr>
          <p:nvPr/>
        </p:nvSpPr>
        <p:spPr>
          <a:xfrm>
            <a:off x="8156196" y="5459445"/>
            <a:ext cx="2515999" cy="5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Minimize loss</a:t>
            </a:r>
            <a:r>
              <a:rPr lang="en-US" altLang="zh-TW" sz="1600" dirty="0"/>
              <a:t> 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96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實驗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6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DAIC-WOZ: </a:t>
            </a:r>
            <a:r>
              <a:rPr lang="zh-TW" altLang="en-US" sz="2400" dirty="0">
                <a:ea typeface="標楷體" panose="03000509000000000000" pitchFamily="65" charset="-120"/>
              </a:rPr>
              <a:t>包含</a:t>
            </a:r>
            <a:r>
              <a:rPr lang="en-US" altLang="zh-TW" sz="2400" dirty="0">
                <a:ea typeface="標楷體" panose="03000509000000000000" pitchFamily="65" charset="-120"/>
              </a:rPr>
              <a:t>189</a:t>
            </a:r>
            <a:r>
              <a:rPr lang="zh-TW" altLang="en-US" sz="2400" dirty="0">
                <a:ea typeface="標楷體" panose="03000509000000000000" pitchFamily="65" charset="-120"/>
              </a:rPr>
              <a:t>位病患的訪談、</a:t>
            </a:r>
            <a:r>
              <a:rPr lang="en-US" altLang="zh-TW" sz="2400" dirty="0">
                <a:ea typeface="標楷體" panose="03000509000000000000" pitchFamily="65" charset="-120"/>
              </a:rPr>
              <a:t>107</a:t>
            </a:r>
            <a:r>
              <a:rPr lang="zh-TW" altLang="en-US" sz="2400" dirty="0">
                <a:ea typeface="標楷體" panose="03000509000000000000" pitchFamily="65" charset="-120"/>
              </a:rPr>
              <a:t>位 </a:t>
            </a:r>
            <a:r>
              <a:rPr lang="en-US" altLang="zh-TW" sz="2400" dirty="0">
                <a:ea typeface="標楷體" panose="03000509000000000000" pitchFamily="65" charset="-120"/>
              </a:rPr>
              <a:t>train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35</a:t>
            </a:r>
            <a:r>
              <a:rPr lang="zh-TW" altLang="en-US" sz="2400" dirty="0">
                <a:ea typeface="標楷體" panose="03000509000000000000" pitchFamily="65" charset="-120"/>
              </a:rPr>
              <a:t>位 </a:t>
            </a:r>
            <a:r>
              <a:rPr lang="en-US" altLang="zh-TW" sz="2400" dirty="0">
                <a:ea typeface="標楷體" panose="03000509000000000000" pitchFamily="65" charset="-120"/>
              </a:rPr>
              <a:t>test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CONVERGE: </a:t>
            </a:r>
            <a:r>
              <a:rPr lang="zh-TW" altLang="en-US" sz="2400" dirty="0"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ea typeface="標楷體" panose="03000509000000000000" pitchFamily="65" charset="-120"/>
              </a:rPr>
              <a:t>7959</a:t>
            </a:r>
            <a:r>
              <a:rPr lang="zh-TW" altLang="en-US" sz="2400" dirty="0">
                <a:ea typeface="標楷體" panose="03000509000000000000" pitchFamily="65" charset="-120"/>
              </a:rPr>
              <a:t>位病患的訪談、</a:t>
            </a:r>
            <a:r>
              <a:rPr lang="en-US" altLang="zh-TW" sz="2400" dirty="0">
                <a:ea typeface="標楷體" panose="03000509000000000000" pitchFamily="65" charset="-120"/>
              </a:rPr>
              <a:t>1185</a:t>
            </a:r>
            <a:r>
              <a:rPr lang="zh-TW" altLang="en-US" sz="2400" dirty="0">
                <a:ea typeface="標楷體" panose="03000509000000000000" pitchFamily="65" charset="-120"/>
              </a:rPr>
              <a:t>位 </a:t>
            </a:r>
            <a:r>
              <a:rPr lang="en-US" altLang="zh-TW" sz="2400" dirty="0">
                <a:ea typeface="標楷體" panose="03000509000000000000" pitchFamily="65" charset="-120"/>
              </a:rPr>
              <a:t>train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502</a:t>
            </a:r>
            <a:r>
              <a:rPr lang="zh-TW" altLang="en-US" sz="2400" dirty="0">
                <a:ea typeface="標楷體" panose="03000509000000000000" pitchFamily="65" charset="-120"/>
              </a:rPr>
              <a:t>位 </a:t>
            </a:r>
            <a:r>
              <a:rPr lang="en-US" altLang="zh-TW" sz="2400" dirty="0">
                <a:ea typeface="標楷體" panose="03000509000000000000" pitchFamily="65" charset="-120"/>
              </a:rPr>
              <a:t>test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4719E5-0648-4BD1-99F0-6F797185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6" y="3187249"/>
            <a:ext cx="5895975" cy="20669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52D134-5F45-48D1-9ABA-B862882E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21" y="3187249"/>
            <a:ext cx="5876925" cy="20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Unsupervised Instance Discriminative Learning for Depression Detection from Speech Signals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579FB09-808C-49E1-8F09-3825233E1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84" y="1492237"/>
            <a:ext cx="9658831" cy="489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6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Unsupervised Instance Discriminative Learning for Depression Detection from Speech Signals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C0E0C1-CB44-4AB6-9476-FA883659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2" y="2554904"/>
            <a:ext cx="5463243" cy="28927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BD61E67-6CBF-4CE1-9A63-2D07F585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94" y="2554904"/>
            <a:ext cx="6079324" cy="30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0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727</Words>
  <Application>Microsoft Office PowerPoint</Application>
  <PresentationFormat>寬螢幕</PresentationFormat>
  <Paragraphs>97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-apple-system</vt:lpstr>
      <vt:lpstr>標楷體</vt:lpstr>
      <vt:lpstr>Arial</vt:lpstr>
      <vt:lpstr>Calibri</vt:lpstr>
      <vt:lpstr>Calibri Light</vt:lpstr>
      <vt:lpstr>Office 佈景主題</vt:lpstr>
      <vt:lpstr>2023/09/20 Meeting Report</vt:lpstr>
      <vt:lpstr>Paper</vt:lpstr>
      <vt:lpstr>ECAPA-TDNN Based Depression Detection from Clinical Speech</vt:lpstr>
      <vt:lpstr>ECAPA-TDNN Based Depression Detection from Clinical Speech</vt:lpstr>
      <vt:lpstr>Paper</vt:lpstr>
      <vt:lpstr>A Step Towards Preserving Speakers’ Identity While Detecting Depression Via Speaker Disentanglement</vt:lpstr>
      <vt:lpstr>實驗</vt:lpstr>
      <vt:lpstr>Unsupervised Instance Discriminative Learning for Depression Detection from Speech Signals</vt:lpstr>
      <vt:lpstr>Unsupervised Instance Discriminative Learning for Depression Detection from Speech Signals</vt:lpstr>
      <vt:lpstr>Dataset</vt:lpstr>
      <vt:lpstr>Model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2023/09/20 Meeting Report</dc:title>
  <dc:creator>Chun</dc:creator>
  <cp:lastModifiedBy>Chun</cp:lastModifiedBy>
  <cp:revision>12</cp:revision>
  <dcterms:created xsi:type="dcterms:W3CDTF">2023-09-20T03:18:18Z</dcterms:created>
  <dcterms:modified xsi:type="dcterms:W3CDTF">2023-09-20T06:47:17Z</dcterms:modified>
</cp:coreProperties>
</file>