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81" r:id="rId3"/>
    <p:sldId id="286" r:id="rId4"/>
    <p:sldId id="287" r:id="rId5"/>
    <p:sldId id="289" r:id="rId6"/>
    <p:sldId id="288" r:id="rId7"/>
    <p:sldId id="282" r:id="rId8"/>
    <p:sldId id="278" r:id="rId9"/>
    <p:sldId id="290" r:id="rId10"/>
    <p:sldId id="291" r:id="rId11"/>
    <p:sldId id="292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132C8-F9E7-4F3E-BABB-608ACFDF5933}" type="datetimeFigureOut">
              <a:rPr lang="zh-TW" altLang="en-US" smtClean="0"/>
              <a:t>2023/9/28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67A2B-C473-43F0-A5C0-E2B8E695AD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4175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A43A8-D8AF-4A57-B3C3-ACEB87B8659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003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2240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2492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A43A8-D8AF-4A57-B3C3-ACEB87B8659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445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6805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6687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8053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2949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A43A8-D8AF-4A57-B3C3-ACEB87B8659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5123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4841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8682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4DC4E0-F380-4C17-B98E-2D7157BA2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EFF54C2-0408-4DB1-9CB6-2E85EBDA1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2081E1-09B2-4363-96EB-3ED2A29C2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F601-7D8C-47BC-A53B-C539BFED8328}" type="datetimeFigureOut">
              <a:rPr lang="zh-TW" altLang="en-US" smtClean="0"/>
              <a:t>2023/9/28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125979-4859-457A-B248-6AE439A0A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265E11-B799-4743-82C4-DF17A6035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6A8D-9486-4DF5-81D5-D2EEB64231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3220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DB8567-6199-4527-9E1D-4F19C1031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749CD24-70D4-40D6-9540-E7C8EEC27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CB440E-C53F-4827-9A99-15831D63E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F601-7D8C-47BC-A53B-C539BFED8328}" type="datetimeFigureOut">
              <a:rPr lang="zh-TW" altLang="en-US" smtClean="0"/>
              <a:t>2023/9/28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674157-7481-4A9B-BC43-F6E0F48E1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4C50B6-2150-4476-90C2-B8ABF0B60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6A8D-9486-4DF5-81D5-D2EEB64231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7485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2674304-E94F-4D01-97B7-20F7A98A5B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9962507-6C81-4D04-85ED-ED574AB72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BB1833-8EEA-46D8-939D-97FF5384C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F601-7D8C-47BC-A53B-C539BFED8328}" type="datetimeFigureOut">
              <a:rPr lang="zh-TW" altLang="en-US" smtClean="0"/>
              <a:t>2023/9/28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458451-0D81-44C8-AA6C-4A92575B4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3C219A-434B-4BBA-9996-635ED6A6D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6A8D-9486-4DF5-81D5-D2EEB64231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9815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82994B-6994-4F39-94CF-64C3C45DE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F27498-A02C-4F38-A95E-65B310652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C43D6D1-F0A1-4391-AA2F-FD9D58192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F601-7D8C-47BC-A53B-C539BFED8328}" type="datetimeFigureOut">
              <a:rPr lang="zh-TW" altLang="en-US" smtClean="0"/>
              <a:t>2023/9/28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12B7AD-551F-43CF-B3C4-E3E6517BD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D737EF-7A4F-4DD1-926C-5D9CD93E7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6A8D-9486-4DF5-81D5-D2EEB64231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782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0EAA6F-E696-4CAF-9919-E634DE0CA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0605DC7-DD90-4324-BEA2-9324BF2CB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A66ECE-DFA2-4DFC-93EB-5519465C8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F601-7D8C-47BC-A53B-C539BFED8328}" type="datetimeFigureOut">
              <a:rPr lang="zh-TW" altLang="en-US" smtClean="0"/>
              <a:t>2023/9/28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D2008E-ECAC-4088-A528-B047D6AFE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D00936-751F-491F-A9D5-A057F403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6A8D-9486-4DF5-81D5-D2EEB64231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4196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61AD76-2D76-4A2F-A1C1-15F641C71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0D403D-22C8-4838-B2BF-67A4638FF3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A8D70C6-5F16-4F5A-BB48-A691043E7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87C9A7E-D385-4217-8681-5B348BF36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F601-7D8C-47BC-A53B-C539BFED8328}" type="datetimeFigureOut">
              <a:rPr lang="zh-TW" altLang="en-US" smtClean="0"/>
              <a:t>2023/9/28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A15CA9D-F80F-49AD-A584-E59C422E3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75628A3-6209-487A-B8EB-41F418DF4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6A8D-9486-4DF5-81D5-D2EEB64231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931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542625-9648-43A1-9F0C-50F90EC4C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3B478AA-9B82-4DF0-A65D-0D978F28C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6DCFF81-862C-4C30-8383-1AD7BB190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C700CDC-B962-42EF-B0F8-4A11123A66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E16E131-1A57-48E1-95FE-4CFAB7600E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989E261-55E0-49CB-8B06-178F39EAA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F601-7D8C-47BC-A53B-C539BFED8328}" type="datetimeFigureOut">
              <a:rPr lang="zh-TW" altLang="en-US" smtClean="0"/>
              <a:t>2023/9/28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A75AC4A-FC5B-4BE6-B5E2-CCEB7B976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1B5DA21-22DC-4127-9ECE-25AFE8D50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6A8D-9486-4DF5-81D5-D2EEB64231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0094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22793E-1E09-4FBE-BB1E-76A34BD22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5810C8F-42EF-456E-B553-4430E000D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F601-7D8C-47BC-A53B-C539BFED8328}" type="datetimeFigureOut">
              <a:rPr lang="zh-TW" altLang="en-US" smtClean="0"/>
              <a:t>2023/9/28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FDE5E13-FFE0-44B1-8912-8FD65310F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35CDF84-64CF-40D8-89FA-644F1F12F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6A8D-9486-4DF5-81D5-D2EEB64231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8419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9DB6D21-275F-4C37-B738-FC83CA56F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F601-7D8C-47BC-A53B-C539BFED8328}" type="datetimeFigureOut">
              <a:rPr lang="zh-TW" altLang="en-US" smtClean="0"/>
              <a:t>2023/9/28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88D02BF-7B90-4D3E-8E10-620ABEFBA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4F13D7F-0315-4A5B-AF46-6A86C3695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6A8D-9486-4DF5-81D5-D2EEB64231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254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D18198-9969-4D4B-9D64-D1916ED34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458EF0-FBEF-4BEA-88FB-B649D803E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B20F93D-8CBD-4258-B386-10BC1A5F4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E159A0F-4BF3-4C44-AD1B-73A08B92E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F601-7D8C-47BC-A53B-C539BFED8328}" type="datetimeFigureOut">
              <a:rPr lang="zh-TW" altLang="en-US" smtClean="0"/>
              <a:t>2023/9/28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043807B-EAF3-4047-B728-55F83835E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5D5919F-750E-4950-816D-732554761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6A8D-9486-4DF5-81D5-D2EEB64231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8382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1400E6-2BD7-4F04-91F1-218796A2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07F3DD2-780D-432C-B52F-49F0DFA0D8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D1CFCA5-AE4D-4ADA-93C8-5A8C2A232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FAD5A96-034D-43B3-8DE5-B796C14C3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F601-7D8C-47BC-A53B-C539BFED8328}" type="datetimeFigureOut">
              <a:rPr lang="zh-TW" altLang="en-US" smtClean="0"/>
              <a:t>2023/9/28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B9CE602-77A1-47A0-B2E9-56597E75E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14208FD-C9C7-4D02-9333-F43FA3553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6A8D-9486-4DF5-81D5-D2EEB64231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2865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F7CFE77-7DED-4666-96F8-6FB497504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79A8CF8-37E7-4085-8612-DA08395B7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4E2212-B321-4D73-A950-068B08A13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8F601-7D8C-47BC-A53B-C539BFED8328}" type="datetimeFigureOut">
              <a:rPr lang="zh-TW" altLang="en-US" smtClean="0"/>
              <a:t>2023/9/28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2A1ABD-8850-4CDC-A3A7-D3D06E9EAF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9E5923-54F3-403E-A6F4-9180479E33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96A8D-9486-4DF5-81D5-D2EEB64231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3691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6782A-F7CF-4A5C-9F5E-8B26F42F9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0421" y="1041400"/>
            <a:ext cx="10631155" cy="2387600"/>
          </a:xfrm>
        </p:spPr>
        <p:txBody>
          <a:bodyPr>
            <a:normAutofit/>
          </a:bodyPr>
          <a:lstStyle/>
          <a:p>
            <a:r>
              <a:rPr lang="en-US" altLang="zh-TW" sz="4400" b="1" dirty="0"/>
              <a:t>2023/09/28 Meeting Report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27590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52C9CFC8-97B7-40C2-88BC-4B89FD01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Unsupervised Instance Discriminative Learning for Depression Detection from Speech Signals</a:t>
            </a: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FD0C2D73-C0AF-4271-B6A6-A7115047D7F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>
              <a:ea typeface="標楷體" panose="03000509000000000000" pitchFamily="65" charset="-12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0C5E5716-5396-4C76-B419-720B837B2C40}"/>
              </a:ext>
            </a:extLst>
          </p:cNvPr>
          <p:cNvSpPr txBox="1">
            <a:spLocks/>
          </p:cNvSpPr>
          <p:nvPr/>
        </p:nvSpPr>
        <p:spPr>
          <a:xfrm>
            <a:off x="838200" y="1238396"/>
            <a:ext cx="10515600" cy="4768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ea typeface="標楷體" panose="03000509000000000000" pitchFamily="65" charset="-120"/>
              </a:rPr>
              <a:t>想法</a:t>
            </a:r>
            <a:r>
              <a:rPr lang="en-US" altLang="zh-TW" sz="2400" dirty="0"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ea typeface="標楷體" panose="03000509000000000000" pitchFamily="65" charset="-120"/>
              </a:rPr>
              <a:t> 利用對比學習</a:t>
            </a:r>
            <a:r>
              <a:rPr lang="en-US" altLang="zh-TW" sz="2400" dirty="0">
                <a:ea typeface="標楷體" panose="03000509000000000000" pitchFamily="65" charset="-120"/>
              </a:rPr>
              <a:t>(Contrastive Learning)</a:t>
            </a:r>
            <a:r>
              <a:rPr lang="zh-TW" altLang="en-US" sz="2400" dirty="0">
                <a:ea typeface="標楷體" panose="03000509000000000000" pitchFamily="65" charset="-120"/>
              </a:rPr>
              <a:t> 進行 </a:t>
            </a:r>
            <a:r>
              <a:rPr lang="en-US" altLang="zh-TW" sz="2400" dirty="0">
                <a:ea typeface="標楷體" panose="03000509000000000000" pitchFamily="65" charset="-120"/>
              </a:rPr>
              <a:t>pre-training </a:t>
            </a:r>
            <a:r>
              <a:rPr lang="zh-TW" altLang="en-US" sz="2400" dirty="0">
                <a:ea typeface="標楷體" panose="03000509000000000000" pitchFamily="65" charset="-120"/>
              </a:rPr>
              <a:t>的方式，來提高 </a:t>
            </a:r>
            <a:r>
              <a:rPr lang="en-US" altLang="zh-TW" sz="2400" dirty="0">
                <a:ea typeface="標楷體" panose="03000509000000000000" pitchFamily="65" charset="-120"/>
              </a:rPr>
              <a:t>depression </a:t>
            </a:r>
            <a:r>
              <a:rPr lang="zh-TW" altLang="en-US" sz="2400" dirty="0">
                <a:ea typeface="標楷體" panose="03000509000000000000" pitchFamily="65" charset="-120"/>
              </a:rPr>
              <a:t>的辨識率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r>
              <a:rPr lang="zh-TW" altLang="en-US" sz="2400" dirty="0">
                <a:ea typeface="標楷體" panose="03000509000000000000" pitchFamily="65" charset="-120"/>
              </a:rPr>
              <a:t>提出做 </a:t>
            </a:r>
            <a:r>
              <a:rPr lang="en-US" altLang="zh-TW" sz="2400" dirty="0">
                <a:ea typeface="標楷體" panose="03000509000000000000" pitchFamily="65" charset="-120"/>
              </a:rPr>
              <a:t>pre training </a:t>
            </a:r>
            <a:r>
              <a:rPr lang="zh-TW" altLang="en-US" sz="2400" dirty="0">
                <a:ea typeface="標楷體" panose="03000509000000000000" pitchFamily="65" charset="-120"/>
              </a:rPr>
              <a:t>時，要如何 </a:t>
            </a:r>
            <a:r>
              <a:rPr lang="en-US" altLang="zh-TW" sz="2400" dirty="0">
                <a:ea typeface="標楷體" panose="03000509000000000000" pitchFamily="65" charset="-120"/>
              </a:rPr>
              <a:t>sample </a:t>
            </a:r>
            <a:r>
              <a:rPr lang="zh-TW" altLang="en-US" sz="2400" dirty="0">
                <a:ea typeface="標楷體" panose="03000509000000000000" pitchFamily="65" charset="-120"/>
              </a:rPr>
              <a:t>資料到一個 </a:t>
            </a:r>
            <a:r>
              <a:rPr lang="en-US" altLang="zh-TW" sz="2400" dirty="0">
                <a:ea typeface="標楷體" panose="03000509000000000000" pitchFamily="65" charset="-120"/>
              </a:rPr>
              <a:t>batch </a:t>
            </a:r>
            <a:r>
              <a:rPr lang="zh-TW" altLang="en-US" sz="2400" dirty="0">
                <a:ea typeface="標楷體" panose="03000509000000000000" pitchFamily="65" charset="-120"/>
              </a:rPr>
              <a:t>裡，分為 </a:t>
            </a:r>
            <a:r>
              <a:rPr lang="en-US" altLang="zh-TW" sz="2400" dirty="0">
                <a:ea typeface="標楷體" panose="03000509000000000000" pitchFamily="65" charset="-120"/>
              </a:rPr>
              <a:t>distinct speaker-based sampling (DS)</a:t>
            </a:r>
            <a:r>
              <a:rPr lang="zh-TW" altLang="en-US" sz="2400" dirty="0">
                <a:ea typeface="標楷體" panose="03000509000000000000" pitchFamily="65" charset="-120"/>
              </a:rPr>
              <a:t>、</a:t>
            </a:r>
            <a:r>
              <a:rPr lang="en-US" altLang="zh-TW" sz="2400" dirty="0">
                <a:ea typeface="標楷體" panose="03000509000000000000" pitchFamily="65" charset="-120"/>
              </a:rPr>
              <a:t>random sampling (RS) </a:t>
            </a:r>
            <a:r>
              <a:rPr lang="zh-TW" altLang="en-US" sz="2400" dirty="0">
                <a:ea typeface="標楷體" panose="03000509000000000000" pitchFamily="65" charset="-120"/>
              </a:rPr>
              <a:t>與 </a:t>
            </a:r>
            <a:r>
              <a:rPr lang="en-US" altLang="zh-TW" sz="2400" dirty="0">
                <a:ea typeface="標楷體" panose="03000509000000000000" pitchFamily="65" charset="-120"/>
              </a:rPr>
              <a:t>Pseudo Instance-based Sampling (PIS)</a:t>
            </a:r>
          </a:p>
          <a:p>
            <a:r>
              <a:rPr lang="zh-TW" altLang="en-US" sz="2400" dirty="0">
                <a:ea typeface="標楷體" panose="03000509000000000000" pitchFamily="65" charset="-120"/>
              </a:rPr>
              <a:t>模型</a:t>
            </a:r>
            <a:r>
              <a:rPr lang="en-US" altLang="zh-TW" sz="2400" dirty="0"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ea typeface="標楷體" panose="03000509000000000000" pitchFamily="65" charset="-120"/>
              </a:rPr>
              <a:t> </a:t>
            </a:r>
            <a:r>
              <a:rPr lang="en-US" altLang="zh-TW" sz="2400" dirty="0" err="1">
                <a:ea typeface="標楷體" panose="03000509000000000000" pitchFamily="65" charset="-120"/>
              </a:rPr>
              <a:t>DepAudioNet</a:t>
            </a:r>
            <a:r>
              <a:rPr lang="zh-TW" altLang="en-US" sz="2400" dirty="0">
                <a:ea typeface="標楷體" panose="03000509000000000000" pitchFamily="65" charset="-120"/>
              </a:rPr>
              <a:t>，出自論文</a:t>
            </a:r>
            <a:r>
              <a:rPr lang="en-US" altLang="zh-TW" sz="2400" dirty="0">
                <a:ea typeface="標楷體" panose="03000509000000000000" pitchFamily="65" charset="-120"/>
              </a:rPr>
              <a:t>`</a:t>
            </a:r>
            <a:r>
              <a:rPr lang="en-US" altLang="zh-TW" sz="2400" dirty="0" err="1">
                <a:ea typeface="標楷體" panose="03000509000000000000" pitchFamily="65" charset="-120"/>
              </a:rPr>
              <a:t>DeepAudioNet</a:t>
            </a:r>
            <a:r>
              <a:rPr lang="en-US" altLang="zh-TW" sz="2400" dirty="0">
                <a:ea typeface="標楷體" panose="03000509000000000000" pitchFamily="65" charset="-120"/>
              </a:rPr>
              <a:t>: An Efficient Deep Model for Audio based Depression Classification`</a:t>
            </a:r>
          </a:p>
          <a:p>
            <a:r>
              <a:rPr lang="zh-TW" altLang="en-US" sz="2400" dirty="0">
                <a:ea typeface="標楷體" panose="03000509000000000000" pitchFamily="65" charset="-120"/>
              </a:rPr>
              <a:t>使用的資料集為</a:t>
            </a:r>
            <a:r>
              <a:rPr lang="en-US" altLang="zh-TW" sz="2400" dirty="0"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ea typeface="標楷體" panose="03000509000000000000" pitchFamily="65" charset="-120"/>
              </a:rPr>
              <a:t>DAIC-WOZ</a:t>
            </a:r>
            <a:r>
              <a:rPr lang="zh-TW" altLang="en-US" sz="2400" dirty="0">
                <a:ea typeface="標楷體" panose="03000509000000000000" pitchFamily="65" charset="-120"/>
              </a:rPr>
              <a:t>、</a:t>
            </a:r>
            <a:r>
              <a:rPr lang="en-US" altLang="zh-TW" sz="2400" dirty="0" err="1">
                <a:ea typeface="標楷體" panose="03000509000000000000" pitchFamily="65" charset="-120"/>
              </a:rPr>
              <a:t>Librispeech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endParaRPr lang="en-US" altLang="zh-TW" sz="2400" dirty="0">
              <a:ea typeface="標楷體" panose="03000509000000000000" pitchFamily="65" charset="-120"/>
            </a:endParaRPr>
          </a:p>
          <a:p>
            <a:endParaRPr lang="en-US" altLang="zh-TW" sz="2400" dirty="0">
              <a:ea typeface="標楷體" panose="03000509000000000000" pitchFamily="65" charset="-120"/>
            </a:endParaRPr>
          </a:p>
          <a:p>
            <a:endParaRPr lang="en-US" altLang="zh-TW" sz="2400" dirty="0">
              <a:ea typeface="標楷體" panose="03000509000000000000" pitchFamily="65" charset="-12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0E88CC-E1CF-48CD-A3D8-15BA6E9DF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967" y="3896551"/>
            <a:ext cx="5687736" cy="2943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834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52C9CFC8-97B7-40C2-88BC-4B89FD01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A Step Towards Preserving Speakers’ Identity While Detecting Depression Via Speaker Disentanglement</a:t>
            </a: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FD0C2D73-C0AF-4271-B6A6-A7115047D7F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>
              <a:ea typeface="標楷體" panose="03000509000000000000" pitchFamily="65" charset="-12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0C5E5716-5396-4C76-B419-720B837B2C40}"/>
              </a:ext>
            </a:extLst>
          </p:cNvPr>
          <p:cNvSpPr txBox="1">
            <a:spLocks/>
          </p:cNvSpPr>
          <p:nvPr/>
        </p:nvSpPr>
        <p:spPr>
          <a:xfrm>
            <a:off x="838200" y="1343818"/>
            <a:ext cx="6376332" cy="5249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ea typeface="標楷體" panose="03000509000000000000" pitchFamily="65" charset="-120"/>
              </a:rPr>
              <a:t>想法</a:t>
            </a:r>
            <a:r>
              <a:rPr lang="en-US" altLang="zh-TW" sz="2400" dirty="0"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ea typeface="標楷體" panose="03000509000000000000" pitchFamily="65" charset="-120"/>
              </a:rPr>
              <a:t> 作者認為當模型從不同的人提取出特徵時，這些特徵保存著某種說話人的特徵，作者認為這樣的特徵會不利於後面的分類器進行 </a:t>
            </a:r>
            <a:r>
              <a:rPr lang="en-US" altLang="zh-TW" sz="2400" dirty="0">
                <a:ea typeface="標楷體" panose="03000509000000000000" pitchFamily="65" charset="-120"/>
              </a:rPr>
              <a:t>depression detection</a:t>
            </a:r>
            <a:r>
              <a:rPr lang="zh-TW" altLang="en-US" sz="2400" dirty="0">
                <a:ea typeface="標楷體" panose="03000509000000000000" pitchFamily="65" charset="-120"/>
              </a:rPr>
              <a:t>，因此，作者希望模型從語句提取的特徵是 </a:t>
            </a:r>
            <a:r>
              <a:rPr lang="en-US" altLang="zh-TW" sz="2400" dirty="0">
                <a:ea typeface="標楷體" panose="03000509000000000000" pitchFamily="65" charset="-120"/>
              </a:rPr>
              <a:t>speaker-invariant </a:t>
            </a:r>
            <a:r>
              <a:rPr lang="zh-TW" altLang="en-US" sz="2400" dirty="0">
                <a:ea typeface="標楷體" panose="03000509000000000000" pitchFamily="65" charset="-120"/>
              </a:rPr>
              <a:t>的，這樣子即使是不同的人說的話，模型提取的特徵分布也一樣，藉此提高 </a:t>
            </a:r>
            <a:r>
              <a:rPr lang="en-US" altLang="zh-TW" sz="2400" dirty="0">
                <a:ea typeface="標楷體" panose="03000509000000000000" pitchFamily="65" charset="-120"/>
              </a:rPr>
              <a:t>depression detection </a:t>
            </a:r>
            <a:r>
              <a:rPr lang="zh-TW" altLang="en-US" sz="2400" dirty="0">
                <a:ea typeface="標楷體" panose="03000509000000000000" pitchFamily="65" charset="-120"/>
              </a:rPr>
              <a:t>的準確度。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r>
              <a:rPr lang="zh-TW" altLang="en-US" sz="2400" dirty="0">
                <a:ea typeface="標楷體" panose="03000509000000000000" pitchFamily="65" charset="-120"/>
              </a:rPr>
              <a:t>方法</a:t>
            </a:r>
            <a:r>
              <a:rPr lang="en-US" altLang="zh-TW" sz="2400" dirty="0"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ea typeface="標楷體" panose="03000509000000000000" pitchFamily="65" charset="-120"/>
              </a:rPr>
              <a:t> 利用 </a:t>
            </a:r>
            <a:r>
              <a:rPr lang="en-US" altLang="zh-TW" sz="2400" dirty="0">
                <a:ea typeface="標楷體" panose="03000509000000000000" pitchFamily="65" charset="-120"/>
              </a:rPr>
              <a:t>Domain-Adversarial Training </a:t>
            </a:r>
            <a:r>
              <a:rPr lang="zh-TW" altLang="en-US" sz="2400" dirty="0">
                <a:ea typeface="標楷體" panose="03000509000000000000" pitchFamily="65" charset="-120"/>
              </a:rPr>
              <a:t>的方法讓模型學習提取出 </a:t>
            </a:r>
            <a:r>
              <a:rPr lang="en-US" altLang="zh-TW" sz="2400" dirty="0">
                <a:ea typeface="標楷體" panose="03000509000000000000" pitchFamily="65" charset="-120"/>
              </a:rPr>
              <a:t>speaker-invariant </a:t>
            </a:r>
            <a:r>
              <a:rPr lang="zh-TW" altLang="en-US" sz="2400" dirty="0">
                <a:ea typeface="標楷體" panose="03000509000000000000" pitchFamily="65" charset="-120"/>
              </a:rPr>
              <a:t>的特徵，出自</a:t>
            </a:r>
            <a:r>
              <a:rPr lang="en-US" altLang="zh-TW" sz="2400" dirty="0">
                <a:ea typeface="標楷體" panose="03000509000000000000" pitchFamily="65" charset="-120"/>
              </a:rPr>
              <a:t>`Domain-Adversarial Training of Neural Networks`</a:t>
            </a:r>
          </a:p>
          <a:p>
            <a:r>
              <a:rPr lang="zh-TW" altLang="en-US" sz="2400" dirty="0">
                <a:ea typeface="標楷體" panose="03000509000000000000" pitchFamily="65" charset="-120"/>
              </a:rPr>
              <a:t>使用的資料集為</a:t>
            </a:r>
            <a:r>
              <a:rPr lang="en-US" altLang="zh-TW" sz="2400" dirty="0">
                <a:ea typeface="標楷體" panose="03000509000000000000" pitchFamily="65" charset="-120"/>
              </a:rPr>
              <a:t>: DAIC-WOZ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8E071BC-1CD0-463E-B708-76BE13A5E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8126" y="1500279"/>
            <a:ext cx="4685577" cy="489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432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6782A-F7CF-4A5C-9F5E-8B26F42F9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0421" y="1041400"/>
            <a:ext cx="10631155" cy="2387600"/>
          </a:xfrm>
        </p:spPr>
        <p:txBody>
          <a:bodyPr>
            <a:normAutofit/>
          </a:bodyPr>
          <a:lstStyle/>
          <a:p>
            <a:r>
              <a:rPr lang="en-US" altLang="zh-TW" sz="4400" b="1" dirty="0"/>
              <a:t>Depression Speech Dataset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751722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52C9CFC8-97B7-40C2-88BC-4B89FD01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906387" cy="132556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DAIC-WOZ (The Distress Analysis Interview Corpus Wizard-of-Oz)</a:t>
            </a: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FD0C2D73-C0AF-4271-B6A6-A7115047D7F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>
              <a:ea typeface="標楷體" panose="03000509000000000000" pitchFamily="65" charset="-12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0C5E5716-5396-4C76-B419-720B837B2C40}"/>
              </a:ext>
            </a:extLst>
          </p:cNvPr>
          <p:cNvSpPr txBox="1">
            <a:spLocks/>
          </p:cNvSpPr>
          <p:nvPr/>
        </p:nvSpPr>
        <p:spPr>
          <a:xfrm>
            <a:off x="838200" y="145650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en-US" sz="2400" dirty="0">
                <a:ea typeface="標楷體" panose="03000509000000000000" pitchFamily="65" charset="-120"/>
              </a:rPr>
              <a:t>「</a:t>
            </a:r>
            <a:r>
              <a:rPr lang="en-US" altLang="zh-TW" sz="2400" dirty="0">
                <a:ea typeface="標楷體" panose="03000509000000000000" pitchFamily="65" charset="-120"/>
              </a:rPr>
              <a:t>Distress Analysis Interview Corpus - Wizard of Oz</a:t>
            </a:r>
            <a:r>
              <a:rPr lang="zh-TW" altLang="en-US" sz="2400" dirty="0">
                <a:ea typeface="標楷體" panose="03000509000000000000" pitchFamily="65" charset="-120"/>
              </a:rPr>
              <a:t>」是一個包含來自</a:t>
            </a:r>
            <a:r>
              <a:rPr lang="en-US" altLang="zh-TW" sz="2400" dirty="0">
                <a:ea typeface="標楷體" panose="03000509000000000000" pitchFamily="65" charset="-120"/>
              </a:rPr>
              <a:t>142</a:t>
            </a:r>
            <a:r>
              <a:rPr lang="zh-TW" altLang="en-US" sz="2400" dirty="0">
                <a:ea typeface="標楷體" panose="03000509000000000000" pitchFamily="65" charset="-120"/>
              </a:rPr>
              <a:t>名男性和女性受試者的訪談語音、文本和影片的英語數據集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2400" dirty="0">
                <a:ea typeface="標楷體" panose="03000509000000000000" pitchFamily="65" charset="-120"/>
              </a:rPr>
              <a:t>測量受訪者的抑鬱症、創傷後壓力症候群（</a:t>
            </a:r>
            <a:r>
              <a:rPr lang="en-US" altLang="zh-TW" sz="2400" dirty="0">
                <a:ea typeface="標楷體" panose="03000509000000000000" pitchFamily="65" charset="-120"/>
              </a:rPr>
              <a:t>PTSD</a:t>
            </a:r>
            <a:r>
              <a:rPr lang="zh-TW" altLang="en-US" sz="2400" dirty="0">
                <a:ea typeface="標楷體" panose="03000509000000000000" pitchFamily="65" charset="-120"/>
              </a:rPr>
              <a:t>）和焦慮症的嚴重程度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r>
              <a:rPr lang="zh-TW" altLang="en-US" sz="2400" dirty="0">
                <a:ea typeface="標楷體" panose="03000509000000000000" pitchFamily="65" charset="-120"/>
              </a:rPr>
              <a:t>受訪者來自美國武裝部隊的退伍軍人和一般大眾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r>
              <a:rPr lang="zh-TW" altLang="en-US" sz="2400" dirty="0">
                <a:ea typeface="標楷體" panose="03000509000000000000" pitchFamily="65" charset="-120"/>
              </a:rPr>
              <a:t>每位受訪者訪談時間約 </a:t>
            </a:r>
            <a:r>
              <a:rPr lang="en-US" altLang="zh-TW" sz="2400" dirty="0">
                <a:ea typeface="標楷體" panose="03000509000000000000" pitchFamily="65" charset="-120"/>
              </a:rPr>
              <a:t>5 </a:t>
            </a:r>
            <a:r>
              <a:rPr lang="zh-TW" altLang="en-US" sz="2400" dirty="0">
                <a:ea typeface="標楷體" panose="03000509000000000000" pitchFamily="65" charset="-120"/>
              </a:rPr>
              <a:t>至 </a:t>
            </a:r>
            <a:r>
              <a:rPr lang="en-US" altLang="zh-TW" sz="2400" dirty="0">
                <a:ea typeface="標楷體" panose="03000509000000000000" pitchFamily="65" charset="-120"/>
              </a:rPr>
              <a:t>20 </a:t>
            </a:r>
            <a:r>
              <a:rPr lang="zh-TW" altLang="en-US" sz="2400" dirty="0">
                <a:ea typeface="標楷體" panose="03000509000000000000" pitchFamily="65" charset="-120"/>
              </a:rPr>
              <a:t>分鐘（平均</a:t>
            </a:r>
            <a:r>
              <a:rPr lang="en-US" altLang="zh-TW" sz="2400" dirty="0">
                <a:ea typeface="標楷體" panose="03000509000000000000" pitchFamily="65" charset="-120"/>
              </a:rPr>
              <a:t>16</a:t>
            </a:r>
            <a:r>
              <a:rPr lang="zh-TW" altLang="en-US" sz="2400" dirty="0">
                <a:ea typeface="標楷體" panose="03000509000000000000" pitchFamily="65" charset="-120"/>
              </a:rPr>
              <a:t>分鐘）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r>
              <a:rPr lang="zh-TW" altLang="en-US" sz="2400" dirty="0">
                <a:ea typeface="標楷體" panose="03000509000000000000" pitchFamily="65" charset="-120"/>
              </a:rPr>
              <a:t>檢測問卷為 </a:t>
            </a:r>
            <a:r>
              <a:rPr lang="en-US" altLang="zh-TW" sz="2400" dirty="0">
                <a:ea typeface="標楷體" panose="03000509000000000000" pitchFamily="65" charset="-120"/>
              </a:rPr>
              <a:t>PHQ-8</a:t>
            </a:r>
          </a:p>
          <a:p>
            <a:r>
              <a:rPr lang="en-US" altLang="zh-TW" sz="2400" dirty="0">
                <a:ea typeface="標楷體" panose="03000509000000000000" pitchFamily="65" charset="-120"/>
              </a:rPr>
              <a:t>189</a:t>
            </a:r>
            <a:r>
              <a:rPr lang="zh-TW" altLang="en-US" sz="2400" dirty="0">
                <a:ea typeface="標楷體" panose="03000509000000000000" pitchFamily="65" charset="-120"/>
              </a:rPr>
              <a:t>次訪談中，</a:t>
            </a:r>
            <a:r>
              <a:rPr lang="en-US" altLang="zh-TW" sz="2400" dirty="0">
                <a:ea typeface="標楷體" panose="03000509000000000000" pitchFamily="65" charset="-120"/>
              </a:rPr>
              <a:t>56</a:t>
            </a:r>
            <a:r>
              <a:rPr lang="zh-TW" altLang="en-US" sz="2400" dirty="0">
                <a:ea typeface="標楷體" panose="03000509000000000000" pitchFamily="65" charset="-120"/>
              </a:rPr>
              <a:t>位被視為患有憂鬱症</a:t>
            </a:r>
            <a:endParaRPr lang="en-US" altLang="zh-TW" sz="2400" dirty="0"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482EFC6-1396-4CEB-AF8C-3D577438C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7097" y="3649212"/>
            <a:ext cx="4053233" cy="306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694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52C9CFC8-97B7-40C2-88BC-4B89FD01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906387" cy="132556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E-DAIC</a:t>
            </a:r>
            <a:r>
              <a:rPr lang="zh-TW" altLang="en-US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</a:t>
            </a:r>
            <a:r>
              <a:rPr lang="en-US" altLang="zh-TW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(The Extended Distress Analysis Interview Corpus)</a:t>
            </a: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FD0C2D73-C0AF-4271-B6A6-A7115047D7F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>
              <a:ea typeface="標楷體" panose="03000509000000000000" pitchFamily="65" charset="-12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0C5E5716-5396-4C76-B419-720B837B2C40}"/>
              </a:ext>
            </a:extLst>
          </p:cNvPr>
          <p:cNvSpPr txBox="1">
            <a:spLocks/>
          </p:cNvSpPr>
          <p:nvPr/>
        </p:nvSpPr>
        <p:spPr>
          <a:xfrm>
            <a:off x="838200" y="1456509"/>
            <a:ext cx="10515600" cy="2855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en-US" sz="2400" dirty="0">
                <a:ea typeface="標楷體" panose="03000509000000000000" pitchFamily="65" charset="-120"/>
              </a:rPr>
              <a:t>是</a:t>
            </a:r>
            <a:r>
              <a:rPr lang="en-US" altLang="zh-TW" sz="2400" dirty="0">
                <a:ea typeface="標楷體" panose="03000509000000000000" pitchFamily="65" charset="-120"/>
              </a:rPr>
              <a:t>2019</a:t>
            </a:r>
            <a:r>
              <a:rPr lang="zh-TW" altLang="en-US" sz="2400" dirty="0">
                <a:ea typeface="標楷體" panose="03000509000000000000" pitchFamily="65" charset="-120"/>
              </a:rPr>
              <a:t>年 </a:t>
            </a:r>
            <a:r>
              <a:rPr lang="en-US" altLang="zh-TW" sz="2400" dirty="0">
                <a:ea typeface="標楷體" panose="03000509000000000000" pitchFamily="65" charset="-120"/>
              </a:rPr>
              <a:t>The Audio/Visual Emotion Challenge and Workshop</a:t>
            </a:r>
            <a:r>
              <a:rPr lang="zh-TW" altLang="en-US" sz="2400" dirty="0">
                <a:ea typeface="標楷體" panose="03000509000000000000" pitchFamily="65" charset="-120"/>
              </a:rPr>
              <a:t> 提供的資料集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en-US" altLang="zh-TW" sz="2400" dirty="0">
                <a:ea typeface="標楷體" panose="03000509000000000000" pitchFamily="65" charset="-120"/>
              </a:rPr>
              <a:t>E-DAIC</a:t>
            </a:r>
            <a:r>
              <a:rPr lang="zh-TW" altLang="en-US" sz="2400" dirty="0">
                <a:ea typeface="標楷體" panose="03000509000000000000" pitchFamily="65" charset="-120"/>
              </a:rPr>
              <a:t> 是 </a:t>
            </a:r>
            <a:r>
              <a:rPr lang="en-US" altLang="zh-TW" sz="2400" dirty="0">
                <a:ea typeface="標楷體" panose="03000509000000000000" pitchFamily="65" charset="-120"/>
              </a:rPr>
              <a:t>DAIC-WOZ</a:t>
            </a:r>
            <a:r>
              <a:rPr lang="zh-TW" altLang="en-US" sz="2400" dirty="0">
                <a:ea typeface="標楷體" panose="03000509000000000000" pitchFamily="65" charset="-120"/>
              </a:rPr>
              <a:t> 的擴充版本，收集的數據包括語音和影片錄音、使用</a:t>
            </a:r>
            <a:r>
              <a:rPr lang="en-US" altLang="zh-TW" sz="2400" dirty="0">
                <a:ea typeface="標楷體" panose="03000509000000000000" pitchFamily="65" charset="-120"/>
              </a:rPr>
              <a:t>Google Cloud</a:t>
            </a:r>
            <a:r>
              <a:rPr lang="zh-TW" altLang="en-US" sz="2400" dirty="0">
                <a:ea typeface="標楷體" panose="03000509000000000000" pitchFamily="65" charset="-120"/>
              </a:rPr>
              <a:t>的語音識別服務自動轉錄的文本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2400" dirty="0">
                <a:ea typeface="標楷體" panose="03000509000000000000" pitchFamily="65" charset="-120"/>
              </a:rPr>
              <a:t>總計有</a:t>
            </a:r>
            <a:r>
              <a:rPr lang="en-US" altLang="zh-TW" sz="2400" dirty="0">
                <a:ea typeface="標楷體" panose="03000509000000000000" pitchFamily="65" charset="-120"/>
              </a:rPr>
              <a:t>275</a:t>
            </a:r>
            <a:r>
              <a:rPr lang="zh-TW" altLang="en-US" sz="2400" dirty="0">
                <a:ea typeface="標楷體" panose="03000509000000000000" pitchFamily="65" charset="-120"/>
              </a:rPr>
              <a:t>名受訪者，包含</a:t>
            </a:r>
            <a:r>
              <a:rPr lang="en-US" altLang="zh-TW" sz="2400" dirty="0">
                <a:ea typeface="標楷體" panose="03000509000000000000" pitchFamily="65" charset="-120"/>
              </a:rPr>
              <a:t>73</a:t>
            </a:r>
            <a:r>
              <a:rPr lang="zh-TW" altLang="en-US" sz="2400" dirty="0">
                <a:ea typeface="標楷體" panose="03000509000000000000" pitchFamily="65" charset="-120"/>
              </a:rPr>
              <a:t>小時的受訪時長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2400" dirty="0">
                <a:ea typeface="標楷體" panose="03000509000000000000" pitchFamily="65" charset="-120"/>
              </a:rPr>
              <a:t>檢測問卷也是 </a:t>
            </a:r>
            <a:r>
              <a:rPr lang="en-US" altLang="zh-TW" sz="2400" dirty="0">
                <a:ea typeface="標楷體" panose="03000509000000000000" pitchFamily="65" charset="-120"/>
              </a:rPr>
              <a:t>PHQ-8</a:t>
            </a:r>
          </a:p>
          <a:p>
            <a:pPr>
              <a:lnSpc>
                <a:spcPct val="100000"/>
              </a:lnSpc>
            </a:pPr>
            <a:endParaRPr lang="en-US" altLang="zh-TW" sz="2400" dirty="0"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endParaRPr lang="en-US" altLang="zh-TW" sz="2400" dirty="0">
              <a:ea typeface="標楷體" panose="03000509000000000000" pitchFamily="65" charset="-120"/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ABE0FE26-B574-41E7-AC9E-33C37464F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710" y="3410745"/>
            <a:ext cx="453258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861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52C9CFC8-97B7-40C2-88BC-4B89FD01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906387" cy="132556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EATD-Corpus</a:t>
            </a:r>
            <a:r>
              <a:rPr lang="zh-TW" altLang="en-US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</a:t>
            </a:r>
            <a:r>
              <a:rPr lang="en-US" altLang="zh-TW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(Emotional Audio-Textual Depression Corpus)</a:t>
            </a: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FD0C2D73-C0AF-4271-B6A6-A7115047D7F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>
              <a:ea typeface="標楷體" panose="03000509000000000000" pitchFamily="65" charset="-12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0C5E5716-5396-4C76-B419-720B837B2C40}"/>
              </a:ext>
            </a:extLst>
          </p:cNvPr>
          <p:cNvSpPr txBox="1">
            <a:spLocks/>
          </p:cNvSpPr>
          <p:nvPr/>
        </p:nvSpPr>
        <p:spPr>
          <a:xfrm>
            <a:off x="838200" y="1456509"/>
            <a:ext cx="10515600" cy="4877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en-US" sz="2400" dirty="0">
                <a:ea typeface="標楷體" panose="03000509000000000000" pitchFamily="65" charset="-120"/>
              </a:rPr>
              <a:t>語言為中文，受訪者為中國學生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2400" dirty="0">
                <a:ea typeface="標楷體" panose="03000509000000000000" pitchFamily="65" charset="-120"/>
              </a:rPr>
              <a:t>由來自同濟大學的</a:t>
            </a:r>
            <a:r>
              <a:rPr lang="en-US" altLang="zh-TW" sz="2400" dirty="0">
                <a:ea typeface="標楷體" panose="03000509000000000000" pitchFamily="65" charset="-120"/>
              </a:rPr>
              <a:t>162</a:t>
            </a:r>
            <a:r>
              <a:rPr lang="zh-TW" altLang="en-US" sz="2400" dirty="0">
                <a:ea typeface="標楷體" panose="03000509000000000000" pitchFamily="65" charset="-120"/>
              </a:rPr>
              <a:t>名學生志願者的訪談中提取的語音和文本組成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2400" dirty="0">
                <a:ea typeface="標楷體" panose="03000509000000000000" pitchFamily="65" charset="-120"/>
              </a:rPr>
              <a:t>資料經由手機上的應用程式收集，受訪者使用手機回答三個隨機的問題，以進行訪談，受訪者可以錄製回應並上傳回答，此外，每名志願者需要完成一份 </a:t>
            </a:r>
            <a:r>
              <a:rPr lang="en-US" altLang="zh-TW" sz="2400" dirty="0">
                <a:ea typeface="標楷體" panose="03000509000000000000" pitchFamily="65" charset="-120"/>
              </a:rPr>
              <a:t>SDS(Self-Rating Depression Scale)</a:t>
            </a:r>
            <a:r>
              <a:rPr lang="zh-TW" altLang="en-US" sz="2400" dirty="0">
                <a:ea typeface="標楷體" panose="03000509000000000000" pitchFamily="65" charset="-120"/>
              </a:rPr>
              <a:t>問卷，該問卷的分數表示抑鬱的嚴重程度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2400" dirty="0">
                <a:ea typeface="標楷體" panose="03000509000000000000" pitchFamily="65" charset="-120"/>
              </a:rPr>
              <a:t>對於中國人來說，原始</a:t>
            </a:r>
            <a:r>
              <a:rPr lang="en-US" altLang="zh-TW" sz="2400" dirty="0">
                <a:ea typeface="標楷體" panose="03000509000000000000" pitchFamily="65" charset="-120"/>
              </a:rPr>
              <a:t>SDS</a:t>
            </a:r>
            <a:r>
              <a:rPr lang="zh-TW" altLang="en-US" sz="2400" dirty="0">
                <a:ea typeface="標楷體" panose="03000509000000000000" pitchFamily="65" charset="-120"/>
              </a:rPr>
              <a:t>分數乘以</a:t>
            </a:r>
            <a:r>
              <a:rPr lang="en-US" altLang="zh-TW" sz="2400" dirty="0">
                <a:ea typeface="標楷體" panose="03000509000000000000" pitchFamily="65" charset="-120"/>
              </a:rPr>
              <a:t>1.25</a:t>
            </a:r>
            <a:r>
              <a:rPr lang="zh-TW" altLang="en-US" sz="2400" dirty="0">
                <a:ea typeface="標楷體" panose="03000509000000000000" pitchFamily="65" charset="-120"/>
              </a:rPr>
              <a:t>後，大於或等於</a:t>
            </a:r>
            <a:r>
              <a:rPr lang="en-US" altLang="zh-TW" sz="2400" dirty="0">
                <a:ea typeface="標楷體" panose="03000509000000000000" pitchFamily="65" charset="-120"/>
              </a:rPr>
              <a:t>53</a:t>
            </a:r>
            <a:r>
              <a:rPr lang="zh-TW" altLang="en-US" sz="2400" dirty="0">
                <a:ea typeface="標楷體" panose="03000509000000000000" pitchFamily="65" charset="-120"/>
              </a:rPr>
              <a:t>代表患有憂鬱症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en-US" altLang="zh-TW" sz="2400" dirty="0">
                <a:ea typeface="標楷體" panose="03000509000000000000" pitchFamily="65" charset="-120"/>
              </a:rPr>
              <a:t>162</a:t>
            </a:r>
            <a:r>
              <a:rPr lang="zh-TW" altLang="en-US" sz="2400" dirty="0">
                <a:ea typeface="標楷體" panose="03000509000000000000" pitchFamily="65" charset="-120"/>
              </a:rPr>
              <a:t>位受訪者中，</a:t>
            </a:r>
            <a:r>
              <a:rPr lang="en-US" altLang="zh-TW" sz="2400" dirty="0">
                <a:ea typeface="標楷體" panose="03000509000000000000" pitchFamily="65" charset="-120"/>
              </a:rPr>
              <a:t>30</a:t>
            </a:r>
            <a:r>
              <a:rPr lang="zh-TW" altLang="en-US" sz="2400" dirty="0">
                <a:ea typeface="標楷體" panose="03000509000000000000" pitchFamily="65" charset="-120"/>
              </a:rPr>
              <a:t>名受訪者被視為憂鬱症患者，另外</a:t>
            </a:r>
            <a:r>
              <a:rPr lang="en-US" altLang="zh-TW" sz="2400" dirty="0">
                <a:ea typeface="標楷體" panose="03000509000000000000" pitchFamily="65" charset="-120"/>
              </a:rPr>
              <a:t>132</a:t>
            </a:r>
            <a:r>
              <a:rPr lang="zh-TW" altLang="en-US" sz="2400" dirty="0">
                <a:ea typeface="標楷體" panose="03000509000000000000" pitchFamily="65" charset="-120"/>
              </a:rPr>
              <a:t>名志願者則沒有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endParaRPr lang="en-US" altLang="zh-TW" sz="2400" dirty="0"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endParaRPr lang="en-US" altLang="zh-TW" sz="240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8117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52C9CFC8-97B7-40C2-88BC-4B89FD01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906387" cy="132556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CMDC</a:t>
            </a:r>
            <a:r>
              <a:rPr lang="zh-TW" altLang="en-US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</a:t>
            </a:r>
            <a:r>
              <a:rPr lang="en-US" altLang="zh-TW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(Chinese Multimodal Depression Corpus)</a:t>
            </a: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FD0C2D73-C0AF-4271-B6A6-A7115047D7F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>
              <a:ea typeface="標楷體" panose="03000509000000000000" pitchFamily="65" charset="-12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0C5E5716-5396-4C76-B419-720B837B2C40}"/>
              </a:ext>
            </a:extLst>
          </p:cNvPr>
          <p:cNvSpPr txBox="1">
            <a:spLocks/>
          </p:cNvSpPr>
          <p:nvPr/>
        </p:nvSpPr>
        <p:spPr>
          <a:xfrm>
            <a:off x="838200" y="1456509"/>
            <a:ext cx="10515600" cy="4877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en-US" sz="2400" dirty="0">
                <a:ea typeface="標楷體" panose="03000509000000000000" pitchFamily="65" charset="-120"/>
              </a:rPr>
              <a:t>該資料集包含中國受訪者的訪談語音、文本和影片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en-US" altLang="zh-TW" sz="2400" dirty="0">
                <a:ea typeface="標楷體" panose="03000509000000000000" pitchFamily="65" charset="-120"/>
              </a:rPr>
              <a:t>MDD</a:t>
            </a:r>
            <a:r>
              <a:rPr lang="zh-TW" altLang="en-US" sz="2400" dirty="0">
                <a:ea typeface="標楷體" panose="03000509000000000000" pitchFamily="65" charset="-120"/>
              </a:rPr>
              <a:t>患者是從北京安定醫院招募的，而健康對照組是從北京理工大學招募的，總共有</a:t>
            </a:r>
            <a:r>
              <a:rPr lang="en-US" altLang="zh-TW" sz="2400" dirty="0">
                <a:ea typeface="標楷體" panose="03000509000000000000" pitchFamily="65" charset="-120"/>
              </a:rPr>
              <a:t>78</a:t>
            </a:r>
            <a:r>
              <a:rPr lang="zh-TW" altLang="en-US" sz="2400" dirty="0">
                <a:ea typeface="標楷體" panose="03000509000000000000" pitchFamily="65" charset="-120"/>
              </a:rPr>
              <a:t>名受試者，其中包括</a:t>
            </a:r>
            <a:r>
              <a:rPr lang="en-US" altLang="zh-TW" sz="2400" dirty="0">
                <a:ea typeface="標楷體" panose="03000509000000000000" pitchFamily="65" charset="-120"/>
              </a:rPr>
              <a:t>26</a:t>
            </a:r>
            <a:r>
              <a:rPr lang="zh-TW" altLang="en-US" sz="2400" dirty="0">
                <a:ea typeface="標楷體" panose="03000509000000000000" pitchFamily="65" charset="-120"/>
              </a:rPr>
              <a:t>名</a:t>
            </a:r>
            <a:r>
              <a:rPr lang="en-US" altLang="zh-TW" sz="2400" dirty="0">
                <a:ea typeface="標楷體" panose="03000509000000000000" pitchFamily="65" charset="-120"/>
              </a:rPr>
              <a:t>MDD</a:t>
            </a:r>
            <a:r>
              <a:rPr lang="zh-TW" altLang="en-US" sz="2400" dirty="0">
                <a:ea typeface="標楷體" panose="03000509000000000000" pitchFamily="65" charset="-120"/>
              </a:rPr>
              <a:t>患者，以及</a:t>
            </a:r>
            <a:r>
              <a:rPr lang="en-US" altLang="zh-TW" sz="2400" dirty="0">
                <a:ea typeface="標楷體" panose="03000509000000000000" pitchFamily="65" charset="-120"/>
              </a:rPr>
              <a:t>52</a:t>
            </a:r>
            <a:r>
              <a:rPr lang="zh-TW" altLang="en-US" sz="2400" dirty="0">
                <a:ea typeface="標楷體" panose="03000509000000000000" pitchFamily="65" charset="-120"/>
              </a:rPr>
              <a:t>名健康對照組（</a:t>
            </a:r>
            <a:r>
              <a:rPr lang="en-US" altLang="zh-TW" sz="2400" dirty="0">
                <a:ea typeface="標楷體" panose="03000509000000000000" pitchFamily="65" charset="-120"/>
              </a:rPr>
              <a:t>17</a:t>
            </a:r>
            <a:r>
              <a:rPr lang="zh-TW" altLang="en-US" sz="2400" dirty="0">
                <a:ea typeface="標楷體" panose="03000509000000000000" pitchFamily="65" charset="-120"/>
              </a:rPr>
              <a:t>名男性，</a:t>
            </a:r>
            <a:r>
              <a:rPr lang="en-US" altLang="zh-TW" sz="2400" dirty="0">
                <a:ea typeface="標楷體" panose="03000509000000000000" pitchFamily="65" charset="-120"/>
              </a:rPr>
              <a:t>35</a:t>
            </a:r>
            <a:r>
              <a:rPr lang="zh-TW" altLang="en-US" sz="2400" dirty="0">
                <a:ea typeface="標楷體" panose="03000509000000000000" pitchFamily="65" charset="-120"/>
              </a:rPr>
              <a:t>名女性）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2400" dirty="0">
                <a:ea typeface="標楷體" panose="03000509000000000000" pitchFamily="65" charset="-120"/>
              </a:rPr>
              <a:t>該研究中 </a:t>
            </a:r>
            <a:r>
              <a:rPr lang="en-US" altLang="zh-TW" sz="2400" dirty="0">
                <a:ea typeface="標楷體" panose="03000509000000000000" pitchFamily="65" charset="-120"/>
              </a:rPr>
              <a:t>HAMD (Hamilton Depression Rating Scale)</a:t>
            </a:r>
            <a:r>
              <a:rPr lang="zh-TW" altLang="en-US" sz="2400" dirty="0">
                <a:ea typeface="標楷體" panose="03000509000000000000" pitchFamily="65" charset="-120"/>
              </a:rPr>
              <a:t>分數在</a:t>
            </a:r>
            <a:r>
              <a:rPr lang="en-US" altLang="zh-TW" sz="2400" dirty="0">
                <a:ea typeface="標楷體" panose="03000509000000000000" pitchFamily="65" charset="-120"/>
              </a:rPr>
              <a:t>18</a:t>
            </a:r>
            <a:r>
              <a:rPr lang="zh-TW" altLang="en-US" sz="2400" dirty="0">
                <a:ea typeface="標楷體" panose="03000509000000000000" pitchFamily="65" charset="-120"/>
              </a:rPr>
              <a:t>以上被認為是中度至重度抑鬱；分數</a:t>
            </a:r>
            <a:r>
              <a:rPr lang="en-US" altLang="zh-TW" sz="2400" dirty="0">
                <a:ea typeface="標楷體" panose="03000509000000000000" pitchFamily="65" charset="-120"/>
              </a:rPr>
              <a:t>8-17</a:t>
            </a:r>
            <a:r>
              <a:rPr lang="zh-TW" altLang="en-US" sz="2400" dirty="0">
                <a:ea typeface="標楷體" panose="03000509000000000000" pitchFamily="65" charset="-120"/>
              </a:rPr>
              <a:t>表示輕度抑鬱；分數</a:t>
            </a:r>
            <a:r>
              <a:rPr lang="en-US" altLang="zh-TW" sz="2400" dirty="0">
                <a:ea typeface="標楷體" panose="03000509000000000000" pitchFamily="65" charset="-120"/>
              </a:rPr>
              <a:t>7</a:t>
            </a:r>
            <a:r>
              <a:rPr lang="zh-TW" altLang="en-US" sz="2400" dirty="0">
                <a:ea typeface="標楷體" panose="03000509000000000000" pitchFamily="65" charset="-120"/>
              </a:rPr>
              <a:t>或更低表示無。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2400" dirty="0">
                <a:ea typeface="標楷體" panose="03000509000000000000" pitchFamily="65" charset="-120"/>
              </a:rPr>
              <a:t>受訪者的語音資料有</a:t>
            </a:r>
            <a:r>
              <a:rPr lang="en-US" altLang="zh-TW" sz="2400" dirty="0">
                <a:ea typeface="標楷體" panose="03000509000000000000" pitchFamily="65" charset="-120"/>
              </a:rPr>
              <a:t>201</a:t>
            </a:r>
            <a:r>
              <a:rPr lang="zh-TW" altLang="en-US" sz="2400" dirty="0">
                <a:ea typeface="標楷體" panose="03000509000000000000" pitchFamily="65" charset="-120"/>
              </a:rPr>
              <a:t>分鐘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endParaRPr lang="en-US" altLang="zh-TW" sz="2400" dirty="0"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B2C229B-36A3-4EEC-87FB-814A2A680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098" y="4294769"/>
            <a:ext cx="3596343" cy="254497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D8BBF73-CB86-45BE-B17E-F84868478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5956" y="4140597"/>
            <a:ext cx="2672856" cy="271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901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6782A-F7CF-4A5C-9F5E-8B26F42F9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1333" y="1637018"/>
            <a:ext cx="10989333" cy="2387600"/>
          </a:xfrm>
        </p:spPr>
        <p:txBody>
          <a:bodyPr>
            <a:normAutofit/>
          </a:bodyPr>
          <a:lstStyle/>
          <a:p>
            <a:r>
              <a:rPr lang="en-US" altLang="zh-TW" sz="4400" b="1" dirty="0"/>
              <a:t>Depression Speech Detection</a:t>
            </a:r>
            <a:br>
              <a:rPr lang="en-US" altLang="zh-TW" sz="4400" b="1" dirty="0"/>
            </a:br>
            <a:r>
              <a:rPr lang="en-US" altLang="zh-TW" sz="4400" b="1" dirty="0"/>
              <a:t>Paper and Method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610854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52C9CFC8-97B7-40C2-88BC-4B89FD01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ECAPA-TDNN Based Depression Detection from Clinical Speech</a:t>
            </a: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FD0C2D73-C0AF-4271-B6A6-A7115047D7F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>
              <a:ea typeface="標楷體" panose="03000509000000000000" pitchFamily="65" charset="-12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0C5E5716-5396-4C76-B419-720B837B2C40}"/>
              </a:ext>
            </a:extLst>
          </p:cNvPr>
          <p:cNvSpPr txBox="1">
            <a:spLocks/>
          </p:cNvSpPr>
          <p:nvPr/>
        </p:nvSpPr>
        <p:spPr>
          <a:xfrm>
            <a:off x="838200" y="1162895"/>
            <a:ext cx="10515600" cy="3341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ea typeface="標楷體" panose="03000509000000000000" pitchFamily="65" charset="-120"/>
              </a:rPr>
              <a:t>想法</a:t>
            </a:r>
            <a:r>
              <a:rPr lang="en-US" altLang="zh-TW" sz="2400" dirty="0"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ea typeface="標楷體" panose="03000509000000000000" pitchFamily="65" charset="-120"/>
              </a:rPr>
              <a:t> 利用</a:t>
            </a:r>
            <a:r>
              <a:rPr lang="en-US" altLang="zh-TW" sz="2400" dirty="0">
                <a:ea typeface="標楷體" panose="03000509000000000000" pitchFamily="65" charset="-120"/>
              </a:rPr>
              <a:t>ECAPA-TDNN </a:t>
            </a:r>
            <a:r>
              <a:rPr lang="zh-TW" altLang="en-US" sz="2400" dirty="0">
                <a:ea typeface="標楷體" panose="03000509000000000000" pitchFamily="65" charset="-120"/>
              </a:rPr>
              <a:t>進行 </a:t>
            </a:r>
            <a:r>
              <a:rPr lang="en-US" altLang="zh-TW" sz="2400" dirty="0">
                <a:ea typeface="標楷體" panose="03000509000000000000" pitchFamily="65" charset="-120"/>
              </a:rPr>
              <a:t>depression detection</a:t>
            </a:r>
          </a:p>
          <a:p>
            <a:r>
              <a:rPr lang="zh-TW" altLang="en-US" sz="2400" dirty="0">
                <a:ea typeface="標楷體" panose="03000509000000000000" pitchFamily="65" charset="-120"/>
              </a:rPr>
              <a:t>模型</a:t>
            </a:r>
            <a:r>
              <a:rPr lang="en-US" altLang="zh-TW" sz="2400" dirty="0"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ea typeface="標楷體" panose="03000509000000000000" pitchFamily="65" charset="-120"/>
              </a:rPr>
              <a:t>ECAPA-TDNN</a:t>
            </a:r>
            <a:r>
              <a:rPr lang="zh-TW" altLang="en-US" sz="2400" dirty="0">
                <a:ea typeface="標楷體" panose="03000509000000000000" pitchFamily="65" charset="-120"/>
              </a:rPr>
              <a:t>，出自論文</a:t>
            </a:r>
            <a:r>
              <a:rPr lang="en-US" altLang="zh-TW" sz="2400" dirty="0">
                <a:ea typeface="標楷體" panose="03000509000000000000" pitchFamily="65" charset="-120"/>
              </a:rPr>
              <a:t>`ECAPA-TDNN: Emphasized Channel Attention, Propagation and Aggregation in TDNN Based Speaker Verification`</a:t>
            </a:r>
          </a:p>
          <a:p>
            <a:r>
              <a:rPr lang="zh-TW" altLang="en-US" sz="2400" dirty="0">
                <a:ea typeface="標楷體" panose="03000509000000000000" pitchFamily="65" charset="-120"/>
              </a:rPr>
              <a:t>使用的資料集</a:t>
            </a:r>
            <a:r>
              <a:rPr lang="en-US" altLang="zh-TW" sz="2400" dirty="0"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ea typeface="標楷體" panose="03000509000000000000" pitchFamily="65" charset="-120"/>
              </a:rPr>
              <a:t> 未公開的資料集</a:t>
            </a:r>
            <a:endParaRPr lang="en-US" altLang="zh-TW" sz="2400" dirty="0">
              <a:ea typeface="標楷體" panose="03000509000000000000" pitchFamily="65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48A624D-330A-4886-ACE4-BFB498456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772" y="3078760"/>
            <a:ext cx="8510227" cy="372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061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52C9CFC8-97B7-40C2-88BC-4B89FD01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200" dirty="0" err="1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CSEnet</a:t>
            </a:r>
            <a:r>
              <a:rPr lang="en-US" altLang="zh-TW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: Complex Squeeze-and-Excitation Network for Speech Depression Level Prediction</a:t>
            </a: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FD0C2D73-C0AF-4271-B6A6-A7115047D7F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>
              <a:ea typeface="標楷體" panose="03000509000000000000" pitchFamily="65" charset="-12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0C5E5716-5396-4C76-B419-720B837B2C40}"/>
              </a:ext>
            </a:extLst>
          </p:cNvPr>
          <p:cNvSpPr txBox="1">
            <a:spLocks/>
          </p:cNvSpPr>
          <p:nvPr/>
        </p:nvSpPr>
        <p:spPr>
          <a:xfrm>
            <a:off x="838200" y="1343818"/>
            <a:ext cx="10515600" cy="4696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ea typeface="標楷體" panose="03000509000000000000" pitchFamily="65" charset="-120"/>
              </a:rPr>
              <a:t>想法</a:t>
            </a:r>
            <a:r>
              <a:rPr lang="en-US" altLang="zh-TW" sz="2400" dirty="0"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ea typeface="標楷體" panose="03000509000000000000" pitchFamily="65" charset="-120"/>
              </a:rPr>
              <a:t> 使用實數</a:t>
            </a:r>
            <a:r>
              <a:rPr lang="en-US" altLang="zh-TW" sz="2400" dirty="0">
                <a:ea typeface="標楷體" panose="03000509000000000000" pitchFamily="65" charset="-120"/>
              </a:rPr>
              <a:t>(real)</a:t>
            </a:r>
            <a:r>
              <a:rPr lang="zh-TW" altLang="en-US" sz="2400" dirty="0">
                <a:ea typeface="標楷體" panose="03000509000000000000" pitchFamily="65" charset="-120"/>
              </a:rPr>
              <a:t>與虛數</a:t>
            </a:r>
            <a:r>
              <a:rPr lang="en-US" altLang="zh-TW" sz="2400" dirty="0">
                <a:ea typeface="標楷體" panose="03000509000000000000" pitchFamily="65" charset="-120"/>
              </a:rPr>
              <a:t>(imaginary)</a:t>
            </a:r>
            <a:r>
              <a:rPr lang="zh-TW" altLang="en-US" sz="2400" dirty="0">
                <a:ea typeface="標楷體" panose="03000509000000000000" pitchFamily="65" charset="-120"/>
              </a:rPr>
              <a:t>的頻譜圖</a:t>
            </a:r>
            <a:r>
              <a:rPr lang="en-US" altLang="zh-TW" sz="2400" dirty="0">
                <a:ea typeface="標楷體" panose="03000509000000000000" pitchFamily="65" charset="-120"/>
              </a:rPr>
              <a:t>(spectrogram)</a:t>
            </a:r>
            <a:r>
              <a:rPr lang="zh-TW" altLang="en-US" sz="2400" dirty="0">
                <a:ea typeface="標楷體" panose="03000509000000000000" pitchFamily="65" charset="-120"/>
              </a:rPr>
              <a:t>作為模型的輸入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r>
              <a:rPr lang="zh-TW" altLang="en-US" sz="2400" dirty="0">
                <a:ea typeface="標楷體" panose="03000509000000000000" pitchFamily="65" charset="-120"/>
              </a:rPr>
              <a:t>模型</a:t>
            </a:r>
            <a:r>
              <a:rPr lang="en-US" altLang="zh-TW" sz="2400" dirty="0"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ea typeface="標楷體" panose="03000509000000000000" pitchFamily="65" charset="-120"/>
              </a:rPr>
              <a:t>SE-</a:t>
            </a:r>
            <a:r>
              <a:rPr lang="en-US" altLang="zh-TW" sz="2400" dirty="0" err="1">
                <a:ea typeface="標楷體" panose="03000509000000000000" pitchFamily="65" charset="-120"/>
              </a:rPr>
              <a:t>ResNet</a:t>
            </a:r>
            <a:r>
              <a:rPr lang="en-US" altLang="zh-TW" sz="2400" dirty="0">
                <a:ea typeface="標楷體" panose="03000509000000000000" pitchFamily="65" charset="-120"/>
              </a:rPr>
              <a:t> (</a:t>
            </a:r>
            <a:r>
              <a:rPr lang="en-US" altLang="zh-TW" sz="24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Squeeze-and-Excitation </a:t>
            </a:r>
            <a:r>
              <a:rPr lang="en-US" altLang="zh-TW" sz="2400" dirty="0" err="1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ResNet</a:t>
            </a:r>
            <a:r>
              <a:rPr lang="en-US" altLang="zh-TW" sz="2400" dirty="0">
                <a:ea typeface="標楷體" panose="03000509000000000000" pitchFamily="65" charset="-120"/>
              </a:rPr>
              <a:t>) </a:t>
            </a:r>
            <a:r>
              <a:rPr lang="zh-TW" altLang="en-US" sz="2400" dirty="0">
                <a:ea typeface="標楷體" panose="03000509000000000000" pitchFamily="65" charset="-120"/>
              </a:rPr>
              <a:t>出自論文</a:t>
            </a:r>
            <a:r>
              <a:rPr lang="en-US" altLang="zh-TW" sz="2400" dirty="0">
                <a:ea typeface="標楷體" panose="03000509000000000000" pitchFamily="65" charset="-120"/>
              </a:rPr>
              <a:t>`Squeeze-and-Excitation Network `</a:t>
            </a:r>
          </a:p>
          <a:p>
            <a:r>
              <a:rPr lang="zh-TW" altLang="en-US" sz="2400" dirty="0">
                <a:ea typeface="標楷體" panose="03000509000000000000" pitchFamily="65" charset="-120"/>
              </a:rPr>
              <a:t>使用的資料集為</a:t>
            </a:r>
            <a:r>
              <a:rPr lang="en-US" altLang="zh-TW" sz="2400" dirty="0">
                <a:ea typeface="標楷體" panose="03000509000000000000" pitchFamily="65" charset="-120"/>
              </a:rPr>
              <a:t>: AVEC-2013</a:t>
            </a:r>
            <a:r>
              <a:rPr lang="zh-TW" altLang="en-US" sz="2400" dirty="0">
                <a:ea typeface="標楷體" panose="03000509000000000000" pitchFamily="65" charset="-120"/>
              </a:rPr>
              <a:t>、</a:t>
            </a:r>
            <a:r>
              <a:rPr lang="en-US" altLang="zh-TW" sz="2400" dirty="0">
                <a:ea typeface="標楷體" panose="03000509000000000000" pitchFamily="65" charset="-120"/>
              </a:rPr>
              <a:t>AVEC-2014</a:t>
            </a:r>
          </a:p>
          <a:p>
            <a:r>
              <a:rPr lang="zh-TW" altLang="en-US" sz="2400" dirty="0">
                <a:ea typeface="標楷體" panose="03000509000000000000" pitchFamily="65" charset="-120"/>
              </a:rPr>
              <a:t>實驗指標為</a:t>
            </a:r>
            <a:r>
              <a:rPr lang="en-US" altLang="zh-TW" sz="2400" dirty="0"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ea typeface="標楷體" panose="03000509000000000000" pitchFamily="65" charset="-120"/>
              </a:rPr>
              <a:t>RMSE</a:t>
            </a:r>
            <a:r>
              <a:rPr lang="zh-TW" altLang="en-US" sz="2400" dirty="0">
                <a:ea typeface="標楷體" panose="03000509000000000000" pitchFamily="65" charset="-120"/>
              </a:rPr>
              <a:t>、</a:t>
            </a:r>
            <a:r>
              <a:rPr lang="en-US" altLang="zh-TW" sz="2400" dirty="0">
                <a:ea typeface="標楷體" panose="03000509000000000000" pitchFamily="65" charset="-120"/>
              </a:rPr>
              <a:t>MAE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FE257EC-327D-4AB7-BD02-61D0C91F9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057" y="3429000"/>
            <a:ext cx="7225281" cy="331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132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1065</Words>
  <Application>Microsoft Office PowerPoint</Application>
  <PresentationFormat>寬螢幕</PresentationFormat>
  <Paragraphs>80</Paragraphs>
  <Slides>11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Office 佈景主題</vt:lpstr>
      <vt:lpstr>2023/09/28 Meeting Report</vt:lpstr>
      <vt:lpstr>Depression Speech Dataset</vt:lpstr>
      <vt:lpstr>DAIC-WOZ (The Distress Analysis Interview Corpus Wizard-of-Oz)</vt:lpstr>
      <vt:lpstr>E-DAIC (The Extended Distress Analysis Interview Corpus)</vt:lpstr>
      <vt:lpstr>EATD-Corpus (Emotional Audio-Textual Depression Corpus)</vt:lpstr>
      <vt:lpstr>CMDC (Chinese Multimodal Depression Corpus)</vt:lpstr>
      <vt:lpstr>Depression Speech Detection Paper and Method</vt:lpstr>
      <vt:lpstr>ECAPA-TDNN Based Depression Detection from Clinical Speech</vt:lpstr>
      <vt:lpstr>CSEnet: Complex Squeeze-and-Excitation Network for Speech Depression Level Prediction</vt:lpstr>
      <vt:lpstr>Unsupervised Instance Discriminative Learning for Depression Detection from Speech Signals</vt:lpstr>
      <vt:lpstr>A Step Towards Preserving Speakers’ Identity While Detecting Depression Via Speaker Disentanglement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2023/09/28 Meeting Report</dc:title>
  <dc:creator>Chun</dc:creator>
  <cp:lastModifiedBy>Chun</cp:lastModifiedBy>
  <cp:revision>35</cp:revision>
  <dcterms:created xsi:type="dcterms:W3CDTF">2023-09-28T02:36:25Z</dcterms:created>
  <dcterms:modified xsi:type="dcterms:W3CDTF">2023-09-28T06:56:31Z</dcterms:modified>
</cp:coreProperties>
</file>