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86" r:id="rId3"/>
    <p:sldId id="288" r:id="rId4"/>
    <p:sldId id="291" r:id="rId5"/>
    <p:sldId id="293" r:id="rId6"/>
    <p:sldId id="295" r:id="rId7"/>
    <p:sldId id="29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285B6-2017-4EC9-B8C7-C607A4C7362F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C733A-5A19-4454-8F1B-B666DBB4CE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37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6805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35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1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2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356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20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9114B-1E01-48D3-B7BC-A9DDF4025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55893E-A177-47DF-BBAC-1CC911862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9E5BF1-0578-4A76-91BA-52DA24FE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B9F0-FD9B-48F4-B2D1-F7BB1049074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D89687-9C48-48B0-A8EA-136B98CB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CD7133-8537-4587-9F68-57958320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194-7DB0-48FB-ACC1-497FA3E20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70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9364E-F75A-43CB-BEF4-66F3F092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7CF387-F0E9-4116-B4E7-ADD6FB52C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B57FEC-3021-4FF7-A02F-B7A4EE03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B9F0-FD9B-48F4-B2D1-F7BB1049074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F58632-FC3A-41C6-8865-A2FCFAC8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AF1AB-5D42-4BDE-99EB-3E5D19AC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194-7DB0-48FB-ACC1-497FA3E20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15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B13319-E3C2-4ACA-AEBD-F3D68C427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0E806E-9C06-425A-994D-482E1E1EE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C709AE-3142-40A9-A519-B6183D90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B9F0-FD9B-48F4-B2D1-F7BB1049074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D18016-F7B8-4ECD-8CCA-EE0EA6AC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5ABE81-95E5-4CCA-BC38-8A962DFD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194-7DB0-48FB-ACC1-497FA3E20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24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F32E0-D90F-4AD8-8015-71059D22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31C10-3B5D-4BBE-A74F-8DB93D3D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7C4AA1-123F-4B6D-8063-2E87E6BA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B9F0-FD9B-48F4-B2D1-F7BB1049074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8EA2C9-F5E0-4885-A24C-BCE284C6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E27FAB-25FB-4C73-B849-A9F31AE8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194-7DB0-48FB-ACC1-497FA3E20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3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28FEA-D775-4F38-A235-4DD56805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3F66CC-8E63-4BAA-9A41-7674DAF0E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29A3C0-ADC3-428B-8FF2-CCF5539D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B9F0-FD9B-48F4-B2D1-F7BB1049074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5E8F7A-B121-4DD6-B36C-C09D6377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08C447-BC7D-4B71-81C2-F187198F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194-7DB0-48FB-ACC1-497FA3E20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6B25B-0D6A-42DD-8F1C-D33AB115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763F5-EFB4-4AF4-81EA-3984BBEA0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2C8E57-9A73-46E1-A541-BE9D413C9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514A9B-F20D-4521-A58B-78F3CAC2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B9F0-FD9B-48F4-B2D1-F7BB1049074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10F507-B8C5-46C0-8F21-2CC7B5F9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F1F937-4845-41A5-A2B5-6172FFE3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194-7DB0-48FB-ACC1-497FA3E20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78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CEDE6-FB90-4857-89D3-7EAE3374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318A2F-3A1C-4E1C-BD78-68FBAF94D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E4F0C7-F42C-49DA-8F16-8042BBB32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C6D980-A4FB-42ED-9774-CE9415276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14A4EF-7E47-4AA8-AA6E-907D11A23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785DC7-48CB-463F-956B-E695ED3F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B9F0-FD9B-48F4-B2D1-F7BB1049074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CCBB41-66E5-4B4E-BFA2-0D7C5C62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40F36A-A53B-4768-95BA-F43BEE54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194-7DB0-48FB-ACC1-497FA3E20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00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90205-6CE8-4ABB-9E71-C6C1902E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250951-4837-4FAD-B5F9-86945ED1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B9F0-FD9B-48F4-B2D1-F7BB1049074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BD6076-CC43-41CD-89BD-DBDB6767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F527C9-E09B-4F45-9A36-3A6B450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194-7DB0-48FB-ACC1-497FA3E20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89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DDAB9F-AD13-43FB-9917-FA620300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B9F0-FD9B-48F4-B2D1-F7BB1049074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B21837-326F-4C5B-873B-16DDBCA7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8F5797-A67A-4335-945A-B00114FB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194-7DB0-48FB-ACC1-497FA3E20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6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B2E4A-748E-4CA5-8CD8-FD416DBB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39FFA-EBF2-4C54-9A0D-F8BE5D9E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2DFA5A5-0BD1-40BA-BB77-BD0500F5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7565C5-CD95-46CC-BC99-B376FFF5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B9F0-FD9B-48F4-B2D1-F7BB1049074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033728-6735-4BA7-812A-00A7600E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1A247A-92CD-4902-971C-0C476801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194-7DB0-48FB-ACC1-497FA3E20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27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C8520-FFE2-4034-BE61-D21B84E1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7F62B0-EDA5-4729-ABE5-CA46D2E18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D9B19A-5F4E-4371-8B6C-C6AF5334E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B1677F-2154-421D-9E6B-273160B5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B9F0-FD9B-48F4-B2D1-F7BB1049074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554033-04B7-4DE8-A548-8C06AFCC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037B94-0751-4373-9E9C-8757FDEA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E3194-7DB0-48FB-ACC1-497FA3E20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10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0AC439-137F-4047-BACA-5A446E22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DFC02F-BBD0-4CFF-914D-D0F9944E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3E760A-F80E-4495-B8F8-3F299A868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B9F0-FD9B-48F4-B2D1-F7BB10490741}" type="datetimeFigureOut">
              <a:rPr lang="zh-TW" altLang="en-US" smtClean="0"/>
              <a:t>2023/10/25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57FEF2-BB4F-4755-B43F-CFAAB01C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B7F4E1-A260-407D-9194-D49865CD7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E3194-7DB0-48FB-ACC1-497FA3E203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53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2023/10/25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CLIMATE AND WEATHER: INSPECTING DEPRESSION DETECTION</a:t>
            </a:r>
            <a:b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</a:b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VIA EMOTION RECOGNITION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利用 </a:t>
            </a:r>
            <a:r>
              <a:rPr lang="en-US" altLang="zh-TW" sz="2400" dirty="0">
                <a:ea typeface="標楷體" panose="03000509000000000000" pitchFamily="65" charset="-120"/>
              </a:rPr>
              <a:t>emotion recognition </a:t>
            </a:r>
            <a:r>
              <a:rPr lang="zh-TW" altLang="en-US" sz="2400" dirty="0">
                <a:ea typeface="標楷體" panose="03000509000000000000" pitchFamily="65" charset="-120"/>
              </a:rPr>
              <a:t>對模型做預訓練，探討經過訓練的模型產生的 </a:t>
            </a:r>
            <a:r>
              <a:rPr lang="en-US" altLang="zh-TW" sz="2400" dirty="0">
                <a:ea typeface="標楷體" panose="03000509000000000000" pitchFamily="65" charset="-120"/>
              </a:rPr>
              <a:t>emotion feature </a:t>
            </a:r>
            <a:r>
              <a:rPr lang="zh-TW" altLang="en-US" sz="2400" dirty="0">
                <a:ea typeface="標楷體" panose="03000509000000000000" pitchFamily="65" charset="-120"/>
              </a:rPr>
              <a:t>使用在 </a:t>
            </a:r>
            <a:r>
              <a:rPr lang="en-US" altLang="zh-TW" sz="2400" dirty="0">
                <a:ea typeface="標楷體" panose="03000509000000000000" pitchFamily="65" charset="-120"/>
              </a:rPr>
              <a:t>depression detection </a:t>
            </a:r>
            <a:r>
              <a:rPr lang="zh-TW" altLang="en-US" sz="2400" dirty="0">
                <a:ea typeface="標楷體" panose="03000509000000000000" pitchFamily="65" charset="-120"/>
              </a:rPr>
              <a:t>上的效果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D429BA-230E-405D-B57A-A05C4875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728" y="2464633"/>
            <a:ext cx="7687112" cy="43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第四個實驗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Emotion Analysis of Depression Data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將 </a:t>
            </a:r>
            <a:r>
              <a:rPr lang="en-US" altLang="zh-TW" sz="2400" dirty="0">
                <a:ea typeface="標楷體" panose="03000509000000000000" pitchFamily="65" charset="-120"/>
              </a:rPr>
              <a:t>depression data</a:t>
            </a:r>
            <a:r>
              <a:rPr lang="zh-TW" altLang="en-US" sz="2400" dirty="0">
                <a:ea typeface="標楷體" panose="03000509000000000000" pitchFamily="65" charset="-120"/>
              </a:rPr>
              <a:t> 輸入 </a:t>
            </a:r>
            <a:r>
              <a:rPr lang="en-US" altLang="zh-TW" sz="2400" dirty="0">
                <a:ea typeface="標楷體" panose="03000509000000000000" pitchFamily="65" charset="-120"/>
              </a:rPr>
              <a:t>emotion recognition </a:t>
            </a:r>
            <a:r>
              <a:rPr lang="zh-TW" altLang="en-US" sz="2400" dirty="0">
                <a:ea typeface="標楷體" panose="03000509000000000000" pitchFamily="65" charset="-120"/>
              </a:rPr>
              <a:t>的模型並觀察輸出的機率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對於語音模型，</a:t>
            </a:r>
            <a:r>
              <a:rPr lang="en-US" altLang="zh-TW" sz="2400" dirty="0">
                <a:ea typeface="標楷體" panose="03000509000000000000" pitchFamily="65" charset="-120"/>
              </a:rPr>
              <a:t>angry </a:t>
            </a:r>
            <a:r>
              <a:rPr lang="zh-TW" altLang="en-US" sz="2400" dirty="0">
                <a:ea typeface="標楷體" panose="03000509000000000000" pitchFamily="65" charset="-120"/>
              </a:rPr>
              <a:t>情緒的機率最大，第二大是 </a:t>
            </a:r>
            <a:r>
              <a:rPr lang="en-US" altLang="zh-TW" sz="2400" dirty="0">
                <a:ea typeface="標楷體" panose="03000509000000000000" pitchFamily="65" charset="-120"/>
              </a:rPr>
              <a:t>happy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對於文字模型，</a:t>
            </a:r>
            <a:r>
              <a:rPr lang="en-US" altLang="zh-TW" sz="2400" dirty="0">
                <a:ea typeface="標楷體" panose="03000509000000000000" pitchFamily="65" charset="-120"/>
              </a:rPr>
              <a:t>sad </a:t>
            </a:r>
            <a:r>
              <a:rPr lang="zh-TW" altLang="en-US" sz="2400" dirty="0">
                <a:ea typeface="標楷體" panose="03000509000000000000" pitchFamily="65" charset="-120"/>
              </a:rPr>
              <a:t>情緒的機率最大，第二大是 </a:t>
            </a:r>
            <a:r>
              <a:rPr lang="en-US" altLang="zh-TW" sz="2400" dirty="0">
                <a:ea typeface="標楷體" panose="03000509000000000000" pitchFamily="65" charset="-120"/>
              </a:rPr>
              <a:t>happy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對於多模態的模型，</a:t>
            </a:r>
            <a:r>
              <a:rPr lang="en-US" altLang="zh-TW" sz="2400" dirty="0">
                <a:ea typeface="標楷體" panose="03000509000000000000" pitchFamily="65" charset="-120"/>
              </a:rPr>
              <a:t>happy </a:t>
            </a:r>
            <a:r>
              <a:rPr lang="zh-TW" altLang="en-US" sz="2400" dirty="0">
                <a:ea typeface="標楷體" panose="03000509000000000000" pitchFamily="65" charset="-120"/>
              </a:rPr>
              <a:t>情緒的機率最大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對於三種模型，</a:t>
            </a:r>
            <a:r>
              <a:rPr lang="en-US" altLang="zh-TW" sz="2400" dirty="0">
                <a:ea typeface="標楷體" panose="03000509000000000000" pitchFamily="65" charset="-120"/>
              </a:rPr>
              <a:t>healthy</a:t>
            </a:r>
            <a:r>
              <a:rPr lang="zh-TW" altLang="en-US" sz="2400" dirty="0">
                <a:ea typeface="標楷體" panose="03000509000000000000" pitchFamily="65" charset="-120"/>
              </a:rPr>
              <a:t> 與 </a:t>
            </a:r>
            <a:r>
              <a:rPr lang="en-US" altLang="zh-TW" sz="2400" dirty="0">
                <a:ea typeface="標楷體" panose="03000509000000000000" pitchFamily="65" charset="-120"/>
              </a:rPr>
              <a:t>depressed</a:t>
            </a:r>
            <a:r>
              <a:rPr lang="zh-TW" altLang="en-US" sz="2400" dirty="0"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ea typeface="標楷體" panose="03000509000000000000" pitchFamily="65" charset="-120"/>
              </a:rPr>
              <a:t>data </a:t>
            </a:r>
            <a:r>
              <a:rPr lang="zh-TW" altLang="en-US" sz="2400" dirty="0">
                <a:ea typeface="標楷體" panose="03000509000000000000" pitchFamily="65" charset="-120"/>
              </a:rPr>
              <a:t>的差異在 </a:t>
            </a:r>
            <a:r>
              <a:rPr lang="en-US" altLang="zh-TW" sz="2400" dirty="0">
                <a:ea typeface="標楷體" panose="03000509000000000000" pitchFamily="65" charset="-120"/>
              </a:rPr>
              <a:t>depressed </a:t>
            </a:r>
            <a:r>
              <a:rPr lang="zh-TW" altLang="en-US" sz="2400" dirty="0">
                <a:ea typeface="標楷體" panose="03000509000000000000" pitchFamily="65" charset="-120"/>
              </a:rPr>
              <a:t>有較高的 </a:t>
            </a:r>
            <a:r>
              <a:rPr lang="en-US" altLang="zh-TW" sz="2400" dirty="0">
                <a:ea typeface="標楷體" panose="03000509000000000000" pitchFamily="65" charset="-120"/>
              </a:rPr>
              <a:t>angry </a:t>
            </a:r>
            <a:r>
              <a:rPr lang="zh-TW" altLang="en-US" sz="2400" dirty="0">
                <a:ea typeface="標楷體" panose="03000509000000000000" pitchFamily="65" charset="-120"/>
              </a:rPr>
              <a:t>與 </a:t>
            </a:r>
            <a:r>
              <a:rPr lang="en-US" altLang="zh-TW" sz="2400" dirty="0">
                <a:ea typeface="標楷體" panose="03000509000000000000" pitchFamily="65" charset="-120"/>
              </a:rPr>
              <a:t>sad </a:t>
            </a:r>
            <a:r>
              <a:rPr lang="zh-TW" altLang="en-US" sz="2400" dirty="0">
                <a:ea typeface="標楷體" panose="03000509000000000000" pitchFamily="65" charset="-120"/>
              </a:rPr>
              <a:t>的機率，相反的，</a:t>
            </a:r>
            <a:r>
              <a:rPr lang="en-US" altLang="zh-TW" sz="2400" dirty="0">
                <a:ea typeface="標楷體" panose="03000509000000000000" pitchFamily="65" charset="-120"/>
              </a:rPr>
              <a:t>healthy</a:t>
            </a:r>
            <a:r>
              <a:rPr lang="zh-TW" altLang="en-US" sz="2400" dirty="0">
                <a:ea typeface="標楷體" panose="03000509000000000000" pitchFamily="65" charset="-120"/>
              </a:rPr>
              <a:t>有較高的 </a:t>
            </a:r>
            <a:r>
              <a:rPr lang="en-US" altLang="zh-TW" sz="2400" dirty="0">
                <a:ea typeface="標楷體" panose="03000509000000000000" pitchFamily="65" charset="-120"/>
              </a:rPr>
              <a:t>neutral </a:t>
            </a:r>
            <a:r>
              <a:rPr lang="zh-TW" altLang="en-US" sz="2400" dirty="0">
                <a:ea typeface="標楷體" panose="03000509000000000000" pitchFamily="65" charset="-120"/>
              </a:rPr>
              <a:t>與 </a:t>
            </a:r>
            <a:r>
              <a:rPr lang="en-US" altLang="zh-TW" sz="2400" dirty="0">
                <a:ea typeface="標楷體" panose="03000509000000000000" pitchFamily="65" charset="-120"/>
              </a:rPr>
              <a:t>happy </a:t>
            </a:r>
            <a:r>
              <a:rPr lang="zh-TW" altLang="en-US" sz="2400" dirty="0">
                <a:ea typeface="標楷體" panose="03000509000000000000" pitchFamily="65" charset="-120"/>
              </a:rPr>
              <a:t>的機率</a:t>
            </a: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48CEF0-6A18-46A3-86F9-2FDA0039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2270"/>
            <a:ext cx="12192000" cy="13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5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第四個實驗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Emotion Analysis of Depression Data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10657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Valence(</a:t>
            </a:r>
            <a:r>
              <a:rPr lang="zh-TW" altLang="en-US" sz="2400" dirty="0">
                <a:ea typeface="標楷體" panose="03000509000000000000" pitchFamily="65" charset="-120"/>
              </a:rPr>
              <a:t>正面 </a:t>
            </a:r>
            <a:r>
              <a:rPr lang="en-US" altLang="zh-TW" sz="2400" dirty="0">
                <a:ea typeface="標楷體" panose="03000509000000000000" pitchFamily="65" charset="-120"/>
              </a:rPr>
              <a:t>vs </a:t>
            </a:r>
            <a:r>
              <a:rPr lang="zh-TW" altLang="en-US" sz="2400" dirty="0">
                <a:ea typeface="標楷體" panose="03000509000000000000" pitchFamily="65" charset="-120"/>
              </a:rPr>
              <a:t>負面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ea typeface="標楷體" panose="03000509000000000000" pitchFamily="65" charset="-120"/>
              </a:rPr>
              <a:t>Activation(</a:t>
            </a:r>
            <a:r>
              <a:rPr lang="zh-TW" altLang="en-US" sz="2400" dirty="0">
                <a:ea typeface="標楷體" panose="03000509000000000000" pitchFamily="65" charset="-120"/>
              </a:rPr>
              <a:t>刺激 </a:t>
            </a:r>
            <a:r>
              <a:rPr lang="en-US" altLang="zh-TW" sz="2400" dirty="0">
                <a:ea typeface="標楷體" panose="03000509000000000000" pitchFamily="65" charset="-120"/>
              </a:rPr>
              <a:t>vs </a:t>
            </a:r>
            <a:r>
              <a:rPr lang="zh-TW" altLang="en-US" sz="2400" dirty="0">
                <a:ea typeface="標楷體" panose="03000509000000000000" pitchFamily="65" charset="-120"/>
              </a:rPr>
              <a:t>沉靜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ea typeface="標楷體" panose="03000509000000000000" pitchFamily="65" charset="-120"/>
              </a:rPr>
              <a:t>，</a:t>
            </a:r>
            <a:r>
              <a:rPr lang="en-US" altLang="zh-TW" sz="2400" dirty="0">
                <a:ea typeface="標楷體" panose="03000509000000000000" pitchFamily="65" charset="-120"/>
              </a:rPr>
              <a:t>Dominance(</a:t>
            </a:r>
            <a:r>
              <a:rPr lang="zh-TW" altLang="en-US" sz="2400" dirty="0">
                <a:ea typeface="標楷體" panose="03000509000000000000" pitchFamily="65" charset="-120"/>
              </a:rPr>
              <a:t>支配 </a:t>
            </a:r>
            <a:r>
              <a:rPr lang="en-US" altLang="zh-TW" sz="2400" dirty="0">
                <a:ea typeface="標楷體" panose="03000509000000000000" pitchFamily="65" charset="-120"/>
              </a:rPr>
              <a:t>vs </a:t>
            </a:r>
            <a:r>
              <a:rPr lang="zh-TW" altLang="en-US" sz="2400" dirty="0">
                <a:ea typeface="標楷體" panose="03000509000000000000" pitchFamily="65" charset="-120"/>
              </a:rPr>
              <a:t>被支配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語音相對於其他模態，有最低的 </a:t>
            </a:r>
            <a:r>
              <a:rPr lang="en-US" altLang="zh-TW" sz="2400" dirty="0">
                <a:ea typeface="標楷體" panose="03000509000000000000" pitchFamily="65" charset="-120"/>
              </a:rPr>
              <a:t>valence </a:t>
            </a:r>
            <a:r>
              <a:rPr lang="zh-TW" altLang="en-US" sz="2400" dirty="0">
                <a:ea typeface="標楷體" panose="03000509000000000000" pitchFamily="65" charset="-120"/>
              </a:rPr>
              <a:t>分數，最高的 </a:t>
            </a:r>
            <a:r>
              <a:rPr lang="en-US" altLang="zh-TW" sz="2400" dirty="0">
                <a:ea typeface="標楷體" panose="03000509000000000000" pitchFamily="65" charset="-120"/>
              </a:rPr>
              <a:t>dominance </a:t>
            </a:r>
            <a:r>
              <a:rPr lang="zh-TW" altLang="en-US" sz="2400" dirty="0">
                <a:ea typeface="標楷體" panose="03000509000000000000" pitchFamily="65" charset="-120"/>
              </a:rPr>
              <a:t>分數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文字相對於其他模態，有最低的 </a:t>
            </a:r>
            <a:r>
              <a:rPr lang="en-US" altLang="zh-TW" sz="2400" dirty="0">
                <a:ea typeface="標楷體" panose="03000509000000000000" pitchFamily="65" charset="-120"/>
              </a:rPr>
              <a:t>activation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dominance</a:t>
            </a:r>
            <a:r>
              <a:rPr lang="zh-TW" altLang="en-US" sz="2400" dirty="0">
                <a:ea typeface="標楷體" panose="03000509000000000000" pitchFamily="65" charset="-120"/>
              </a:rPr>
              <a:t> 分數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多模態相對於其他模態，有較高的 </a:t>
            </a:r>
            <a:r>
              <a:rPr lang="en-US" altLang="zh-TW" sz="2400" dirty="0">
                <a:ea typeface="標楷體" panose="03000509000000000000" pitchFamily="65" charset="-120"/>
              </a:rPr>
              <a:t>valence </a:t>
            </a:r>
            <a:r>
              <a:rPr lang="zh-TW" altLang="en-US" sz="2400" dirty="0">
                <a:ea typeface="標楷體" panose="03000509000000000000" pitchFamily="65" charset="-120"/>
              </a:rPr>
              <a:t>分數，表示情緒較為正面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ea typeface="標楷體" panose="03000509000000000000" pitchFamily="65" charset="-120"/>
              </a:rPr>
              <a:t>depression data</a:t>
            </a:r>
            <a:r>
              <a:rPr lang="zh-TW" altLang="en-US" sz="2400" dirty="0">
                <a:ea typeface="標楷體" panose="03000509000000000000" pitchFamily="65" charset="-120"/>
              </a:rPr>
              <a:t> 相對於 </a:t>
            </a:r>
            <a:r>
              <a:rPr lang="en-US" altLang="zh-TW" sz="2400" dirty="0">
                <a:ea typeface="標楷體" panose="03000509000000000000" pitchFamily="65" charset="-120"/>
              </a:rPr>
              <a:t>healthy</a:t>
            </a:r>
            <a:r>
              <a:rPr lang="zh-TW" altLang="en-US" sz="2400" dirty="0">
                <a:ea typeface="標楷體" panose="03000509000000000000" pitchFamily="65" charset="-120"/>
              </a:rPr>
              <a:t>有較高的 </a:t>
            </a:r>
            <a:r>
              <a:rPr lang="en-US" altLang="zh-TW" sz="2400" dirty="0">
                <a:ea typeface="標楷體" panose="03000509000000000000" pitchFamily="65" charset="-120"/>
              </a:rPr>
              <a:t>dominance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activation</a:t>
            </a:r>
            <a:r>
              <a:rPr lang="zh-TW" altLang="en-US" sz="2400" dirty="0">
                <a:ea typeface="標楷體" panose="03000509000000000000" pitchFamily="65" charset="-120"/>
              </a:rPr>
              <a:t>，較低的 </a:t>
            </a:r>
            <a:r>
              <a:rPr lang="en-US" altLang="zh-TW" sz="2400" dirty="0">
                <a:ea typeface="標楷體" panose="03000509000000000000" pitchFamily="65" charset="-120"/>
              </a:rPr>
              <a:t>valence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FD60909-814E-44DC-BC16-F9163AD2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4796"/>
            <a:ext cx="12192000" cy="18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1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第四個實驗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 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Emotion Analysis of Depression Data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10657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語音相對於其他模態，給出較正面的分數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文字相對於其他模態，給出較負面的分數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融合兩個模態，則給出負面的分數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以負面的情緒去偵測 </a:t>
            </a:r>
            <a:r>
              <a:rPr lang="en-US" altLang="zh-TW" sz="2400" dirty="0">
                <a:ea typeface="標楷體" panose="03000509000000000000" pitchFamily="65" charset="-120"/>
              </a:rPr>
              <a:t>depression </a:t>
            </a:r>
            <a:r>
              <a:rPr lang="zh-TW" altLang="en-US" sz="2400" dirty="0">
                <a:ea typeface="標楷體" panose="03000509000000000000" pitchFamily="65" charset="-120"/>
              </a:rPr>
              <a:t>會有更好的效果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90F003-63AD-41D0-8F50-4FEC92D1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82" y="3790157"/>
            <a:ext cx="7441035" cy="283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6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Case Study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5D241C8-EE4C-48B7-9F79-DCC7DE661833}"/>
              </a:ext>
            </a:extLst>
          </p:cNvPr>
          <p:cNvSpPr txBox="1">
            <a:spLocks/>
          </p:cNvSpPr>
          <p:nvPr/>
        </p:nvSpPr>
        <p:spPr>
          <a:xfrm>
            <a:off x="838199" y="1253331"/>
            <a:ext cx="110657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病患</a:t>
            </a:r>
            <a:r>
              <a:rPr lang="en-US" altLang="zh-TW" sz="2400" dirty="0">
                <a:ea typeface="標楷體" panose="03000509000000000000" pitchFamily="65" charset="-120"/>
              </a:rPr>
              <a:t>350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ea typeface="標楷體" panose="03000509000000000000" pitchFamily="65" charset="-120"/>
              </a:rPr>
              <a:t>語音模型</a:t>
            </a:r>
            <a:r>
              <a:rPr lang="en-US" altLang="zh-TW" sz="2000" dirty="0"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happy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ea typeface="標楷體" panose="03000509000000000000" pitchFamily="65" charset="-120"/>
              </a:rPr>
              <a:t>文字模型</a:t>
            </a:r>
            <a:r>
              <a:rPr lang="en-US" altLang="zh-TW" sz="2000" dirty="0"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sad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ea typeface="標楷體" panose="03000509000000000000" pitchFamily="65" charset="-120"/>
              </a:rPr>
              <a:t>語氣放鬆、語調愉快、偶爾會有笑聲，但使用的文字則較為負面，如</a:t>
            </a:r>
            <a:r>
              <a:rPr lang="en-US" altLang="zh-TW" sz="2000" dirty="0">
                <a:ea typeface="標楷體" panose="03000509000000000000" pitchFamily="65" charset="-120"/>
              </a:rPr>
              <a:t>:“introvert”, “calm down”, “mistreatment”, “abuse”, “annoyed”</a:t>
            </a: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病患</a:t>
            </a:r>
            <a:r>
              <a:rPr lang="en-US" altLang="zh-TW" sz="2400" dirty="0">
                <a:ea typeface="標楷體" panose="03000509000000000000" pitchFamily="65" charset="-120"/>
              </a:rPr>
              <a:t>426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ea typeface="標楷體" panose="03000509000000000000" pitchFamily="65" charset="-120"/>
              </a:rPr>
              <a:t>語音模型</a:t>
            </a:r>
            <a:r>
              <a:rPr lang="en-US" altLang="zh-TW" sz="2000" dirty="0"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angry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ea typeface="標楷體" panose="03000509000000000000" pitchFamily="65" charset="-120"/>
              </a:rPr>
              <a:t>文字模型</a:t>
            </a:r>
            <a:r>
              <a:rPr lang="en-US" altLang="zh-TW" sz="2000" dirty="0"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ea typeface="標楷體" panose="03000509000000000000" pitchFamily="65" charset="-120"/>
              </a:rPr>
              <a:t>sad</a:t>
            </a:r>
          </a:p>
          <a:p>
            <a:pPr lvl="1">
              <a:lnSpc>
                <a:spcPct val="100000"/>
              </a:lnSpc>
            </a:pPr>
            <a:r>
              <a:rPr lang="zh-TW" altLang="en-US" sz="2000" dirty="0">
                <a:ea typeface="標楷體" panose="03000509000000000000" pitchFamily="65" charset="-120"/>
              </a:rPr>
              <a:t>話講得比較少、語調較低、講話的最後一句都很簡短</a:t>
            </a:r>
            <a:endParaRPr lang="en-US" altLang="zh-TW" sz="2000" dirty="0"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</a:pPr>
            <a:endParaRPr lang="en-US" altLang="zh-TW" sz="20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196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906387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總結</a:t>
            </a:r>
            <a:endParaRPr lang="en-US" altLang="zh-TW" sz="3200" dirty="0"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5E5716-5396-4C76-B419-720B837B2C40}"/>
              </a:ext>
            </a:extLst>
          </p:cNvPr>
          <p:cNvSpPr txBox="1">
            <a:spLocks/>
          </p:cNvSpPr>
          <p:nvPr/>
        </p:nvSpPr>
        <p:spPr>
          <a:xfrm>
            <a:off x="838200" y="1456509"/>
            <a:ext cx="11065778" cy="3753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人類從不同的管道、模態表達的情感資訊是不一致的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不能只從 </a:t>
            </a:r>
            <a:r>
              <a:rPr lang="en-US" altLang="zh-TW" sz="2400" dirty="0">
                <a:ea typeface="標楷體" panose="03000509000000000000" pitchFamily="65" charset="-120"/>
              </a:rPr>
              <a:t>sad </a:t>
            </a:r>
            <a:r>
              <a:rPr lang="zh-TW" altLang="en-US" sz="2400" dirty="0">
                <a:ea typeface="標楷體" panose="03000509000000000000" pitchFamily="65" charset="-120"/>
              </a:rPr>
              <a:t>或較為負面的情緒去檢測憂鬱傾向的症狀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不是所有的憂鬱傾向的人都擁有 </a:t>
            </a:r>
            <a:r>
              <a:rPr lang="en-US" altLang="zh-TW" sz="2400" dirty="0">
                <a:ea typeface="標楷體" panose="03000509000000000000" pitchFamily="65" charset="-120"/>
              </a:rPr>
              <a:t>“</a:t>
            </a:r>
            <a:r>
              <a:rPr lang="zh-TW" altLang="en-US" sz="2400" dirty="0">
                <a:ea typeface="標楷體" panose="03000509000000000000" pitchFamily="65" charset="-120"/>
              </a:rPr>
              <a:t>傷心</a:t>
            </a:r>
            <a:r>
              <a:rPr lang="en-US" altLang="zh-TW" sz="2400" dirty="0"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ea typeface="標楷體" panose="03000509000000000000" pitchFamily="65" charset="-120"/>
              </a:rPr>
              <a:t> 或是 </a:t>
            </a:r>
            <a:r>
              <a:rPr lang="en-US" altLang="zh-TW" sz="2400" dirty="0">
                <a:ea typeface="標楷體" panose="03000509000000000000" pitchFamily="65" charset="-120"/>
              </a:rPr>
              <a:t>“</a:t>
            </a:r>
            <a:r>
              <a:rPr lang="zh-TW" altLang="en-US" sz="2400" dirty="0">
                <a:ea typeface="標楷體" panose="03000509000000000000" pitchFamily="65" charset="-120"/>
              </a:rPr>
              <a:t>無力</a:t>
            </a:r>
            <a:r>
              <a:rPr lang="en-US" altLang="zh-TW" sz="2400" dirty="0">
                <a:ea typeface="標楷體" panose="03000509000000000000" pitchFamily="65" charset="-120"/>
              </a:rPr>
              <a:t>”</a:t>
            </a:r>
            <a:r>
              <a:rPr lang="zh-TW" altLang="en-US" sz="2400" dirty="0">
                <a:ea typeface="標楷體" panose="03000509000000000000" pitchFamily="65" charset="-120"/>
              </a:rPr>
              <a:t> 的情緒特徵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ea typeface="標楷體" panose="03000509000000000000" pitchFamily="65" charset="-120"/>
              </a:rPr>
              <a:t>憂鬱傾向的確會影響一個人的情緒，但不代表只會有負面情緒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867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639</Words>
  <Application>Microsoft Office PowerPoint</Application>
  <PresentationFormat>寬螢幕</PresentationFormat>
  <Paragraphs>59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佈景主題</vt:lpstr>
      <vt:lpstr>2023/10/25 Meeting Report</vt:lpstr>
      <vt:lpstr>CLIMATE AND WEATHER: INSPECTING DEPRESSION DETECTION VIA EMOTION RECOGNITION</vt:lpstr>
      <vt:lpstr>第四個實驗: Emotion Analysis of Depression Data</vt:lpstr>
      <vt:lpstr>第四個實驗: Emotion Analysis of Depression Data</vt:lpstr>
      <vt:lpstr>第四個實驗: Emotion Analysis of Depression Data</vt:lpstr>
      <vt:lpstr>Case Study</vt:lpstr>
      <vt:lpstr>總結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2023/10/25 Meeting Report</dc:title>
  <dc:creator>Chun</dc:creator>
  <cp:lastModifiedBy>Chun</cp:lastModifiedBy>
  <cp:revision>12</cp:revision>
  <dcterms:created xsi:type="dcterms:W3CDTF">2023-10-25T04:21:34Z</dcterms:created>
  <dcterms:modified xsi:type="dcterms:W3CDTF">2023-10-25T05:53:58Z</dcterms:modified>
</cp:coreProperties>
</file>