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86" r:id="rId3"/>
    <p:sldId id="288" r:id="rId4"/>
    <p:sldId id="292" r:id="rId5"/>
    <p:sldId id="293" r:id="rId6"/>
    <p:sldId id="29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D641A-75BA-404A-9882-04280E79BBA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51D42-1E84-4348-86ED-864FDC1A8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20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0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80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35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410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70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30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16333-4D46-4A58-AF99-D313DD2FD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895893-09BD-4F58-AB0F-1537ED764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9DDBB3-219F-4F9E-81E7-694B1742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A1DD-F604-418C-B4DF-C8DC3FAA656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B8108D-A5EF-449D-978D-660DDB96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D60F38-1F3C-48EF-AED4-EEBCF90F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770-FFB1-4D03-A264-6ADD04D20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26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340E5-2367-4AF0-BD57-EBAF3F89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B3FFD0-ED8F-40E6-BAFE-FF6678F51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EEC522-2F6F-4D24-8577-E277A1FE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A1DD-F604-418C-B4DF-C8DC3FAA656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2883C0-CAC4-41C1-A349-0164A8F6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DACD3E-84BB-43D9-AFA6-03FBE4C0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770-FFB1-4D03-A264-6ADD04D20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92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19926E-176D-49BF-835E-628578730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4F738C-7564-4A02-9E15-9FDD6AE0F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8E39BA-667F-4287-95C9-3A594766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A1DD-F604-418C-B4DF-C8DC3FAA656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16D340-798F-4438-B8A5-0E893056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550DC8-3CA4-4895-9545-19C8291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770-FFB1-4D03-A264-6ADD04D20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31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4CBEC4-FEBE-4C27-B317-6D4F7FED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3202C0-CCF3-4F47-8B70-71CC6A54D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856517-D2FD-4371-913A-8BBA7082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A1DD-F604-418C-B4DF-C8DC3FAA656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B229D7-2014-45B0-80EE-FE045976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D3D06-69FF-4165-945D-23525318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770-FFB1-4D03-A264-6ADD04D20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14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21C6C2-8741-4192-AF92-198B357F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118E3B-B7A8-48AA-B9F0-C995A80D4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6CE0BF-23EE-4E0A-8923-52C3C6DD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A1DD-F604-418C-B4DF-C8DC3FAA656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18A422-E586-4368-97B2-5626CA92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EE720A-85C5-4159-A8DF-BE1462D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770-FFB1-4D03-A264-6ADD04D20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17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A64E49-9B6C-4639-A8E2-F7EA70F9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EE0C9F-710C-4BE8-8207-5E5D483B4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A53BD5-D8FA-4AAE-B1D3-DCC36797C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441BB4-D71F-46DB-B118-0EDF7A1A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A1DD-F604-418C-B4DF-C8DC3FAA656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301009-C8B9-4489-88DB-619B12AF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EF554-4BD1-4BAD-8238-720E25C1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770-FFB1-4D03-A264-6ADD04D20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C5D7F-B9BF-4EC7-A382-C6C66F9E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78C02D-3AB3-42E5-AE46-8506A2597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54118E-ED6D-4A33-80DC-B10661C00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83B91E-3106-41CF-AA3E-05BA2CAC0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E26913-3052-4937-9490-3C0D53B81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4192166-A56E-4DD8-BAA8-6E856926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A1DD-F604-418C-B4DF-C8DC3FAA656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99ABB4-AB38-4829-9D1F-7D8DEB97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281C975-D2B2-4DE5-BF01-284FDD33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770-FFB1-4D03-A264-6ADD04D20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98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83DC0-575D-4E8B-865C-8998F9BA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DBBA0B7-64CF-4AF3-8A08-50BADCCF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A1DD-F604-418C-B4DF-C8DC3FAA656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9C54C5-FD53-4441-BA48-442F75BB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548BD7-B4B6-47D2-9B96-170D0FBF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770-FFB1-4D03-A264-6ADD04D20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15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71F7B7D-28B3-44A7-8ED3-567674B6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A1DD-F604-418C-B4DF-C8DC3FAA656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66F5936-7BD7-408F-ACAF-CC3B3150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1C9B28-3815-4A4B-9F13-57CFF9DD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770-FFB1-4D03-A264-6ADD04D20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00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B4180-73C7-4E60-80AF-C7660D48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7F21DA-B5FE-4031-A9C6-D07C1F47B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1C257C-3357-4C82-B4C1-B413F7F3C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DCA010-3612-41C5-95E0-FA31885F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A1DD-F604-418C-B4DF-C8DC3FAA656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36F588-9F99-4E34-80CD-52B4017E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5B2AAA-0C09-431D-A5F7-E26E8E6A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770-FFB1-4D03-A264-6ADD04D20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83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1F6ED2-DBF0-44B5-9241-978D9790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4F89302-18D1-470A-84AD-3DE7D26B7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61AFF3-409C-40CD-953D-4EB5AC016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F8C8D9-686E-4E8D-8EAA-336CCB23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A1DD-F604-418C-B4DF-C8DC3FAA656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C334E9-5949-4EE3-8D30-28E59337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417287-7627-4C24-9B5B-55E9553C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770-FFB1-4D03-A264-6ADD04D20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38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504B415-4C8E-46DE-9898-B755C52B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CE9473-5D7D-4550-8B30-91187D106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AB0D52-D941-4878-B408-CE6343F3B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A1DD-F604-418C-B4DF-C8DC3FAA656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A9610E-0AC9-4D52-81B7-FBDACABB2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B0CA0F-776D-4373-9B49-4D3A6B92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5C770-FFB1-4D03-A264-6ADD04D20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25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2023/11/01 Meeting Report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Gender Bias in Depression Detection Using Audio Features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508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由於 </a:t>
            </a:r>
            <a:r>
              <a:rPr lang="en-US" altLang="zh-TW" sz="2400" dirty="0">
                <a:ea typeface="標楷體" panose="03000509000000000000" pitchFamily="65" charset="-120"/>
              </a:rPr>
              <a:t>DAIC-WOZ </a:t>
            </a:r>
            <a:r>
              <a:rPr lang="zh-TW" altLang="en-US" sz="2400" dirty="0">
                <a:ea typeface="標楷體" panose="03000509000000000000" pitchFamily="65" charset="-120"/>
              </a:rPr>
              <a:t>的資料不平衡，男性的 </a:t>
            </a:r>
            <a:r>
              <a:rPr lang="en-US" altLang="zh-TW" sz="2400" dirty="0">
                <a:ea typeface="標楷體" panose="03000509000000000000" pitchFamily="65" charset="-120"/>
              </a:rPr>
              <a:t>ND:D</a:t>
            </a:r>
            <a:r>
              <a:rPr lang="zh-TW" altLang="en-US" sz="2400" dirty="0">
                <a:ea typeface="標楷體" panose="03000509000000000000" pitchFamily="65" charset="-120"/>
              </a:rPr>
              <a:t> 為 </a:t>
            </a:r>
            <a:r>
              <a:rPr lang="en-US" altLang="zh-TW" sz="2400" dirty="0">
                <a:ea typeface="標楷體" panose="03000509000000000000" pitchFamily="65" charset="-120"/>
              </a:rPr>
              <a:t>7:2</a:t>
            </a:r>
            <a:r>
              <a:rPr lang="zh-TW" altLang="en-US" sz="2400" dirty="0">
                <a:ea typeface="標楷體" panose="03000509000000000000" pitchFamily="65" charset="-120"/>
              </a:rPr>
              <a:t>，導致男性資料中被標記為 </a:t>
            </a:r>
            <a:r>
              <a:rPr lang="en-US" altLang="zh-TW" sz="2400" dirty="0">
                <a:ea typeface="標楷體" panose="03000509000000000000" pitchFamily="65" charset="-120"/>
              </a:rPr>
              <a:t>Depression </a:t>
            </a:r>
            <a:r>
              <a:rPr lang="zh-TW" altLang="en-US" sz="2400" dirty="0">
                <a:ea typeface="標楷體" panose="03000509000000000000" pitchFamily="65" charset="-120"/>
              </a:rPr>
              <a:t>的 </a:t>
            </a:r>
            <a:r>
              <a:rPr lang="en-US" altLang="zh-TW" sz="2400" dirty="0">
                <a:ea typeface="標楷體" panose="03000509000000000000" pitchFamily="65" charset="-120"/>
              </a:rPr>
              <a:t>F1 </a:t>
            </a:r>
            <a:r>
              <a:rPr lang="zh-TW" altLang="en-US" sz="2400" dirty="0">
                <a:ea typeface="標楷體" panose="03000509000000000000" pitchFamily="65" charset="-120"/>
              </a:rPr>
              <a:t>分數偏低。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貢獻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ea typeface="標楷體" panose="03000509000000000000" pitchFamily="65" charset="-120"/>
              </a:rPr>
              <a:t>Reproduce </a:t>
            </a:r>
            <a:r>
              <a:rPr lang="en-US" altLang="zh-TW" dirty="0" err="1">
                <a:ea typeface="標楷體" panose="03000509000000000000" pitchFamily="65" charset="-120"/>
              </a:rPr>
              <a:t>DepAudioNet</a:t>
            </a:r>
            <a:r>
              <a:rPr lang="zh-TW" altLang="en-US" dirty="0">
                <a:ea typeface="標楷體" panose="03000509000000000000" pitchFamily="65" charset="-120"/>
              </a:rPr>
              <a:t> 的論文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zh-TW" altLang="en-US" dirty="0">
                <a:ea typeface="標楷體" panose="03000509000000000000" pitchFamily="65" charset="-120"/>
              </a:rPr>
              <a:t>對訓練資料做 </a:t>
            </a:r>
            <a:r>
              <a:rPr lang="en-US" altLang="zh-TW" dirty="0">
                <a:ea typeface="標楷體" panose="03000509000000000000" pitchFamily="65" charset="-120"/>
              </a:rPr>
              <a:t>data redistribution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zh-TW" altLang="en-US" dirty="0">
                <a:ea typeface="標楷體" panose="03000509000000000000" pitchFamily="65" charset="-120"/>
              </a:rPr>
              <a:t>將 </a:t>
            </a:r>
            <a:r>
              <a:rPr lang="en-US" altLang="zh-TW" dirty="0" err="1">
                <a:ea typeface="標楷體" panose="03000509000000000000" pitchFamily="65" charset="-120"/>
              </a:rPr>
              <a:t>DepAudioNet</a:t>
            </a:r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ea typeface="標楷體" panose="03000509000000000000" pitchFamily="65" charset="-120"/>
              </a:rPr>
              <a:t>模型的輸入從 </a:t>
            </a:r>
            <a:r>
              <a:rPr lang="en-US" altLang="zh-TW" dirty="0" err="1">
                <a:ea typeface="標楷體" panose="03000509000000000000" pitchFamily="65" charset="-120"/>
              </a:rPr>
              <a:t>mel</a:t>
            </a:r>
            <a:r>
              <a:rPr lang="en-US" altLang="zh-TW" dirty="0">
                <a:ea typeface="標楷體" panose="03000509000000000000" pitchFamily="65" charset="-120"/>
              </a:rPr>
              <a:t>-spectrogram </a:t>
            </a:r>
            <a:r>
              <a:rPr lang="zh-TW" altLang="en-US" dirty="0">
                <a:ea typeface="標楷體" panose="03000509000000000000" pitchFamily="65" charset="-120"/>
              </a:rPr>
              <a:t>改成 </a:t>
            </a:r>
            <a:r>
              <a:rPr lang="en-US" altLang="zh-TW" dirty="0">
                <a:ea typeface="標楷體" panose="03000509000000000000" pitchFamily="65" charset="-120"/>
              </a:rPr>
              <a:t>raw audio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endParaRPr lang="en-US" altLang="zh-TW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4C85DC-59D5-4CFB-BBAF-0700D64F5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75" y="2585731"/>
            <a:ext cx="58864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更改模型的輸入</a:t>
            </a:r>
            <a:endParaRPr lang="en-US" altLang="zh-TW" sz="3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0D2639-31C1-42DC-BEB7-E67EDEC74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9" y="4600575"/>
            <a:ext cx="6400800" cy="22574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E427BFD-66F3-406A-878A-D3B801ACD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897" y="1050153"/>
            <a:ext cx="7210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5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Data</a:t>
            </a:r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Redistribution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想法就是將不同標籤的資料採樣一樣的數量作為新的訓練資料集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以 </a:t>
            </a:r>
            <a:r>
              <a:rPr lang="en-US" altLang="zh-TW" sz="2400" dirty="0">
                <a:ea typeface="標楷體" panose="03000509000000000000" pitchFamily="65" charset="-120"/>
              </a:rPr>
              <a:t>DAIC-WOZ</a:t>
            </a:r>
            <a:r>
              <a:rPr lang="zh-TW" altLang="en-US" sz="2400" dirty="0">
                <a:ea typeface="標楷體" panose="03000509000000000000" pitchFamily="65" charset="-120"/>
              </a:rPr>
              <a:t> 的訓練資料舉例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0DABA6-E90F-4164-A9D2-D3A75EABF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79185"/>
            <a:ext cx="5886450" cy="11620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77AD912-69F1-4EDA-BB30-EFEB650B2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870" y="2590270"/>
            <a:ext cx="3219450" cy="1162050"/>
          </a:xfrm>
          <a:prstGeom prst="rect">
            <a:avLst/>
          </a:prstGeom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618E74F5-DE88-404E-A529-CC0373EA31FC}"/>
              </a:ext>
            </a:extLst>
          </p:cNvPr>
          <p:cNvSpPr/>
          <p:nvPr/>
        </p:nvSpPr>
        <p:spPr>
          <a:xfrm rot="16200000">
            <a:off x="7150674" y="2837233"/>
            <a:ext cx="327171" cy="645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36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Result on Validation Set 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199" y="1171284"/>
            <a:ext cx="110657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使用 </a:t>
            </a:r>
            <a:r>
              <a:rPr lang="en-US" altLang="zh-TW" sz="2400" dirty="0">
                <a:ea typeface="標楷體" panose="03000509000000000000" pitchFamily="65" charset="-120"/>
              </a:rPr>
              <a:t>data redistribution</a:t>
            </a:r>
            <a:r>
              <a:rPr lang="zh-TW" altLang="en-US" sz="2400" dirty="0">
                <a:ea typeface="標楷體" panose="03000509000000000000" pitchFamily="65" charset="-120"/>
              </a:rPr>
              <a:t>，會有 </a:t>
            </a:r>
            <a:r>
              <a:rPr lang="en-US" altLang="zh-TW" sz="2400" dirty="0">
                <a:ea typeface="標楷體" panose="03000509000000000000" pitchFamily="65" charset="-120"/>
              </a:rPr>
              <a:t>performance drop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使用 </a:t>
            </a:r>
            <a:r>
              <a:rPr lang="en-US" altLang="zh-TW" sz="2400" dirty="0">
                <a:ea typeface="標楷體" panose="03000509000000000000" pitchFamily="65" charset="-120"/>
              </a:rPr>
              <a:t>data redistribution</a:t>
            </a:r>
            <a:r>
              <a:rPr lang="zh-TW" altLang="en-US" sz="2400" dirty="0">
                <a:ea typeface="標楷體" panose="03000509000000000000" pitchFamily="65" charset="-120"/>
              </a:rPr>
              <a:t>，</a:t>
            </a:r>
            <a:r>
              <a:rPr lang="en-US" altLang="zh-TW" sz="2400" dirty="0" err="1">
                <a:ea typeface="標楷體" panose="03000509000000000000" pitchFamily="65" charset="-120"/>
              </a:rPr>
              <a:t>DepAudioNet</a:t>
            </a:r>
            <a:r>
              <a:rPr lang="en-US" altLang="zh-TW" sz="2400" dirty="0"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ea typeface="標楷體" panose="03000509000000000000" pitchFamily="65" charset="-120"/>
              </a:rPr>
              <a:t>降的 </a:t>
            </a:r>
            <a:r>
              <a:rPr lang="en-US" altLang="zh-TW" sz="2400" dirty="0">
                <a:ea typeface="標楷體" panose="03000509000000000000" pitchFamily="65" charset="-120"/>
              </a:rPr>
              <a:t>F1 total avg </a:t>
            </a:r>
            <a:r>
              <a:rPr lang="zh-TW" altLang="en-US" sz="2400" dirty="0">
                <a:ea typeface="標楷體" panose="03000509000000000000" pitchFamily="65" charset="-120"/>
              </a:rPr>
              <a:t>比 </a:t>
            </a:r>
            <a:r>
              <a:rPr lang="en-US" altLang="zh-TW" sz="2400" dirty="0">
                <a:ea typeface="標楷體" panose="03000509000000000000" pitchFamily="65" charset="-120"/>
              </a:rPr>
              <a:t>Raw audio </a:t>
            </a:r>
            <a:r>
              <a:rPr lang="zh-TW" altLang="en-US" sz="2400" dirty="0">
                <a:ea typeface="標楷體" panose="03000509000000000000" pitchFamily="65" charset="-120"/>
              </a:rPr>
              <a:t>多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使用 </a:t>
            </a:r>
            <a:r>
              <a:rPr lang="en-US" altLang="zh-TW" sz="2400" dirty="0">
                <a:ea typeface="標楷體" panose="03000509000000000000" pitchFamily="65" charset="-120"/>
              </a:rPr>
              <a:t>data redistribution</a:t>
            </a:r>
            <a:r>
              <a:rPr lang="zh-TW" altLang="en-US" sz="2400" dirty="0">
                <a:ea typeface="標楷體" panose="03000509000000000000" pitchFamily="65" charset="-120"/>
              </a:rPr>
              <a:t>，</a:t>
            </a:r>
            <a:r>
              <a:rPr lang="en-US" altLang="zh-TW" sz="2400" dirty="0">
                <a:ea typeface="標楷體" panose="03000509000000000000" pitchFamily="65" charset="-120"/>
              </a:rPr>
              <a:t>Raw audio </a:t>
            </a:r>
            <a:r>
              <a:rPr lang="zh-TW" altLang="en-US" sz="2400" dirty="0">
                <a:ea typeface="標楷體" panose="03000509000000000000" pitchFamily="65" charset="-120"/>
              </a:rPr>
              <a:t>的男性 </a:t>
            </a:r>
            <a:r>
              <a:rPr lang="en-US" altLang="zh-TW" sz="2400" dirty="0">
                <a:ea typeface="標楷體" panose="03000509000000000000" pitchFamily="65" charset="-120"/>
              </a:rPr>
              <a:t>F1(D) </a:t>
            </a:r>
            <a:r>
              <a:rPr lang="zh-TW" altLang="en-US" sz="2400" dirty="0">
                <a:ea typeface="標楷體" panose="03000509000000000000" pitchFamily="65" charset="-120"/>
              </a:rPr>
              <a:t>的提升比 </a:t>
            </a:r>
            <a:r>
              <a:rPr lang="en-US" altLang="zh-TW" sz="2400" dirty="0" err="1">
                <a:ea typeface="標楷體" panose="03000509000000000000" pitchFamily="65" charset="-120"/>
              </a:rPr>
              <a:t>DepAudioNet</a:t>
            </a:r>
            <a:r>
              <a:rPr lang="zh-TW" altLang="en-US" sz="2400" dirty="0">
                <a:ea typeface="標楷體" panose="03000509000000000000" pitchFamily="65" charset="-120"/>
              </a:rPr>
              <a:t> 多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沒有 </a:t>
            </a:r>
            <a:r>
              <a:rPr lang="en-US" altLang="zh-TW" sz="2400" dirty="0">
                <a:ea typeface="標楷體" panose="03000509000000000000" pitchFamily="65" charset="-120"/>
              </a:rPr>
              <a:t>data redistribution</a:t>
            </a:r>
            <a:r>
              <a:rPr lang="zh-TW" altLang="en-US" sz="2400" dirty="0">
                <a:ea typeface="標楷體" panose="03000509000000000000" pitchFamily="65" charset="-120"/>
              </a:rPr>
              <a:t>，</a:t>
            </a:r>
            <a:r>
              <a:rPr lang="en-US" altLang="zh-TW" sz="2400" dirty="0">
                <a:ea typeface="標楷體" panose="03000509000000000000" pitchFamily="65" charset="-120"/>
              </a:rPr>
              <a:t>Raw audio</a:t>
            </a:r>
            <a:r>
              <a:rPr lang="zh-TW" altLang="en-US" sz="2400" dirty="0">
                <a:ea typeface="標楷體" panose="03000509000000000000" pitchFamily="65" charset="-120"/>
              </a:rPr>
              <a:t> 的男性 </a:t>
            </a:r>
            <a:r>
              <a:rPr lang="en-US" altLang="zh-TW" sz="2400" dirty="0">
                <a:ea typeface="標楷體" panose="03000509000000000000" pitchFamily="65" charset="-120"/>
              </a:rPr>
              <a:t>F1(D)</a:t>
            </a:r>
            <a:r>
              <a:rPr lang="zh-TW" altLang="en-US" sz="2400" dirty="0">
                <a:ea typeface="標楷體" panose="03000509000000000000" pitchFamily="65" charset="-120"/>
              </a:rPr>
              <a:t> 幾乎都比 </a:t>
            </a:r>
            <a:r>
              <a:rPr lang="en-US" altLang="zh-TW" sz="2400" dirty="0" err="1">
                <a:ea typeface="標楷體" panose="03000509000000000000" pitchFamily="65" charset="-120"/>
              </a:rPr>
              <a:t>DepAudioNet</a:t>
            </a:r>
            <a:r>
              <a:rPr lang="en-US" altLang="zh-TW" sz="2400" dirty="0"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ea typeface="標楷體" panose="03000509000000000000" pitchFamily="65" charset="-120"/>
              </a:rPr>
              <a:t>高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97DE10-8ED2-42C0-9B13-58FBD73BC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45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3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我的總結</a:t>
            </a:r>
            <a:endParaRPr lang="en-US" altLang="zh-TW" sz="3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1" y="13353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199" y="1171284"/>
            <a:ext cx="110657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E855EA6-23D9-4149-BC6F-8E0B167BD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417178"/>
            <a:ext cx="7886700" cy="2752725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B7B3A3F-74F3-4AE2-A585-D4E2601841E5}"/>
              </a:ext>
            </a:extLst>
          </p:cNvPr>
          <p:cNvSpPr txBox="1">
            <a:spLocks/>
          </p:cNvSpPr>
          <p:nvPr/>
        </p:nvSpPr>
        <p:spPr>
          <a:xfrm>
            <a:off x="990599" y="1323684"/>
            <a:ext cx="110657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由於 </a:t>
            </a:r>
            <a:r>
              <a:rPr lang="en-US" altLang="zh-TW" sz="2400" dirty="0">
                <a:ea typeface="標楷體" panose="03000509000000000000" pitchFamily="65" charset="-120"/>
              </a:rPr>
              <a:t>validation set </a:t>
            </a:r>
            <a:r>
              <a:rPr lang="zh-TW" altLang="en-US" sz="2400" dirty="0">
                <a:ea typeface="標楷體" panose="03000509000000000000" pitchFamily="65" charset="-120"/>
              </a:rPr>
              <a:t>的資料數量很少，所以對於論文實驗的結果不是很確性。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398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351</Words>
  <Application>Microsoft Office PowerPoint</Application>
  <PresentationFormat>寬螢幕</PresentationFormat>
  <Paragraphs>45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佈景主題</vt:lpstr>
      <vt:lpstr>2023/11/01 Meeting Report</vt:lpstr>
      <vt:lpstr>Gender Bias in Depression Detection Using Audio Features</vt:lpstr>
      <vt:lpstr>更改模型的輸入</vt:lpstr>
      <vt:lpstr>Data Redistribution</vt:lpstr>
      <vt:lpstr>Result on Validation Set </vt:lpstr>
      <vt:lpstr>我的總結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2023/11/01 Meeting Report</dc:title>
  <dc:creator>Chun</dc:creator>
  <cp:lastModifiedBy>Chun</cp:lastModifiedBy>
  <cp:revision>9</cp:revision>
  <dcterms:created xsi:type="dcterms:W3CDTF">2023-11-01T04:34:59Z</dcterms:created>
  <dcterms:modified xsi:type="dcterms:W3CDTF">2023-11-01T05:47:25Z</dcterms:modified>
</cp:coreProperties>
</file>