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86" r:id="rId3"/>
    <p:sldId id="289" r:id="rId4"/>
    <p:sldId id="288" r:id="rId5"/>
    <p:sldId id="290" r:id="rId6"/>
    <p:sldId id="292" r:id="rId7"/>
    <p:sldId id="29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A9DDC-64A3-422C-9C8E-A39869594713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D5FB-268A-4274-BEAA-22E9DC3EC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29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80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55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35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59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47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85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40DAC-718A-4092-A911-BC2DFC093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1CA126-8A20-4010-AAB8-1F7209F4D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D3E2E8-0D21-492B-BD24-AE9B39C5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5D5-4314-4848-8BE5-692AD539D9A9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D5DBAD-0AE5-4CCB-A939-64EE4131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F6920-7242-4880-9938-FCE0DD83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BA60-2082-4300-8195-B89DB0B1D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25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3A00D-DA36-41F1-A043-A7A580AC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E9DE7F-ACE7-4FF2-A589-1D7AFF62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0DF499-8DEF-4217-B973-02E8B450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5D5-4314-4848-8BE5-692AD539D9A9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219C65-61B1-42C5-8690-18246A5E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D3B85E-0ECB-4C6A-B77A-84356CEC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BA60-2082-4300-8195-B89DB0B1D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15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EC0F6F-FC8B-4FBC-B7B1-A61648DF3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A037D3-81C5-4F14-A726-7F3467DD3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F0BAC0-C2E1-485D-A431-8CAB368B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5D5-4314-4848-8BE5-692AD539D9A9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C4AE61-0270-4FC9-93A8-F44CD8A4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CFA035-869C-4DEE-BE3E-ED37D639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BA60-2082-4300-8195-B89DB0B1D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82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85594-A7C3-4340-B7F8-69821EBF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ECD0A2-722E-4925-BF2D-4882029D4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FC4C13-F732-403C-B1B7-EECFD5C7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5D5-4314-4848-8BE5-692AD539D9A9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A64EDC-91C9-4EB6-911E-09065C27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D8BF07-2E63-4FEC-98A4-46B1FB4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BA60-2082-4300-8195-B89DB0B1D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10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33281-82D9-4546-8E8C-BAD24536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B69F63-08C7-4C55-9BC5-3ABECAD10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C65FA6-5856-4726-91F1-2CFF3891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5D5-4314-4848-8BE5-692AD539D9A9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093AE-F568-483F-8F7E-1E4787A5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ED6E8C-9114-4BA8-A305-16428CA8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BA60-2082-4300-8195-B89DB0B1D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18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155D9-9270-402E-9F69-56CD4A53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E6EB4E-483F-419B-A114-6A1AD95D2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021F58-6015-41DF-A541-5866FA25E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FAF9EB-853D-4674-95F0-CEE8D522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5D5-4314-4848-8BE5-692AD539D9A9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581510-6D4C-4A84-BCD5-BCC3EB9B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8FBA7B-B4EB-450D-86B1-6AF51161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BA60-2082-4300-8195-B89DB0B1D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40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38476-48F9-4042-B26E-76924847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45EACD-8E16-41A8-AB2A-DF20A061C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D19CE3-A5F3-4EEE-AE15-5363DAB83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5F2132-32F5-4E52-AB73-DBA3B9C62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DD70AA-302F-4F20-AE3A-29011EFB4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0EA8DA-8740-4687-99C9-AFAD3BDE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5D5-4314-4848-8BE5-692AD539D9A9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ED67D7-5147-495B-9CE1-F2F66198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F558FB-25DD-4C81-99C1-A1B4C4C2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BA60-2082-4300-8195-B89DB0B1D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50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6889D-872F-4727-953A-B088DBC0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FF82E66-E2FF-499F-BEA2-A1B835E7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5D5-4314-4848-8BE5-692AD539D9A9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C4984E-0C29-405D-9BE7-9C9337BB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BDF573-A680-41F8-B3B7-B6E45DF9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BA60-2082-4300-8195-B89DB0B1D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44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F623DD-3063-48F6-90A2-362DA00D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5D5-4314-4848-8BE5-692AD539D9A9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B67D30-012E-4D1D-B4F8-51960839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4A6784-AC92-426E-8CAF-7283F9A5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BA60-2082-4300-8195-B89DB0B1D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59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07464-AA2F-457E-AABB-CF0C38B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9E6AFF-8C68-4BA8-B6D5-A0D010F8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FF0029-DF36-42A9-9C33-CE5C94FF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96F536-691F-4A08-9AEF-7AF243C2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5D5-4314-4848-8BE5-692AD539D9A9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EA4AF7-136F-4D4E-ACF1-5746D716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DA17E1-093A-4062-85E6-79A1EB0E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BA60-2082-4300-8195-B89DB0B1D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36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F7CA3-E945-46C3-B2BB-172AB544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83C977-F41C-4272-A7E5-9320DA2B9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3EF470-AC95-4966-BAFF-37E2AB4B6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1C99B2-6381-408B-BCC0-6558DA7E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5D5-4314-4848-8BE5-692AD539D9A9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F18AD6-E37E-49A2-AB31-F7719FE4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85C153-D06D-4765-9788-4C22DD7F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BA60-2082-4300-8195-B89DB0B1D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95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7CDC76A-1098-4480-8122-EC1DC67D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666512-1344-4F4B-823F-1361B2EA0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EA42C4-CB70-4DA5-A1A4-EAFF5700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BF5D5-4314-4848-8BE5-692AD539D9A9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81AE82-5CDD-4B2D-9B03-7BBE23228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212758-5AFA-49BB-A5D0-B43A7CEDB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5BA60-2082-4300-8195-B89DB0B1DE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5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2023/11/08 Meeting Report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FRAUG: A Frame Rate Based Data Augmentation Method</a:t>
            </a:r>
            <a:b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</a:b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For Depression Detection From Speech Signals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508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提出一個新的 </a:t>
            </a:r>
            <a:r>
              <a:rPr lang="en-US" altLang="zh-TW" sz="2400" dirty="0">
                <a:ea typeface="標楷體" panose="03000509000000000000" pitchFamily="65" charset="-120"/>
              </a:rPr>
              <a:t>data augmentation </a:t>
            </a:r>
            <a:r>
              <a:rPr lang="zh-TW" altLang="en-US" sz="2400" dirty="0">
                <a:ea typeface="標楷體" panose="03000509000000000000" pitchFamily="65" charset="-120"/>
              </a:rPr>
              <a:t>方法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改變音框</a:t>
            </a:r>
            <a:r>
              <a:rPr lang="en-US" altLang="zh-TW" sz="2400" dirty="0">
                <a:ea typeface="標楷體" panose="03000509000000000000" pitchFamily="65" charset="-120"/>
              </a:rPr>
              <a:t>(frame)</a:t>
            </a:r>
            <a:r>
              <a:rPr lang="zh-TW" altLang="en-US" sz="2400" dirty="0">
                <a:ea typeface="標楷體" panose="03000509000000000000" pitchFamily="65" charset="-120"/>
              </a:rPr>
              <a:t>長度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改變音框移動距離</a:t>
            </a:r>
            <a:r>
              <a:rPr lang="en-US" altLang="zh-TW" sz="2400" dirty="0">
                <a:ea typeface="標楷體" panose="03000509000000000000" pitchFamily="65" charset="-120"/>
              </a:rPr>
              <a:t>(hop length)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稱為 </a:t>
            </a:r>
            <a:r>
              <a:rPr lang="en-US" altLang="zh-TW" sz="2400" dirty="0" err="1">
                <a:ea typeface="標楷體" panose="03000509000000000000" pitchFamily="65" charset="-120"/>
              </a:rPr>
              <a:t>FrAUG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9509FE-D2EF-427C-A95C-452D4609E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242473"/>
            <a:ext cx="5143500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69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訓練方法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D7F9CC4D-96C6-4505-989F-65A853D1E1E2}"/>
              </a:ext>
            </a:extLst>
          </p:cNvPr>
          <p:cNvSpPr/>
          <p:nvPr/>
        </p:nvSpPr>
        <p:spPr>
          <a:xfrm>
            <a:off x="325015" y="1698849"/>
            <a:ext cx="2055302" cy="87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Dataset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1A557B-67F0-434A-B210-608A05C36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954" y="1240871"/>
            <a:ext cx="1514475" cy="58475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2FF960B-6655-45CC-98EF-F47C24CE3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954" y="1825625"/>
            <a:ext cx="1514475" cy="58475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3198E31-115F-463A-A7C2-3B6F814D6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953" y="2466495"/>
            <a:ext cx="1514475" cy="584754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DFAB1BD8-B428-4855-97A7-F848580C7A3F}"/>
              </a:ext>
            </a:extLst>
          </p:cNvPr>
          <p:cNvSpPr/>
          <p:nvPr/>
        </p:nvSpPr>
        <p:spPr>
          <a:xfrm rot="16200000">
            <a:off x="5136054" y="1837688"/>
            <a:ext cx="457201" cy="6027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9C678B1F-D455-4971-8F29-40D25B6308B8}"/>
              </a:ext>
            </a:extLst>
          </p:cNvPr>
          <p:cNvSpPr/>
          <p:nvPr/>
        </p:nvSpPr>
        <p:spPr>
          <a:xfrm rot="16200000">
            <a:off x="2664901" y="1816639"/>
            <a:ext cx="457201" cy="6027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942B3FE-EBDA-416A-9AFC-BAABDEF95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473" y="1240871"/>
            <a:ext cx="1238250" cy="1905000"/>
          </a:xfrm>
          <a:prstGeom prst="rect">
            <a:avLst/>
          </a:prstGeom>
        </p:spPr>
      </p:pic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5680E7FE-1F0D-4153-801B-0674E40C5C35}"/>
              </a:ext>
            </a:extLst>
          </p:cNvPr>
          <p:cNvSpPr/>
          <p:nvPr/>
        </p:nvSpPr>
        <p:spPr>
          <a:xfrm rot="16200000">
            <a:off x="7149941" y="1850052"/>
            <a:ext cx="457201" cy="6027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53BC213-3786-44B3-AEB7-3065E6607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773" y="1533248"/>
            <a:ext cx="2590800" cy="1343025"/>
          </a:xfrm>
          <a:prstGeom prst="rect">
            <a:avLst/>
          </a:prstGeom>
        </p:spPr>
      </p:pic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4AC1F335-72BC-4B64-B1B4-94D41ED78EDE}"/>
              </a:ext>
            </a:extLst>
          </p:cNvPr>
          <p:cNvSpPr/>
          <p:nvPr/>
        </p:nvSpPr>
        <p:spPr>
          <a:xfrm>
            <a:off x="238357" y="3951215"/>
            <a:ext cx="1199684" cy="407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Dataset</a:t>
            </a:r>
            <a:endParaRPr lang="zh-TW" altLang="en-US" sz="24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120B9717-C8BB-4B44-9F5F-5CA58B63C8B4}"/>
              </a:ext>
            </a:extLst>
          </p:cNvPr>
          <p:cNvSpPr/>
          <p:nvPr/>
        </p:nvSpPr>
        <p:spPr>
          <a:xfrm>
            <a:off x="238357" y="4530046"/>
            <a:ext cx="1199684" cy="407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Dataset</a:t>
            </a:r>
            <a:endParaRPr lang="zh-TW" altLang="en-US" sz="24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1C0E5C89-C7B5-493F-B832-D551077078C5}"/>
              </a:ext>
            </a:extLst>
          </p:cNvPr>
          <p:cNvSpPr/>
          <p:nvPr/>
        </p:nvSpPr>
        <p:spPr>
          <a:xfrm>
            <a:off x="238357" y="5100376"/>
            <a:ext cx="1199684" cy="407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Dataset</a:t>
            </a:r>
            <a:endParaRPr lang="zh-TW" altLang="en-US" sz="2400" dirty="0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02F786C3-2EB2-4FA3-B92C-39DD501FC46F}"/>
              </a:ext>
            </a:extLst>
          </p:cNvPr>
          <p:cNvSpPr/>
          <p:nvPr/>
        </p:nvSpPr>
        <p:spPr>
          <a:xfrm rot="16200000">
            <a:off x="4135952" y="4488488"/>
            <a:ext cx="457201" cy="6027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8255919-18D4-4B62-986E-0358FCA5F8CB}"/>
              </a:ext>
            </a:extLst>
          </p:cNvPr>
          <p:cNvSpPr txBox="1"/>
          <p:nvPr/>
        </p:nvSpPr>
        <p:spPr>
          <a:xfrm>
            <a:off x="1563876" y="3945079"/>
            <a:ext cx="379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L: </a:t>
            </a:r>
            <a:r>
              <a:rPr lang="en-US" altLang="zh-TW" sz="2400" b="1" dirty="0"/>
              <a:t>32ms</a:t>
            </a:r>
            <a:r>
              <a:rPr lang="en-US" altLang="zh-TW" sz="2400" dirty="0"/>
              <a:t>, R: </a:t>
            </a:r>
            <a:r>
              <a:rPr lang="en-US" altLang="zh-TW" sz="2400" b="1" dirty="0"/>
              <a:t>16ms</a:t>
            </a:r>
            <a:endParaRPr lang="zh-TW" altLang="en-US" sz="2400" b="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68F279B-EA20-485B-8639-DC65568BB840}"/>
              </a:ext>
            </a:extLst>
          </p:cNvPr>
          <p:cNvSpPr txBox="1"/>
          <p:nvPr/>
        </p:nvSpPr>
        <p:spPr>
          <a:xfrm>
            <a:off x="1563876" y="4516381"/>
            <a:ext cx="379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L: </a:t>
            </a:r>
            <a:r>
              <a:rPr lang="en-US" altLang="zh-TW" sz="2400" b="1" dirty="0"/>
              <a:t>64ms</a:t>
            </a:r>
            <a:r>
              <a:rPr lang="en-US" altLang="zh-TW" sz="2400" dirty="0"/>
              <a:t>, R: </a:t>
            </a:r>
            <a:r>
              <a:rPr lang="en-US" altLang="zh-TW" sz="2400" b="1" dirty="0"/>
              <a:t>16ms</a:t>
            </a:r>
            <a:endParaRPr lang="zh-TW" altLang="en-US" sz="2400" b="1" dirty="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9F6FE611-B88F-436C-87DC-5430A7A89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24" y="3345133"/>
            <a:ext cx="619125" cy="95250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0AD45B0F-9362-4A15-A215-3DE1ABB09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24" y="4383805"/>
            <a:ext cx="619125" cy="9525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E752D199-BA57-4002-8BD7-D9DF9C0BA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24" y="5459245"/>
            <a:ext cx="619125" cy="952500"/>
          </a:xfrm>
          <a:prstGeom prst="rect">
            <a:avLst/>
          </a:prstGeom>
        </p:spPr>
      </p:pic>
      <p:sp>
        <p:nvSpPr>
          <p:cNvPr id="35" name="箭號: 向下 34">
            <a:extLst>
              <a:ext uri="{FF2B5EF4-FFF2-40B4-BE49-F238E27FC236}">
                <a16:creationId xmlns:a16="http://schemas.microsoft.com/office/drawing/2014/main" id="{86F5044D-B186-46D1-9079-2E8EF3FE6D55}"/>
              </a:ext>
            </a:extLst>
          </p:cNvPr>
          <p:cNvSpPr/>
          <p:nvPr/>
        </p:nvSpPr>
        <p:spPr>
          <a:xfrm rot="16200000">
            <a:off x="5675063" y="4496098"/>
            <a:ext cx="457201" cy="6027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4BC9212-12FF-4F0B-A0BA-0E53B428388C}"/>
              </a:ext>
            </a:extLst>
          </p:cNvPr>
          <p:cNvSpPr/>
          <p:nvPr/>
        </p:nvSpPr>
        <p:spPr>
          <a:xfrm>
            <a:off x="6274167" y="4368487"/>
            <a:ext cx="2450416" cy="87245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New Dataset</a:t>
            </a:r>
            <a:endParaRPr lang="zh-TW" altLang="en-US" sz="3200" dirty="0"/>
          </a:p>
        </p:txBody>
      </p:sp>
      <p:sp>
        <p:nvSpPr>
          <p:cNvPr id="37" name="箭號: 向下 36">
            <a:extLst>
              <a:ext uri="{FF2B5EF4-FFF2-40B4-BE49-F238E27FC236}">
                <a16:creationId xmlns:a16="http://schemas.microsoft.com/office/drawing/2014/main" id="{C201D327-9EE4-4F42-BB66-7CF7F77A2086}"/>
              </a:ext>
            </a:extLst>
          </p:cNvPr>
          <p:cNvSpPr/>
          <p:nvPr/>
        </p:nvSpPr>
        <p:spPr>
          <a:xfrm rot="16200000">
            <a:off x="8911460" y="4503351"/>
            <a:ext cx="457201" cy="6027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10DE8F8-A3FF-4E83-B83E-FF5D3E01CC9D}"/>
              </a:ext>
            </a:extLst>
          </p:cNvPr>
          <p:cNvSpPr txBox="1"/>
          <p:nvPr/>
        </p:nvSpPr>
        <p:spPr>
          <a:xfrm>
            <a:off x="195071" y="5816442"/>
            <a:ext cx="478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L</a:t>
            </a:r>
            <a:r>
              <a:rPr lang="en-US" altLang="zh-TW" sz="2800" dirty="0"/>
              <a:t>: Frame length, </a:t>
            </a:r>
            <a:r>
              <a:rPr lang="en-US" altLang="zh-TW" sz="2800" b="1" dirty="0"/>
              <a:t>R</a:t>
            </a:r>
            <a:r>
              <a:rPr lang="en-US" altLang="zh-TW" sz="2800" dirty="0"/>
              <a:t>: hop length</a:t>
            </a:r>
            <a:endParaRPr lang="zh-TW" altLang="en-US" sz="2800" b="1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1C62F1B-99E3-45AF-B8E7-8310496D5848}"/>
              </a:ext>
            </a:extLst>
          </p:cNvPr>
          <p:cNvSpPr txBox="1"/>
          <p:nvPr/>
        </p:nvSpPr>
        <p:spPr>
          <a:xfrm>
            <a:off x="1563876" y="5069741"/>
            <a:ext cx="379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L: </a:t>
            </a:r>
            <a:r>
              <a:rPr lang="en-US" altLang="zh-TW" sz="2400" b="1" dirty="0"/>
              <a:t>64ms</a:t>
            </a:r>
            <a:r>
              <a:rPr lang="en-US" altLang="zh-TW" sz="2400" dirty="0"/>
              <a:t>, R: </a:t>
            </a:r>
            <a:r>
              <a:rPr lang="en-US" altLang="zh-TW" sz="2400" b="1" dirty="0"/>
              <a:t>32ms</a:t>
            </a:r>
            <a:endParaRPr lang="zh-TW" altLang="en-US" sz="2400" b="1" dirty="0"/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2FCE54C6-37F3-479B-918A-56B4E2F30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676" y="4155030"/>
            <a:ext cx="25908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8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實驗一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Multi Frame Rate Training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9C7B8C9-0F9D-4DD9-B11D-0E934DB85A65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508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使用模型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 err="1">
                <a:ea typeface="標楷體" panose="03000509000000000000" pitchFamily="65" charset="-120"/>
              </a:rPr>
              <a:t>DepAudioNet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資料集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DAIC-WOZ training set and validation set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Best configuration: 5-fold data augmentation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223FC17-D6CF-4415-A4C8-E31FD91B4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3006"/>
            <a:ext cx="12192000" cy="290363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07F9089-2BCD-480E-8AE4-AB549E0030F2}"/>
              </a:ext>
            </a:extLst>
          </p:cNvPr>
          <p:cNvSpPr txBox="1"/>
          <p:nvPr/>
        </p:nvSpPr>
        <p:spPr>
          <a:xfrm>
            <a:off x="352336" y="3039832"/>
            <a:ext cx="113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(L, R)</a:t>
            </a:r>
            <a:r>
              <a:rPr lang="en-US" altLang="zh-TW" sz="2400" dirty="0">
                <a:sym typeface="Wingdings" panose="05000000000000000000" pitchFamily="2" charset="2"/>
              </a:rPr>
              <a:t>: (64ms, 50%),</a:t>
            </a:r>
            <a:r>
              <a:rPr lang="zh-TW" altLang="en-US" sz="2400" dirty="0"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(64ms, 25%),</a:t>
            </a:r>
            <a:r>
              <a:rPr lang="zh-TW" altLang="en-US" sz="2400" dirty="0"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(64ms, 10%),</a:t>
            </a:r>
            <a:r>
              <a:rPr lang="zh-TW" altLang="en-US" sz="2400" dirty="0"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(128ms, 50%),</a:t>
            </a:r>
            <a:r>
              <a:rPr lang="zh-TW" altLang="en-US" sz="2400" dirty="0"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(128ms, 25%),</a:t>
            </a:r>
            <a:r>
              <a:rPr lang="zh-TW" altLang="en-US" sz="2400" dirty="0"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(128ms, 10%)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01265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9C7B8C9-0F9D-4DD9-B11D-0E934DB85A65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508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Test model on DAIC-WOZ test set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B097F029-6AB6-47D6-A2EF-1A5C11AD56D3}"/>
              </a:ext>
            </a:extLst>
          </p:cNvPr>
          <p:cNvSpPr txBox="1">
            <a:spLocks/>
          </p:cNvSpPr>
          <p:nvPr/>
        </p:nvSpPr>
        <p:spPr>
          <a:xfrm>
            <a:off x="838199" y="18255"/>
            <a:ext cx="109063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實驗一</a:t>
            </a:r>
            <a:r>
              <a:rPr lang="en-US" altLang="zh-TW" sz="320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320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320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Multi Frame Rate Training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82EE6A-84C0-4D60-B26A-C89FECC51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2" y="2455047"/>
            <a:ext cx="70008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0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1241948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實驗二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fr-FR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FrAUG versus Conventional Data Augmentation Methods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9C7B8C9-0F9D-4DD9-B11D-0E934DB85A65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508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使用模型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 err="1">
                <a:ea typeface="標楷體" panose="03000509000000000000" pitchFamily="65" charset="-120"/>
              </a:rPr>
              <a:t>DepAudioNet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資料集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DAIC-WOZ training, validation and test set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53CC57-DC7F-498A-8663-321B05265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113" y="2809613"/>
            <a:ext cx="69627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1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實驗三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Extension to CONVERGE Dataset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9C7B8C9-0F9D-4DD9-B11D-0E934DB85A65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508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使用模型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X-Vector</a:t>
            </a:r>
            <a:r>
              <a:rPr lang="zh-TW" altLang="en-US" sz="2400" dirty="0">
                <a:ea typeface="標楷體" panose="03000509000000000000" pitchFamily="65" charset="-120"/>
              </a:rPr>
              <a:t> 後面接</a:t>
            </a:r>
            <a:r>
              <a:rPr lang="en-US" altLang="zh-TW" sz="2400" dirty="0"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ea typeface="標楷體" panose="03000509000000000000" pitchFamily="65" charset="-120"/>
              </a:rPr>
              <a:t>層 </a:t>
            </a:r>
            <a:r>
              <a:rPr lang="en-US" altLang="zh-TW" sz="2400" dirty="0">
                <a:ea typeface="標楷體" panose="03000509000000000000" pitchFamily="65" charset="-120"/>
              </a:rPr>
              <a:t>CNN</a:t>
            </a:r>
            <a:r>
              <a:rPr lang="zh-TW" altLang="en-US" sz="2400" dirty="0">
                <a:ea typeface="標楷體" panose="03000509000000000000" pitchFamily="65" charset="-120"/>
              </a:rPr>
              <a:t> 與 </a:t>
            </a:r>
            <a:r>
              <a:rPr lang="en-US" altLang="zh-TW" sz="2400" dirty="0"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ea typeface="標楷體" panose="03000509000000000000" pitchFamily="65" charset="-120"/>
              </a:rPr>
              <a:t>層 </a:t>
            </a:r>
            <a:r>
              <a:rPr lang="en-US" altLang="zh-TW" sz="2400" dirty="0">
                <a:ea typeface="標楷體" panose="03000509000000000000" pitchFamily="65" charset="-120"/>
              </a:rPr>
              <a:t>FC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預訓練 </a:t>
            </a:r>
            <a:r>
              <a:rPr lang="en-US" altLang="zh-TW" sz="2400" dirty="0">
                <a:ea typeface="標楷體" panose="03000509000000000000" pitchFamily="65" charset="-120"/>
              </a:rPr>
              <a:t>X-Vector</a:t>
            </a:r>
            <a:r>
              <a:rPr lang="zh-TW" altLang="en-US" sz="2400" dirty="0">
                <a:ea typeface="標楷體" panose="03000509000000000000" pitchFamily="65" charset="-120"/>
              </a:rPr>
              <a:t> 的資料集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CN-Celeb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資料集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CONVERGE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D1979CD-EB9E-4DAE-9A9B-9DEACA665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55" y="3027143"/>
            <a:ext cx="5818814" cy="381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7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422</Words>
  <Application>Microsoft Office PowerPoint</Application>
  <PresentationFormat>寬螢幕</PresentationFormat>
  <Paragraphs>75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佈景主題</vt:lpstr>
      <vt:lpstr>2023/11/08 Meeting Report</vt:lpstr>
      <vt:lpstr>FRAUG: A Frame Rate Based Data Augmentation Method For Depression Detection From Speech Signals</vt:lpstr>
      <vt:lpstr>訓練方法</vt:lpstr>
      <vt:lpstr>實驗一: Multi Frame Rate Training</vt:lpstr>
      <vt:lpstr>PowerPoint 簡報</vt:lpstr>
      <vt:lpstr>實驗二: FrAUG versus Conventional Data Augmentation Methods</vt:lpstr>
      <vt:lpstr>實驗三: Extension to CONVERGE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2023/11/08 Meeting Report</dc:title>
  <dc:creator>Chun</dc:creator>
  <cp:lastModifiedBy>Chun</cp:lastModifiedBy>
  <cp:revision>9</cp:revision>
  <dcterms:created xsi:type="dcterms:W3CDTF">2023-11-08T04:37:58Z</dcterms:created>
  <dcterms:modified xsi:type="dcterms:W3CDTF">2023-11-08T06:25:14Z</dcterms:modified>
</cp:coreProperties>
</file>