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2" r:id="rId3"/>
    <p:sldId id="261" r:id="rId4"/>
    <p:sldId id="263" r:id="rId5"/>
    <p:sldId id="264" r:id="rId6"/>
    <p:sldId id="266" r:id="rId7"/>
    <p:sldId id="2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35" autoAdjust="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79BF6-97D0-4A05-9835-D00CB8901AC3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946E5-FDE7-4EE5-B510-F842BAB77A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152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A43A8-D8AF-4A57-B3C3-ACEB87B8659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0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a typeface="標楷體" panose="03000509000000000000" pitchFamily="65" charset="-120"/>
              </a:rPr>
              <a:t>CASIA</a:t>
            </a:r>
            <a:r>
              <a:rPr lang="zh-TW" altLang="en-US" sz="1200" dirty="0">
                <a:ea typeface="標楷體" panose="03000509000000000000" pitchFamily="65" charset="-120"/>
              </a:rPr>
              <a:t>、</a:t>
            </a:r>
            <a:r>
              <a:rPr lang="en-US" altLang="zh-TW" sz="1200" dirty="0">
                <a:ea typeface="標楷體" panose="03000509000000000000" pitchFamily="65" charset="-120"/>
              </a:rPr>
              <a:t>CHEAVD </a:t>
            </a:r>
            <a:r>
              <a:rPr lang="zh-TW" altLang="en-US" sz="1200" dirty="0">
                <a:ea typeface="標楷體" panose="03000509000000000000" pitchFamily="65" charset="-120"/>
              </a:rPr>
              <a:t>中國研究所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a typeface="標楷體" panose="03000509000000000000" pitchFamily="65" charset="-120"/>
              </a:rPr>
              <a:t>HEU Emotion</a:t>
            </a:r>
            <a:r>
              <a:rPr lang="zh-TW" altLang="en-US" sz="1200" dirty="0">
                <a:ea typeface="標楷體" panose="03000509000000000000" pitchFamily="65" charset="-120"/>
              </a:rPr>
              <a:t> 哈爾濱大學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46E5-FDE7-4EE5-B510-F842BAB77AA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43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46E5-FDE7-4EE5-B510-F842BAB77AA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85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3250F-455A-4DA5-93CE-2C4C0AA6E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1F652A-9DD5-47DB-B213-D0A002AEB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114EC5-6CE6-4903-BDE9-5B0AAF3E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87A1-C34A-4D4E-9977-D3359FBD2B4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0DE6A3-2426-4853-94CF-4887BCCE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740140-A850-4707-8757-FD6F76F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585D-5895-4E19-AE5E-54BFDD986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82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D9BF1-8614-42E1-B68B-2763C7FB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1CCCA55-20B9-472F-B79E-F13165827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A5E99B-B43B-4121-B823-68AC6522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87A1-C34A-4D4E-9977-D3359FBD2B4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65A28D-230E-4F36-882F-328AFC5B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B4FF3A-F3E4-4E40-B8F7-7C0284ED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585D-5895-4E19-AE5E-54BFDD986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16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F341127-D5E5-4993-8B5C-7F5661DE7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8BCA1D-3194-4B26-9241-8C93D3B09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1187CF-3912-404E-BA2C-5D16163F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87A1-C34A-4D4E-9977-D3359FBD2B4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749F2D-44A1-41D6-9072-98C510B4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B42AFF-2E2B-4F7D-A1A6-DE14FB65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585D-5895-4E19-AE5E-54BFDD986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09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083F7-0E3B-42F7-8182-DBE599EB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81C16E-5A88-4CAC-B00C-5BB2E9752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6A85-AB6E-44A6-9E62-9E706511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87A1-C34A-4D4E-9977-D3359FBD2B4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213A8C-7896-4F22-839F-3DE7176F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D2871E-240E-4E74-B4FF-DD7DDA0E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585D-5895-4E19-AE5E-54BFDD986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30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B654B0-3EF4-4940-8AC4-2965E21E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95BD3C-C59A-43F0-A0AB-A77F97B0D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7B7493-7474-4286-B4D5-83F93003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87A1-C34A-4D4E-9977-D3359FBD2B4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682E9-636E-4433-9A59-0ED15711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AF75F6-F3A7-4DDF-B7C1-5537BA3D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585D-5895-4E19-AE5E-54BFDD986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88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7A4A2F-2BF8-42A0-8028-23675848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F69E5D-E427-4328-933A-90197889A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8DB36C-6CAA-4216-AD87-C37BC5D28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85E276-8974-49B2-9AEE-702BBEB8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87A1-C34A-4D4E-9977-D3359FBD2B4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93B1A1-EC90-4201-AEF1-60346DBC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6471C0-79FA-4718-87C0-683F7FFB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585D-5895-4E19-AE5E-54BFDD986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21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F2320-B172-445E-A811-CA4AD0F4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33E280-EE72-4DF5-8650-FB70B8E4D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2744B-65CF-4C3B-863B-3BD638B97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35323A4-8B31-4F4B-98A5-ABFEA65E4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062CA9-6D12-4896-BEB1-77F0FF9CC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95079F0-DF44-487A-8703-BC5C04E8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87A1-C34A-4D4E-9977-D3359FBD2B4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518895-1CD1-40E2-83BC-6351042E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0D0FC60-9920-476D-9AF1-A98601A6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585D-5895-4E19-AE5E-54BFDD986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13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1D1949-09E9-4038-89A0-E4B5D6BB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129D1F-1ECA-4A7A-9E80-7D34D668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87A1-C34A-4D4E-9977-D3359FBD2B4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2BA6FB-B702-45F4-92DA-3C8FE04A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18BC2E-6686-437D-A7A2-1FC1C6F0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585D-5895-4E19-AE5E-54BFDD986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9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B92244A-EAC6-4159-8294-6C0458BE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87A1-C34A-4D4E-9977-D3359FBD2B4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5636E09-5226-46AB-8BD5-DA5FA7E4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E83731-42E5-44E9-AAB2-12F14613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585D-5895-4E19-AE5E-54BFDD986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24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1956F-C875-4D6D-86D1-BD9B1EC7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E99A65-FB52-489D-8570-266C86FB6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A872BF4-8C20-4920-A847-E740C2C1F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5DBF89-4B47-4648-96B4-02A07F48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87A1-C34A-4D4E-9977-D3359FBD2B4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261034-6FED-4447-9D3A-0AD9A159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8F5FAD-CC39-4169-8309-D194E89C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585D-5895-4E19-AE5E-54BFDD986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40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E1F4A1-63E0-44B5-BD9F-73060F5A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87D18BF-79BE-4210-B8C9-E50BAD3F6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D234B5-5E21-4096-BE90-0614D7584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0E0C4F-4BB6-4089-A77F-7F3BC922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87A1-C34A-4D4E-9977-D3359FBD2B4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CF31A5-9853-41FE-97F8-526215EB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6EF427-1F4A-431D-9C76-F654EAA3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585D-5895-4E19-AE5E-54BFDD986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04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A79623F-775B-40E1-B4A0-7DF56BCC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83DAB0-120E-4485-8D7C-2142B8350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DAA312-649C-4374-9E8D-965968FA6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987A1-C34A-4D4E-9977-D3359FBD2B4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C7B09B-8B18-4858-AFE7-89412C4C8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D8A531-83D9-4FA9-9E77-4680A8C1B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9585D-5895-4E19-AE5E-54BFDD986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88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421" y="1041400"/>
            <a:ext cx="10631155" cy="2387600"/>
          </a:xfrm>
        </p:spPr>
        <p:txBody>
          <a:bodyPr>
            <a:normAutofit/>
          </a:bodyPr>
          <a:lstStyle/>
          <a:p>
            <a:r>
              <a:rPr lang="en-US" altLang="zh-TW" sz="3600" b="1" dirty="0"/>
              <a:t>2023/05/24 Meeting Report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3A2061-ABC4-4D56-BFC8-D45DEA545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160838"/>
            <a:ext cx="9144000" cy="1655762"/>
          </a:xfrm>
        </p:spPr>
        <p:txBody>
          <a:bodyPr>
            <a:normAutofit/>
          </a:bodyPr>
          <a:lstStyle/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27590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Emotion Speech Database</a:t>
            </a:r>
            <a:endParaRPr lang="zh-TW" altLang="en-US" sz="32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2B8329C-93AD-4A60-AECF-C0E68591E7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>
                <a:ea typeface="標楷體" panose="03000509000000000000" pitchFamily="65" charset="-120"/>
              </a:rPr>
              <a:t>CASIA (</a:t>
            </a:r>
            <a:r>
              <a:rPr lang="zh-TW" altLang="en-US" sz="1800" dirty="0">
                <a:ea typeface="標楷體" panose="03000509000000000000" pitchFamily="65" charset="-120"/>
              </a:rPr>
              <a:t>要錢</a:t>
            </a:r>
            <a:r>
              <a:rPr lang="en-US" altLang="zh-TW" sz="1800" dirty="0">
                <a:ea typeface="標楷體" panose="03000509000000000000" pitchFamily="65" charset="-120"/>
              </a:rPr>
              <a:t>)</a:t>
            </a:r>
            <a:endParaRPr lang="en-US" altLang="zh-TW" sz="1400" dirty="0">
              <a:ea typeface="標楷體" panose="03000509000000000000" pitchFamily="65" charset="-120"/>
            </a:endParaRPr>
          </a:p>
          <a:p>
            <a:r>
              <a:rPr lang="en-US" altLang="zh-TW" sz="1800" dirty="0">
                <a:ea typeface="標楷體" panose="03000509000000000000" pitchFamily="65" charset="-120"/>
              </a:rPr>
              <a:t>CHEAVD: a Chinese natural emotional audio–visual database</a:t>
            </a:r>
            <a:r>
              <a:rPr lang="zh-TW" altLang="en-US" sz="1800" dirty="0">
                <a:ea typeface="標楷體" panose="03000509000000000000" pitchFamily="65" charset="-120"/>
              </a:rPr>
              <a:t> </a:t>
            </a:r>
            <a:r>
              <a:rPr lang="en-US" altLang="zh-TW" sz="1800" dirty="0"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ea typeface="標楷體" panose="03000509000000000000" pitchFamily="65" charset="-120"/>
              </a:rPr>
              <a:t>要聯繫作者填表</a:t>
            </a:r>
            <a:r>
              <a:rPr lang="en-US" altLang="zh-TW" sz="1800" dirty="0"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1800" dirty="0">
                <a:ea typeface="標楷體" panose="03000509000000000000" pitchFamily="65" charset="-120"/>
              </a:rPr>
              <a:t>HEU Emotion: A Large-scale Database for Multi-modal Emotion Recognition in the Wild</a:t>
            </a:r>
          </a:p>
          <a:p>
            <a:r>
              <a:rPr lang="en-US" altLang="zh-TW" sz="1800" dirty="0">
                <a:ea typeface="標楷體" panose="03000509000000000000" pitchFamily="65" charset="-120"/>
              </a:rPr>
              <a:t>NNIME: The NTHU-NTUA Chinese Interactive Multimodal Emotion Corpus</a:t>
            </a:r>
            <a:r>
              <a:rPr lang="zh-TW" altLang="en-US" sz="1800" dirty="0">
                <a:ea typeface="標楷體" panose="03000509000000000000" pitchFamily="65" charset="-120"/>
              </a:rPr>
              <a:t> </a:t>
            </a:r>
            <a:r>
              <a:rPr lang="en-US" altLang="zh-TW" sz="1800" dirty="0"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ea typeface="標楷體" panose="03000509000000000000" pitchFamily="65" charset="-120"/>
              </a:rPr>
              <a:t>已寄信</a:t>
            </a:r>
            <a:r>
              <a:rPr lang="en-US" altLang="zh-TW" sz="1800" dirty="0">
                <a:ea typeface="標楷體" panose="03000509000000000000" pitchFamily="65" charset="-120"/>
              </a:rPr>
              <a:t>)</a:t>
            </a:r>
            <a:endParaRPr lang="zh-TW" altLang="en-US" sz="1800" dirty="0">
              <a:ea typeface="標楷體" panose="03000509000000000000" pitchFamily="65" charset="-12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6AEE2D-7DA9-463A-ACD4-4A82A755B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369" y="3838574"/>
            <a:ext cx="4307261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13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Speech Features</a:t>
            </a:r>
            <a:endParaRPr lang="zh-TW" altLang="en-US" sz="32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ECCAAFC-A29C-4411-BA40-CB16E4311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7" y="1852248"/>
            <a:ext cx="9725025" cy="376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22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Python Package for Speech Signal Preprocessing</a:t>
            </a:r>
            <a:endParaRPr lang="zh-TW" altLang="en-US" sz="3200" dirty="0"/>
          </a:p>
        </p:txBody>
      </p:sp>
      <p:pic>
        <p:nvPicPr>
          <p:cNvPr id="3074" name="Picture 2" descr="GitHub - librosa/librosa: Python library for audio and music analysis">
            <a:extLst>
              <a:ext uri="{FF2B5EF4-FFF2-40B4-BE49-F238E27FC236}">
                <a16:creationId xmlns:a16="http://schemas.microsoft.com/office/drawing/2014/main" id="{E98BDDB2-ADA0-411C-BF85-5D8840E04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929799"/>
            <a:ext cx="3019425" cy="123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995141C-20F6-4A59-9568-C16D1E4983A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 err="1">
                <a:ea typeface="標楷體" panose="03000509000000000000" pitchFamily="65" charset="-120"/>
              </a:rPr>
              <a:t>Librosa</a:t>
            </a:r>
            <a:r>
              <a:rPr lang="en-US" altLang="zh-TW" sz="1800" dirty="0">
                <a:ea typeface="標楷體" panose="03000509000000000000" pitchFamily="65" charset="-120"/>
              </a:rPr>
              <a:t>: Python library for audio and music analysis</a:t>
            </a:r>
          </a:p>
          <a:p>
            <a:r>
              <a:rPr lang="en-US" altLang="zh-TW" sz="1800" dirty="0" err="1">
                <a:ea typeface="標楷體" panose="03000509000000000000" pitchFamily="65" charset="-120"/>
              </a:rPr>
              <a:t>TorchAudio</a:t>
            </a:r>
            <a:r>
              <a:rPr lang="en-US" altLang="zh-TW" sz="1800" dirty="0">
                <a:ea typeface="標楷體" panose="03000509000000000000" pitchFamily="65" charset="-120"/>
              </a:rPr>
              <a:t>: </a:t>
            </a:r>
            <a:r>
              <a:rPr lang="en-US" altLang="zh-TW" sz="1800" dirty="0" err="1">
                <a:ea typeface="標楷體" panose="03000509000000000000" pitchFamily="65" charset="-120"/>
              </a:rPr>
              <a:t>PyTorch</a:t>
            </a:r>
            <a:r>
              <a:rPr lang="en-US" altLang="zh-TW" sz="1800" dirty="0">
                <a:ea typeface="標楷體" panose="03000509000000000000" pitchFamily="65" charset="-120"/>
              </a:rPr>
              <a:t> </a:t>
            </a:r>
            <a:r>
              <a:rPr lang="zh-TW" altLang="en-US" sz="1800" dirty="0">
                <a:ea typeface="標楷體" panose="03000509000000000000" pitchFamily="65" charset="-120"/>
              </a:rPr>
              <a:t>的音訊處理模組</a:t>
            </a:r>
            <a:endParaRPr lang="en-US" altLang="zh-TW" sz="1800" dirty="0">
              <a:ea typeface="標楷體" panose="03000509000000000000" pitchFamily="65" charset="-120"/>
            </a:endParaRPr>
          </a:p>
          <a:p>
            <a:r>
              <a:rPr lang="zh-TW" altLang="en-US" sz="1800" dirty="0">
                <a:ea typeface="標楷體" panose="03000509000000000000" pitchFamily="65" charset="-120"/>
              </a:rPr>
              <a:t>如果要使用一些其他的語音特徵如</a:t>
            </a:r>
            <a:r>
              <a:rPr lang="en-US" altLang="zh-TW" sz="1800" dirty="0">
                <a:ea typeface="標楷體" panose="03000509000000000000" pitchFamily="65" charset="-120"/>
              </a:rPr>
              <a:t>:</a:t>
            </a:r>
            <a:r>
              <a:rPr lang="zh-TW" altLang="en-US" sz="1800" dirty="0">
                <a:ea typeface="標楷體" panose="03000509000000000000" pitchFamily="65" charset="-120"/>
              </a:rPr>
              <a:t> </a:t>
            </a:r>
            <a:r>
              <a:rPr lang="en-US" altLang="zh-TW" sz="1800" dirty="0">
                <a:ea typeface="標楷體" panose="03000509000000000000" pitchFamily="65" charset="-120"/>
              </a:rPr>
              <a:t>GFCC</a:t>
            </a:r>
            <a:r>
              <a:rPr lang="zh-TW" altLang="en-US" sz="1800" dirty="0">
                <a:ea typeface="標楷體" panose="03000509000000000000" pitchFamily="65" charset="-120"/>
              </a:rPr>
              <a:t>、</a:t>
            </a:r>
            <a:r>
              <a:rPr lang="en-US" altLang="zh-TW" sz="1800" dirty="0">
                <a:ea typeface="標楷體" panose="03000509000000000000" pitchFamily="65" charset="-120"/>
              </a:rPr>
              <a:t>LFPCs</a:t>
            </a:r>
            <a:r>
              <a:rPr lang="zh-TW" altLang="en-US" sz="1800" dirty="0">
                <a:ea typeface="標楷體" panose="03000509000000000000" pitchFamily="65" charset="-120"/>
              </a:rPr>
              <a:t>，從 </a:t>
            </a:r>
            <a:r>
              <a:rPr lang="en-US" altLang="zh-TW" sz="1800" dirty="0" err="1">
                <a:ea typeface="標楷體" panose="03000509000000000000" pitchFamily="65" charset="-120"/>
              </a:rPr>
              <a:t>github</a:t>
            </a:r>
            <a:r>
              <a:rPr lang="en-US" altLang="zh-TW" sz="1800" dirty="0">
                <a:ea typeface="標楷體" panose="03000509000000000000" pitchFamily="65" charset="-120"/>
              </a:rPr>
              <a:t> </a:t>
            </a:r>
            <a:r>
              <a:rPr lang="zh-TW" altLang="en-US" sz="1800" dirty="0">
                <a:ea typeface="標楷體" panose="03000509000000000000" pitchFamily="65" charset="-120"/>
              </a:rPr>
              <a:t>找或用 </a:t>
            </a:r>
            <a:r>
              <a:rPr lang="en-US" altLang="zh-TW" sz="1800" dirty="0">
                <a:ea typeface="標楷體" panose="03000509000000000000" pitchFamily="65" charset="-120"/>
              </a:rPr>
              <a:t>SciPy </a:t>
            </a:r>
            <a:r>
              <a:rPr lang="zh-TW" altLang="en-US" sz="1800" dirty="0">
                <a:ea typeface="標楷體" panose="03000509000000000000" pitchFamily="65" charset="-120"/>
              </a:rPr>
              <a:t>自己寫</a:t>
            </a:r>
            <a:endParaRPr lang="en-US" altLang="zh-TW" sz="1800" dirty="0">
              <a:ea typeface="標楷體" panose="03000509000000000000" pitchFamily="65" charset="-120"/>
            </a:endParaRPr>
          </a:p>
          <a:p>
            <a:r>
              <a:rPr lang="en-US" altLang="zh-TW" sz="1800" dirty="0">
                <a:ea typeface="標楷體" panose="03000509000000000000" pitchFamily="65" charset="-120"/>
              </a:rPr>
              <a:t>SciPy: Fundamental algorithms for scientific computing in Python</a:t>
            </a:r>
          </a:p>
        </p:txBody>
      </p:sp>
      <p:pic>
        <p:nvPicPr>
          <p:cNvPr id="3078" name="Picture 6" descr="Torchaudio Documentation — Torchaudio 2.0.1 documentation">
            <a:extLst>
              <a:ext uri="{FF2B5EF4-FFF2-40B4-BE49-F238E27FC236}">
                <a16:creationId xmlns:a16="http://schemas.microsoft.com/office/drawing/2014/main" id="{38EBDD37-5F08-40B9-BF9F-6405E139D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5058144"/>
            <a:ext cx="5438775" cy="168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ciPy and NumPy - Full Stack Python">
            <a:extLst>
              <a:ext uri="{FF2B5EF4-FFF2-40B4-BE49-F238E27FC236}">
                <a16:creationId xmlns:a16="http://schemas.microsoft.com/office/drawing/2014/main" id="{DCE9049F-2D3F-45BC-B697-1970EDE67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3969937"/>
            <a:ext cx="3019425" cy="119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22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Processes in Speech Emotion Recognition (SER)</a:t>
            </a:r>
            <a:endParaRPr lang="zh-TW" altLang="en-US" sz="3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2DDF898-73F7-4E1F-93BD-EE67F8C6D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546" y="1503081"/>
            <a:ext cx="8797632" cy="523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45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/>
              <a:t>MultiModal</a:t>
            </a:r>
            <a:r>
              <a:rPr lang="en-US" altLang="zh-TW" sz="3200" dirty="0"/>
              <a:t> Machine Learning in SER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CEFC5E-C40B-4EE0-809E-52AA005F1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5" y="2809875"/>
            <a:ext cx="7981950" cy="26860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EB3EB8C-62A9-4DA3-9BF7-546386108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" y="2443162"/>
            <a:ext cx="43529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8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Mel-Frequency Cepstral Coefficients </a:t>
            </a:r>
            <a:endParaRPr lang="zh-TW" altLang="en-US" sz="32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CB79B0B-12FE-434A-B440-9467A94C3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854142"/>
            <a:ext cx="5876925" cy="463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24DD792-F058-4783-8E2E-D2DEAD613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6" y="2057399"/>
            <a:ext cx="5234860" cy="431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60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136</Words>
  <Application>Microsoft Office PowerPoint</Application>
  <PresentationFormat>寬螢幕</PresentationFormat>
  <Paragraphs>20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2023/05/24 Meeting Report</vt:lpstr>
      <vt:lpstr>Emotion Speech Database</vt:lpstr>
      <vt:lpstr>Speech Features</vt:lpstr>
      <vt:lpstr>Python Package for Speech Signal Preprocessing</vt:lpstr>
      <vt:lpstr>Processes in Speech Emotion Recognition (SER)</vt:lpstr>
      <vt:lpstr>MultiModal Machine Learning in SER</vt:lpstr>
      <vt:lpstr>Mel-Frequency Cepstral Coefficients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2023/05/24 Meeting Report</dc:title>
  <dc:creator>嘉均 簡</dc:creator>
  <cp:lastModifiedBy>嘉均 簡</cp:lastModifiedBy>
  <cp:revision>12</cp:revision>
  <dcterms:created xsi:type="dcterms:W3CDTF">2023-05-24T04:25:15Z</dcterms:created>
  <dcterms:modified xsi:type="dcterms:W3CDTF">2023-05-24T10:07:48Z</dcterms:modified>
</cp:coreProperties>
</file>