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72" r:id="rId4"/>
    <p:sldId id="268" r:id="rId5"/>
    <p:sldId id="270" r:id="rId6"/>
    <p:sldId id="269" r:id="rId7"/>
    <p:sldId id="271" r:id="rId8"/>
    <p:sldId id="267" r:id="rId9"/>
    <p:sldId id="27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4BD72-5F9B-4BC9-BFE2-318D50C799F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69B27-B397-4AC1-87DD-C7067EE1170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87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459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362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77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405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357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082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0219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CASIA</a:t>
            </a:r>
            <a:r>
              <a:rPr lang="zh-TW" altLang="en-US" sz="1200" dirty="0">
                <a:ea typeface="標楷體" panose="03000509000000000000" pitchFamily="65" charset="-120"/>
              </a:rPr>
              <a:t>、</a:t>
            </a:r>
            <a:r>
              <a:rPr lang="en-US" altLang="zh-TW" sz="1200" dirty="0">
                <a:ea typeface="標楷體" panose="03000509000000000000" pitchFamily="65" charset="-120"/>
              </a:rPr>
              <a:t>CHEAVD </a:t>
            </a:r>
            <a:r>
              <a:rPr lang="zh-TW" altLang="en-US" sz="1200" dirty="0">
                <a:ea typeface="標楷體" panose="03000509000000000000" pitchFamily="65" charset="-120"/>
              </a:rPr>
              <a:t>中國研究所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ea typeface="標楷體" panose="03000509000000000000" pitchFamily="65" charset="-120"/>
              </a:rPr>
              <a:t>HEU Emotion</a:t>
            </a:r>
            <a:r>
              <a:rPr lang="zh-TW" altLang="en-US" sz="1200" dirty="0">
                <a:ea typeface="標楷體" panose="03000509000000000000" pitchFamily="65" charset="-120"/>
              </a:rPr>
              <a:t> 哈爾濱大學</a:t>
            </a:r>
            <a:endParaRPr lang="en-US" altLang="zh-TW" sz="1200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946E5-FDE7-4EE5-B510-F842BAB77AA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318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7DAC7-3149-4215-8D14-8A9F523C7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1FF452E-4788-4B6D-A28A-AE2F735A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24003B-A9BB-45DA-9DB6-F04A1AA4D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0D01B5-E2D2-4A57-A32F-7DE861CD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B6BE19-9EC8-4673-995E-5473327E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083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813690-AAFB-469F-9AD0-8093F35D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6A6C07-3764-4A7F-B0C1-11F3ACF9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58A7D-48E1-4AA1-B01C-1A5991E2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84269-106A-47C8-964E-E227A655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4076B-A4F6-48D1-BA9A-52E5E60B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206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C85A016-6698-4E77-9B8E-173CE794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E4D3D15-CD13-4B7A-9D40-3E3CA9606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7161DA-B819-4D13-8B69-6EA27A4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485220-7BE8-414C-BC5A-A37B3DCE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8D9EA7-B9ED-4D0F-8341-924D2CD6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60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207ED-EA08-410D-B9E5-3CA50C50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A34FD3-FE80-4094-B20C-308483E3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6BA376-31E6-49BD-9FB3-CD3CDEE2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58C18-75A3-4470-997C-23BD93CD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D3B1E-BDAD-4020-AD03-9AA49C48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36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6D2BAE-A411-4D18-9A1B-99950B6A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FFA3F1-7F49-41F5-ABF8-9239E6DF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E7544E-E6B7-421F-8944-BC946F7E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1CC246-8FEC-432C-931D-1110D0CA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C3D576-3834-44D8-9B95-B2924D63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2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E4F01-F605-4482-8999-2D257E3E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2C6668-F6B5-493B-A217-907321309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CFC68F-BF31-4202-A183-A710AE979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D0AB30-C628-44F6-9A27-99960E13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4DB1BC-0071-4FEB-AE30-C042AD9AD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FC1ED2-DA18-472F-A297-C1BB7C34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54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068C4-4611-4266-B3CF-303B6FFA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29F1D8-6A32-4073-93C1-818C5B3C2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E61C34-1B1D-446F-864D-4D2C064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46754C-9553-4D43-8C8C-BA5F8ADC8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D7FBD2E-89EE-4FAB-80D0-CA4D48B98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77A805-87D7-4044-9B21-3374BFF9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1CB511F-7364-4DEE-A9F9-8E2AB050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C466B54-6C4D-463D-9501-B6B550C8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34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C375C8-357A-4C39-97CC-0A65BEAD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71CF72F-3B26-4726-9C95-B022606A2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2FA1F90-BFD9-41C5-ADB1-78A69F48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3CB207-7161-40BD-8D74-C02A421F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0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CBA126-62FC-4062-B9ED-B30A43A7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E3ECAE-5920-433D-830C-2058702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984EEB-55AE-44AB-A131-0DA7180C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868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E4CDC-2861-4B87-B00E-C6E3B235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CC3D11-4B90-444A-A63F-488A5EDF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0AA359-7206-4530-A797-43834C614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4BF045-7C8D-4423-A4BE-CD3E4740C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17271B-DBD2-4287-A901-2061A5D8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C13F96-265E-4877-A50C-F6A9902BE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41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9B165-59A1-4431-82E2-0A5B5829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B8A8185-11F4-4EBF-9419-8853AFBCD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6EB6777-0AF7-40C9-8402-2443AF28B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5A7D5-35E2-41F2-A291-B7FA66B4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49321F-A0DA-41BB-A304-4CFA3E83D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65FF06B-0396-4B8F-AC73-9732D299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1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163526-24A6-4B22-B073-14E1FFC7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231421-115F-4C95-AD26-6E200D6AE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68987F-4827-4AB6-BCA7-CE26F2A65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AD250-06CE-46AC-B85B-6112FCCD1721}" type="datetimeFigureOut">
              <a:rPr lang="zh-TW" altLang="en-US" smtClean="0"/>
              <a:t>2023/6/7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43EC1-9E71-467F-BCB2-3E939559C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C97109-330E-4E05-A415-4C901B31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AFB1A-94C2-4B50-8B0A-AEF7B5CC2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655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3600" b="1" dirty="0"/>
              <a:t>2023/06/07 Meeting Report</a:t>
            </a:r>
            <a:endParaRPr lang="zh-TW" altLang="en-US" sz="3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83A2061-ABC4-4D56-BFC8-D45DEA545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41608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Speech Emotion Recognition Considering Nonverbal</a:t>
            </a:r>
          </a:p>
          <a:p>
            <a:r>
              <a:rPr lang="en-US" altLang="zh-TW" sz="2800" dirty="0"/>
              <a:t>Vocalization in Affective Conversations</a:t>
            </a:r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Divide speaker audio into verbal and nonverbal segment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B8ED5EB-2CD8-479F-B2BF-D064136636C4}"/>
              </a:ext>
            </a:extLst>
          </p:cNvPr>
          <p:cNvSpPr/>
          <p:nvPr/>
        </p:nvSpPr>
        <p:spPr>
          <a:xfrm>
            <a:off x="5376930" y="4590689"/>
            <a:ext cx="760522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5F2535-1D52-4252-B0A5-EEE08F33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49" y="4460347"/>
            <a:ext cx="3696072" cy="5732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3974A2-8676-45C6-9370-7881DCB1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155" y="3831306"/>
            <a:ext cx="4006744" cy="26763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C0538AF-A8C6-45EB-9567-4A3509E0C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456" y="1808802"/>
            <a:ext cx="4429125" cy="14097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C153BB-04D7-449F-91C5-AB6882A8B256}"/>
              </a:ext>
            </a:extLst>
          </p:cNvPr>
          <p:cNvSpPr txBox="1"/>
          <p:nvPr/>
        </p:nvSpPr>
        <p:spPr>
          <a:xfrm>
            <a:off x="987212" y="1944177"/>
            <a:ext cx="52372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Nonverbal segment</a:t>
            </a:r>
            <a:r>
              <a:rPr lang="zh-TW" altLang="en-US" dirty="0"/>
              <a:t> 有 </a:t>
            </a:r>
            <a:r>
              <a:rPr lang="en-US" altLang="zh-TW" dirty="0"/>
              <a:t>4</a:t>
            </a:r>
            <a:r>
              <a:rPr lang="zh-TW" altLang="en-US" dirty="0"/>
              <a:t> 種 </a:t>
            </a:r>
            <a:r>
              <a:rPr lang="en-US" altLang="zh-TW" dirty="0"/>
              <a:t>sound type</a:t>
            </a:r>
          </a:p>
          <a:p>
            <a:endParaRPr lang="en-US" altLang="zh-TW" dirty="0"/>
          </a:p>
          <a:p>
            <a:r>
              <a:rPr lang="en-US" altLang="zh-TW" dirty="0"/>
              <a:t>Verbal segment</a:t>
            </a:r>
            <a:r>
              <a:rPr lang="zh-TW" altLang="en-US" dirty="0"/>
              <a:t> 有 </a:t>
            </a:r>
            <a:r>
              <a:rPr lang="en-US" altLang="zh-TW" dirty="0"/>
              <a:t>6</a:t>
            </a:r>
            <a:r>
              <a:rPr lang="zh-TW" altLang="en-US" dirty="0"/>
              <a:t> 種 </a:t>
            </a:r>
            <a:r>
              <a:rPr lang="en-US" altLang="zh-TW" dirty="0"/>
              <a:t>emotion type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sz="1800" dirty="0">
                <a:ea typeface="標楷體" panose="03000509000000000000" pitchFamily="65" charset="-120"/>
              </a:rPr>
              <a:t>angry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happy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sad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neutral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frustration</a:t>
            </a:r>
            <a:r>
              <a:rPr lang="zh-TW" altLang="en-US" sz="1800" dirty="0">
                <a:ea typeface="標楷體" panose="03000509000000000000" pitchFamily="65" charset="-120"/>
              </a:rPr>
              <a:t>、</a:t>
            </a:r>
            <a:r>
              <a:rPr lang="en-US" altLang="zh-TW" sz="1800" dirty="0">
                <a:ea typeface="標楷體" panose="03000509000000000000" pitchFamily="65" charset="-120"/>
              </a:rPr>
              <a:t>surprise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278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Training verbal/nonverbal Discrimination model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BB249A6-0C7F-487C-B1B2-66F068377254}"/>
              </a:ext>
            </a:extLst>
          </p:cNvPr>
          <p:cNvSpPr/>
          <p:nvPr/>
        </p:nvSpPr>
        <p:spPr>
          <a:xfrm>
            <a:off x="6252492" y="1828035"/>
            <a:ext cx="3238150" cy="1325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verbal/nonverbal Discrimination 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B8ED5EB-2CD8-479F-B2BF-D064136636C4}"/>
              </a:ext>
            </a:extLst>
          </p:cNvPr>
          <p:cNvSpPr/>
          <p:nvPr/>
        </p:nvSpPr>
        <p:spPr>
          <a:xfrm>
            <a:off x="5201873" y="2260517"/>
            <a:ext cx="760522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5F2535-1D52-4252-B0A5-EEE08F33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592" y="2130175"/>
            <a:ext cx="3696072" cy="5732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3974A2-8676-45C6-9370-7881DCB1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395" y="3816495"/>
            <a:ext cx="4006744" cy="2676380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0A80DE3-3C1F-4A6D-84FE-F5AFD8DB4B72}"/>
              </a:ext>
            </a:extLst>
          </p:cNvPr>
          <p:cNvSpPr/>
          <p:nvPr/>
        </p:nvSpPr>
        <p:spPr>
          <a:xfrm rot="5400000">
            <a:off x="7739957" y="3360485"/>
            <a:ext cx="451620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6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Training verbal/nonverbal Discrimination model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BB249A6-0C7F-487C-B1B2-66F068377254}"/>
              </a:ext>
            </a:extLst>
          </p:cNvPr>
          <p:cNvSpPr/>
          <p:nvPr/>
        </p:nvSpPr>
        <p:spPr>
          <a:xfrm>
            <a:off x="5942100" y="2164123"/>
            <a:ext cx="3238150" cy="132556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verbal/nonverbal Discrimination model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2B8ED5EB-2CD8-479F-B2BF-D064136636C4}"/>
              </a:ext>
            </a:extLst>
          </p:cNvPr>
          <p:cNvSpPr/>
          <p:nvPr/>
        </p:nvSpPr>
        <p:spPr>
          <a:xfrm>
            <a:off x="4891481" y="2596605"/>
            <a:ext cx="760522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5F2535-1D52-4252-B0A5-EEE08F33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6263"/>
            <a:ext cx="3696072" cy="573225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F0A80DE3-3C1F-4A6D-84FE-F5AFD8DB4B72}"/>
              </a:ext>
            </a:extLst>
          </p:cNvPr>
          <p:cNvSpPr/>
          <p:nvPr/>
        </p:nvSpPr>
        <p:spPr>
          <a:xfrm rot="8812432">
            <a:off x="6638856" y="3731902"/>
            <a:ext cx="451620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6F1B06C-0E2F-417C-B814-AD01A7D4AC80}"/>
              </a:ext>
            </a:extLst>
          </p:cNvPr>
          <p:cNvSpPr/>
          <p:nvPr/>
        </p:nvSpPr>
        <p:spPr>
          <a:xfrm rot="2008471">
            <a:off x="7881824" y="3731901"/>
            <a:ext cx="451620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F7EA4C-93AA-4EAB-8AA8-CE0D93441D82}"/>
              </a:ext>
            </a:extLst>
          </p:cNvPr>
          <p:cNvSpPr/>
          <p:nvPr/>
        </p:nvSpPr>
        <p:spPr>
          <a:xfrm>
            <a:off x="5652003" y="4142445"/>
            <a:ext cx="1285692" cy="6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Verbal segment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6DB4AD3-0EDA-4806-85D4-0E95B465B96C}"/>
              </a:ext>
            </a:extLst>
          </p:cNvPr>
          <p:cNvSpPr/>
          <p:nvPr/>
        </p:nvSpPr>
        <p:spPr>
          <a:xfrm>
            <a:off x="7911336" y="4142445"/>
            <a:ext cx="1285692" cy="6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 Verbal segment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23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Training </a:t>
            </a:r>
            <a:r>
              <a:rPr lang="en-US" altLang="zh-TW" sz="3200" dirty="0" err="1"/>
              <a:t>ResNet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2F7EA4C-93AA-4EAB-8AA8-CE0D93441D82}"/>
              </a:ext>
            </a:extLst>
          </p:cNvPr>
          <p:cNvSpPr/>
          <p:nvPr/>
        </p:nvSpPr>
        <p:spPr>
          <a:xfrm>
            <a:off x="1468591" y="4359631"/>
            <a:ext cx="1285692" cy="6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Verbal segment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6DB4AD3-0EDA-4806-85D4-0E95B465B96C}"/>
              </a:ext>
            </a:extLst>
          </p:cNvPr>
          <p:cNvSpPr/>
          <p:nvPr/>
        </p:nvSpPr>
        <p:spPr>
          <a:xfrm>
            <a:off x="1468591" y="2243730"/>
            <a:ext cx="1285692" cy="672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Non Verbal segment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B89E29-A2CE-48B5-816D-10475CA0B094}"/>
              </a:ext>
            </a:extLst>
          </p:cNvPr>
          <p:cNvSpPr/>
          <p:nvPr/>
        </p:nvSpPr>
        <p:spPr>
          <a:xfrm>
            <a:off x="3569413" y="4250513"/>
            <a:ext cx="1717049" cy="8910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ResNet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68DCA5E1-4914-40D4-B15A-3C06E185568F}"/>
              </a:ext>
            </a:extLst>
          </p:cNvPr>
          <p:cNvSpPr/>
          <p:nvPr/>
        </p:nvSpPr>
        <p:spPr>
          <a:xfrm>
            <a:off x="3569414" y="2134088"/>
            <a:ext cx="1717049" cy="8910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ResNet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99206E70-75E9-4AE6-8D13-7D2215882A5E}"/>
              </a:ext>
            </a:extLst>
          </p:cNvPr>
          <p:cNvSpPr/>
          <p:nvPr/>
        </p:nvSpPr>
        <p:spPr>
          <a:xfrm>
            <a:off x="2923979" y="2423353"/>
            <a:ext cx="460695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1753F79-EF51-472F-9BD7-C4760030AAA9}"/>
              </a:ext>
            </a:extLst>
          </p:cNvPr>
          <p:cNvSpPr/>
          <p:nvPr/>
        </p:nvSpPr>
        <p:spPr>
          <a:xfrm>
            <a:off x="2931500" y="4539778"/>
            <a:ext cx="460695" cy="312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C254ADD0-AE96-48E7-BAE1-5CBE2B64EFFA}"/>
              </a:ext>
            </a:extLst>
          </p:cNvPr>
          <p:cNvSpPr/>
          <p:nvPr/>
        </p:nvSpPr>
        <p:spPr>
          <a:xfrm>
            <a:off x="5508670" y="2021747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F22A863-5644-4BA6-9457-D64D366E18B0}"/>
              </a:ext>
            </a:extLst>
          </p:cNvPr>
          <p:cNvSpPr/>
          <p:nvPr/>
        </p:nvSpPr>
        <p:spPr>
          <a:xfrm>
            <a:off x="5508670" y="2311176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AEB71553-3F11-4E64-BC08-CDE54701AF62}"/>
              </a:ext>
            </a:extLst>
          </p:cNvPr>
          <p:cNvSpPr/>
          <p:nvPr/>
        </p:nvSpPr>
        <p:spPr>
          <a:xfrm>
            <a:off x="5508670" y="2579623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箭號: 向右 22">
            <a:extLst>
              <a:ext uri="{FF2B5EF4-FFF2-40B4-BE49-F238E27FC236}">
                <a16:creationId xmlns:a16="http://schemas.microsoft.com/office/drawing/2014/main" id="{2FFC9ECE-7BB8-42B1-8E4F-90AD5306EE69}"/>
              </a:ext>
            </a:extLst>
          </p:cNvPr>
          <p:cNvSpPr/>
          <p:nvPr/>
        </p:nvSpPr>
        <p:spPr>
          <a:xfrm>
            <a:off x="5508670" y="2854873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A6818-2985-412B-B3D5-35C59B135667}"/>
              </a:ext>
            </a:extLst>
          </p:cNvPr>
          <p:cNvSpPr txBox="1"/>
          <p:nvPr/>
        </p:nvSpPr>
        <p:spPr>
          <a:xfrm>
            <a:off x="5897461" y="1919946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Laughter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0DB20C4-CE73-4C6A-8F06-B8B048E7B949}"/>
              </a:ext>
            </a:extLst>
          </p:cNvPr>
          <p:cNvSpPr txBox="1"/>
          <p:nvPr/>
        </p:nvSpPr>
        <p:spPr>
          <a:xfrm>
            <a:off x="5897461" y="2222549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Breathing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314ABD4-429C-4DE4-96E7-CF6821387224}"/>
              </a:ext>
            </a:extLst>
          </p:cNvPr>
          <p:cNvSpPr txBox="1"/>
          <p:nvPr/>
        </p:nvSpPr>
        <p:spPr>
          <a:xfrm>
            <a:off x="5897461" y="2479552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Shout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6E23900-A4DF-4907-A732-2096670AD403}"/>
              </a:ext>
            </a:extLst>
          </p:cNvPr>
          <p:cNvSpPr txBox="1"/>
          <p:nvPr/>
        </p:nvSpPr>
        <p:spPr>
          <a:xfrm>
            <a:off x="5897461" y="2768095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52BF30FB-B0B7-4B5B-9C0E-05BFB1544F35}"/>
              </a:ext>
            </a:extLst>
          </p:cNvPr>
          <p:cNvSpPr/>
          <p:nvPr/>
        </p:nvSpPr>
        <p:spPr>
          <a:xfrm>
            <a:off x="5508670" y="3919098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40C811D8-BA94-4FAA-85D0-8F1563941171}"/>
              </a:ext>
            </a:extLst>
          </p:cNvPr>
          <p:cNvSpPr/>
          <p:nvPr/>
        </p:nvSpPr>
        <p:spPr>
          <a:xfrm>
            <a:off x="5508670" y="4208527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F64E042-F404-4BDE-9982-9EF9B3E09771}"/>
              </a:ext>
            </a:extLst>
          </p:cNvPr>
          <p:cNvSpPr/>
          <p:nvPr/>
        </p:nvSpPr>
        <p:spPr>
          <a:xfrm>
            <a:off x="5508670" y="4476974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32253265-27ED-4227-93FF-3A3AE8AE2EAE}"/>
              </a:ext>
            </a:extLst>
          </p:cNvPr>
          <p:cNvSpPr/>
          <p:nvPr/>
        </p:nvSpPr>
        <p:spPr>
          <a:xfrm>
            <a:off x="5508670" y="4752224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A605BE-E01B-4371-9D15-A376811EAC0A}"/>
              </a:ext>
            </a:extLst>
          </p:cNvPr>
          <p:cNvSpPr txBox="1"/>
          <p:nvPr/>
        </p:nvSpPr>
        <p:spPr>
          <a:xfrm>
            <a:off x="5897461" y="3817297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angry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8D3D38C-A2A7-4E0C-8E0F-DD839A728D4E}"/>
              </a:ext>
            </a:extLst>
          </p:cNvPr>
          <p:cNvSpPr txBox="1"/>
          <p:nvPr/>
        </p:nvSpPr>
        <p:spPr>
          <a:xfrm>
            <a:off x="5897460" y="4119900"/>
            <a:ext cx="134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frustration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3355109-EB4A-4B13-85B7-B5EF6056A699}"/>
              </a:ext>
            </a:extLst>
          </p:cNvPr>
          <p:cNvSpPr txBox="1"/>
          <p:nvPr/>
        </p:nvSpPr>
        <p:spPr>
          <a:xfrm>
            <a:off x="5897461" y="4376903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ea typeface="標楷體" panose="03000509000000000000" pitchFamily="65" charset="-120"/>
              </a:rPr>
              <a:t>neutral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65A3645-FFCF-4806-8D75-94A5FAC53B28}"/>
              </a:ext>
            </a:extLst>
          </p:cNvPr>
          <p:cNvSpPr txBox="1"/>
          <p:nvPr/>
        </p:nvSpPr>
        <p:spPr>
          <a:xfrm>
            <a:off x="5897461" y="4665446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happy</a:t>
            </a:r>
            <a:endParaRPr lang="zh-TW" altLang="en-US" dirty="0"/>
          </a:p>
        </p:txBody>
      </p:sp>
      <p:sp>
        <p:nvSpPr>
          <p:cNvPr id="36" name="箭號: 向右 35">
            <a:extLst>
              <a:ext uri="{FF2B5EF4-FFF2-40B4-BE49-F238E27FC236}">
                <a16:creationId xmlns:a16="http://schemas.microsoft.com/office/drawing/2014/main" id="{1ACEAEC7-EED7-425F-B8AD-ADF74F011384}"/>
              </a:ext>
            </a:extLst>
          </p:cNvPr>
          <p:cNvSpPr/>
          <p:nvPr/>
        </p:nvSpPr>
        <p:spPr>
          <a:xfrm>
            <a:off x="5508670" y="5097042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FB9DBC6B-8EA6-4209-BF87-2B8498A65AE4}"/>
              </a:ext>
            </a:extLst>
          </p:cNvPr>
          <p:cNvSpPr/>
          <p:nvPr/>
        </p:nvSpPr>
        <p:spPr>
          <a:xfrm>
            <a:off x="5508670" y="5372292"/>
            <a:ext cx="388791" cy="2314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93234D3-540A-40AD-AD75-4963629FB226}"/>
              </a:ext>
            </a:extLst>
          </p:cNvPr>
          <p:cNvSpPr txBox="1"/>
          <p:nvPr/>
        </p:nvSpPr>
        <p:spPr>
          <a:xfrm>
            <a:off x="5897461" y="4996971"/>
            <a:ext cx="11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sad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1D62780-1AB5-4A28-AAFA-B8C0AEEA56B6}"/>
              </a:ext>
            </a:extLst>
          </p:cNvPr>
          <p:cNvSpPr txBox="1"/>
          <p:nvPr/>
        </p:nvSpPr>
        <p:spPr>
          <a:xfrm>
            <a:off x="5897461" y="5285514"/>
            <a:ext cx="134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surprise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78C542-55DD-4917-90D7-893391B4DF9A}"/>
              </a:ext>
            </a:extLst>
          </p:cNvPr>
          <p:cNvSpPr txBox="1"/>
          <p:nvPr/>
        </p:nvSpPr>
        <p:spPr>
          <a:xfrm>
            <a:off x="5401013" y="1426128"/>
            <a:ext cx="1731027" cy="3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Sound type</a:t>
            </a:r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21CF829-8229-4478-BB82-235076E7C7FC}"/>
              </a:ext>
            </a:extLst>
          </p:cNvPr>
          <p:cNvSpPr txBox="1"/>
          <p:nvPr/>
        </p:nvSpPr>
        <p:spPr>
          <a:xfrm>
            <a:off x="5389827" y="3424652"/>
            <a:ext cx="1731027" cy="366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Emotion label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26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Training </a:t>
            </a:r>
            <a:r>
              <a:rPr lang="en-US" altLang="zh-TW" sz="3200" dirty="0" err="1"/>
              <a:t>ResNet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D4F94C2C-4A3C-448E-8437-06C9B3118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733" y="1766938"/>
            <a:ext cx="6995544" cy="2157716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C77BECAC-3C93-49E6-9BE8-A42EDB437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733" y="3984026"/>
            <a:ext cx="6995544" cy="20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3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71CC9799-C6ED-46B8-9642-ED173EC0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2628900"/>
            <a:ext cx="106489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7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Overall Framework</a:t>
            </a:r>
            <a:endParaRPr lang="zh-TW" altLang="en-US" sz="3200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2583C9-22A1-4DCF-B9AE-8DA4FF5F6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766603"/>
            <a:ext cx="8401050" cy="447675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5529CCE-7724-4CA7-9C9B-3E557ECAA1A5}"/>
              </a:ext>
            </a:extLst>
          </p:cNvPr>
          <p:cNvSpPr txBox="1"/>
          <p:nvPr/>
        </p:nvSpPr>
        <p:spPr>
          <a:xfrm>
            <a:off x="7902428" y="1406067"/>
            <a:ext cx="3305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prosodic phrase (</a:t>
            </a:r>
            <a:r>
              <a:rPr lang="en-US" altLang="zh-TW" dirty="0" err="1"/>
              <a:t>PPh</a:t>
            </a:r>
            <a:r>
              <a:rPr lang="en-US" altLang="zh-TW" dirty="0"/>
              <a:t>) detection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7272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D995E-8B48-4FDF-A14B-546BD245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Prosodic Phrase detection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2B8329C-93AD-4A60-AECF-C0E68591E7B1}"/>
              </a:ext>
            </a:extLst>
          </p:cNvPr>
          <p:cNvSpPr txBox="1">
            <a:spLocks/>
          </p:cNvSpPr>
          <p:nvPr/>
        </p:nvSpPr>
        <p:spPr>
          <a:xfrm>
            <a:off x="838200" y="159073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1800" dirty="0"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5D9F58-7BE1-455E-A2F3-6F64C945F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562" y="1590733"/>
            <a:ext cx="62388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5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192</Words>
  <Application>Microsoft Office PowerPoint</Application>
  <PresentationFormat>寬螢幕</PresentationFormat>
  <Paragraphs>59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2023/06/07 Meeting Report</vt:lpstr>
      <vt:lpstr>Divide speaker audio into verbal and nonverbal segment</vt:lpstr>
      <vt:lpstr>Training verbal/nonverbal Discrimination model</vt:lpstr>
      <vt:lpstr>Training verbal/nonverbal Discrimination model</vt:lpstr>
      <vt:lpstr>Training ResNet</vt:lpstr>
      <vt:lpstr>Training ResNet</vt:lpstr>
      <vt:lpstr>PowerPoint 簡報</vt:lpstr>
      <vt:lpstr>Overall Framework</vt:lpstr>
      <vt:lpstr>Prosodic Phrase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2023/06/07 Meeting Report</dc:title>
  <dc:creator>嘉均 簡</dc:creator>
  <cp:lastModifiedBy>嘉均 簡</cp:lastModifiedBy>
  <cp:revision>9</cp:revision>
  <dcterms:created xsi:type="dcterms:W3CDTF">2023-06-07T06:00:37Z</dcterms:created>
  <dcterms:modified xsi:type="dcterms:W3CDTF">2023-06-07T10:30:06Z</dcterms:modified>
</cp:coreProperties>
</file>